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tags/tag9.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68"/>
  </p:notesMasterIdLst>
  <p:sldIdLst>
    <p:sldId id="367" r:id="rId3"/>
    <p:sldId id="472" r:id="rId4"/>
    <p:sldId id="258" r:id="rId5"/>
    <p:sldId id="412" r:id="rId6"/>
    <p:sldId id="371" r:id="rId7"/>
    <p:sldId id="373" r:id="rId8"/>
    <p:sldId id="375" r:id="rId9"/>
    <p:sldId id="417" r:id="rId10"/>
    <p:sldId id="422" r:id="rId11"/>
    <p:sldId id="433" r:id="rId12"/>
    <p:sldId id="443" r:id="rId13"/>
    <p:sldId id="434" r:id="rId14"/>
    <p:sldId id="453" r:id="rId15"/>
    <p:sldId id="435" r:id="rId16"/>
    <p:sldId id="421" r:id="rId17"/>
    <p:sldId id="454" r:id="rId18"/>
    <p:sldId id="457" r:id="rId19"/>
    <p:sldId id="455" r:id="rId20"/>
    <p:sldId id="456" r:id="rId21"/>
    <p:sldId id="458" r:id="rId22"/>
    <p:sldId id="446" r:id="rId23"/>
    <p:sldId id="447" r:id="rId24"/>
    <p:sldId id="448" r:id="rId25"/>
    <p:sldId id="449" r:id="rId26"/>
    <p:sldId id="450" r:id="rId27"/>
    <p:sldId id="451" r:id="rId28"/>
    <p:sldId id="452" r:id="rId29"/>
    <p:sldId id="459" r:id="rId30"/>
    <p:sldId id="465" r:id="rId31"/>
    <p:sldId id="466" r:id="rId32"/>
    <p:sldId id="467" r:id="rId33"/>
    <p:sldId id="468" r:id="rId34"/>
    <p:sldId id="469" r:id="rId35"/>
    <p:sldId id="419" r:id="rId36"/>
    <p:sldId id="432" r:id="rId37"/>
    <p:sldId id="418" r:id="rId38"/>
    <p:sldId id="425" r:id="rId39"/>
    <p:sldId id="426" r:id="rId40"/>
    <p:sldId id="427" r:id="rId41"/>
    <p:sldId id="428" r:id="rId42"/>
    <p:sldId id="429" r:id="rId43"/>
    <p:sldId id="430" r:id="rId44"/>
    <p:sldId id="431" r:id="rId45"/>
    <p:sldId id="444" r:id="rId46"/>
    <p:sldId id="445" r:id="rId47"/>
    <p:sldId id="460" r:id="rId48"/>
    <p:sldId id="461" r:id="rId49"/>
    <p:sldId id="462" r:id="rId50"/>
    <p:sldId id="463" r:id="rId51"/>
    <p:sldId id="464" r:id="rId52"/>
    <p:sldId id="471" r:id="rId53"/>
    <p:sldId id="423" r:id="rId54"/>
    <p:sldId id="473" r:id="rId55"/>
    <p:sldId id="474" r:id="rId56"/>
    <p:sldId id="475" r:id="rId57"/>
    <p:sldId id="476" r:id="rId58"/>
    <p:sldId id="477" r:id="rId59"/>
    <p:sldId id="478" r:id="rId60"/>
    <p:sldId id="479" r:id="rId61"/>
    <p:sldId id="480" r:id="rId62"/>
    <p:sldId id="481" r:id="rId63"/>
    <p:sldId id="482" r:id="rId64"/>
    <p:sldId id="483" r:id="rId65"/>
    <p:sldId id="484" r:id="rId66"/>
    <p:sldId id="354" r:id="rId67"/>
  </p:sldIdLst>
  <p:sldSz cx="12192000" cy="6858000"/>
  <p:notesSz cx="9947275" cy="6858000"/>
  <p:custDataLst>
    <p:tags r:id="rId69"/>
  </p:custDataLst>
  <p:defaultTextStyle>
    <a:defPPr>
      <a:defRPr lang="ru-RU"/>
    </a:defPPr>
    <a:lvl1pPr marL="0" algn="l" defTabSz="914399" rtl="0" eaLnBrk="1" latinLnBrk="0" hangingPunct="1">
      <a:defRPr sz="1900" kern="1200">
        <a:solidFill>
          <a:schemeClr val="tx1"/>
        </a:solidFill>
        <a:latin typeface="+mn-lt"/>
        <a:ea typeface="+mn-ea"/>
        <a:cs typeface="+mn-cs"/>
      </a:defRPr>
    </a:lvl1pPr>
    <a:lvl2pPr marL="457200" algn="l" defTabSz="914399" rtl="0" eaLnBrk="1" latinLnBrk="0" hangingPunct="1">
      <a:defRPr sz="1900" kern="1200">
        <a:solidFill>
          <a:schemeClr val="tx1"/>
        </a:solidFill>
        <a:latin typeface="+mn-lt"/>
        <a:ea typeface="+mn-ea"/>
        <a:cs typeface="+mn-cs"/>
      </a:defRPr>
    </a:lvl2pPr>
    <a:lvl3pPr marL="914399" algn="l" defTabSz="914399" rtl="0" eaLnBrk="1" latinLnBrk="0" hangingPunct="1">
      <a:defRPr sz="1900" kern="1200">
        <a:solidFill>
          <a:schemeClr val="tx1"/>
        </a:solidFill>
        <a:latin typeface="+mn-lt"/>
        <a:ea typeface="+mn-ea"/>
        <a:cs typeface="+mn-cs"/>
      </a:defRPr>
    </a:lvl3pPr>
    <a:lvl4pPr marL="1371599" algn="l" defTabSz="914399" rtl="0" eaLnBrk="1" latinLnBrk="0" hangingPunct="1">
      <a:defRPr sz="1900" kern="1200">
        <a:solidFill>
          <a:schemeClr val="tx1"/>
        </a:solidFill>
        <a:latin typeface="+mn-lt"/>
        <a:ea typeface="+mn-ea"/>
        <a:cs typeface="+mn-cs"/>
      </a:defRPr>
    </a:lvl4pPr>
    <a:lvl5pPr marL="1828796" algn="l" defTabSz="914399" rtl="0" eaLnBrk="1" latinLnBrk="0" hangingPunct="1">
      <a:defRPr sz="1900" kern="1200">
        <a:solidFill>
          <a:schemeClr val="tx1"/>
        </a:solidFill>
        <a:latin typeface="+mn-lt"/>
        <a:ea typeface="+mn-ea"/>
        <a:cs typeface="+mn-cs"/>
      </a:defRPr>
    </a:lvl5pPr>
    <a:lvl6pPr marL="2285996" algn="l" defTabSz="914399" rtl="0" eaLnBrk="1" latinLnBrk="0" hangingPunct="1">
      <a:defRPr sz="1900" kern="1200">
        <a:solidFill>
          <a:schemeClr val="tx1"/>
        </a:solidFill>
        <a:latin typeface="+mn-lt"/>
        <a:ea typeface="+mn-ea"/>
        <a:cs typeface="+mn-cs"/>
      </a:defRPr>
    </a:lvl6pPr>
    <a:lvl7pPr marL="2743195" algn="l" defTabSz="914399" rtl="0" eaLnBrk="1" latinLnBrk="0" hangingPunct="1">
      <a:defRPr sz="1900" kern="1200">
        <a:solidFill>
          <a:schemeClr val="tx1"/>
        </a:solidFill>
        <a:latin typeface="+mn-lt"/>
        <a:ea typeface="+mn-ea"/>
        <a:cs typeface="+mn-cs"/>
      </a:defRPr>
    </a:lvl7pPr>
    <a:lvl8pPr marL="3200395" algn="l" defTabSz="914399" rtl="0" eaLnBrk="1" latinLnBrk="0" hangingPunct="1">
      <a:defRPr sz="1900" kern="1200">
        <a:solidFill>
          <a:schemeClr val="tx1"/>
        </a:solidFill>
        <a:latin typeface="+mn-lt"/>
        <a:ea typeface="+mn-ea"/>
        <a:cs typeface="+mn-cs"/>
      </a:defRPr>
    </a:lvl8pPr>
    <a:lvl9pPr marL="3657592" algn="l" defTabSz="91439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guide id="3" orient="horz" pos="2881">
          <p15:clr>
            <a:srgbClr val="A4A3A4"/>
          </p15:clr>
        </p15:guide>
        <p15:guide id="4" pos="21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2" autoAdjust="0"/>
  </p:normalViewPr>
  <p:slideViewPr>
    <p:cSldViewPr>
      <p:cViewPr>
        <p:scale>
          <a:sx n="118" d="100"/>
          <a:sy n="118" d="100"/>
        </p:scale>
        <p:origin x="-276" y="-42"/>
      </p:cViewPr>
      <p:guideLst>
        <p:guide orient="horz" pos="2880"/>
        <p:guide orient="horz" pos="2881"/>
        <p:guide pos="2160"/>
        <p:guide pos="2161"/>
      </p:guideLst>
    </p:cSldViewPr>
  </p:slideViewPr>
  <p:outlineViewPr>
    <p:cViewPr>
      <p:scale>
        <a:sx n="33" d="100"/>
        <a:sy n="33" d="100"/>
      </p:scale>
      <p:origin x="3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9.5531182374382601E-2"/>
          <c:y val="7.0157180631703717E-2"/>
          <c:w val="0.88620020490499851"/>
          <c:h val="0.63598622512631631"/>
        </c:manualLayout>
      </c:layout>
      <c:bar3DChart>
        <c:barDir val="col"/>
        <c:grouping val="clustered"/>
        <c:varyColors val="0"/>
        <c:ser>
          <c:idx val="0"/>
          <c:order val="0"/>
          <c:tx>
            <c:strRef>
              <c:f>Лист1!$A$3</c:f>
              <c:strCache>
                <c:ptCount val="1"/>
                <c:pt idx="0">
                  <c:v>Рак предстательной железы</c:v>
                </c:pt>
              </c:strCache>
            </c:strRef>
          </c:tx>
          <c:spPr>
            <a:solidFill>
              <a:srgbClr val="00B0F0"/>
            </a:solidFill>
          </c:spPr>
          <c:invertIfNegative val="0"/>
          <c:dLbls>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Лист1!$B$2:$D$2</c:f>
              <c:strCache>
                <c:ptCount val="3"/>
                <c:pt idx="0">
                  <c:v>2018 г.</c:v>
                </c:pt>
                <c:pt idx="1">
                  <c:v>2019 г.</c:v>
                </c:pt>
                <c:pt idx="2">
                  <c:v>2020 г.</c:v>
                </c:pt>
              </c:strCache>
            </c:strRef>
          </c:cat>
          <c:val>
            <c:numRef>
              <c:f>Лист1!$B$3:$D$3</c:f>
              <c:numCache>
                <c:formatCode>0.0</c:formatCode>
                <c:ptCount val="3"/>
                <c:pt idx="0">
                  <c:v>6.5341829365737949</c:v>
                </c:pt>
                <c:pt idx="1">
                  <c:v>6.6177255537434183</c:v>
                </c:pt>
                <c:pt idx="2">
                  <c:v>5.1378337791066233</c:v>
                </c:pt>
              </c:numCache>
            </c:numRef>
          </c:val>
          <c:extLst xmlns:c16r2="http://schemas.microsoft.com/office/drawing/2015/06/chart">
            <c:ext xmlns:c16="http://schemas.microsoft.com/office/drawing/2014/chart" uri="{C3380CC4-5D6E-409C-BE32-E72D297353CC}">
              <c16:uniqueId val="{00000000-0296-4EBB-90FB-2F4CEDFB8A80}"/>
            </c:ext>
          </c:extLst>
        </c:ser>
        <c:dLbls>
          <c:showLegendKey val="0"/>
          <c:showVal val="0"/>
          <c:showCatName val="0"/>
          <c:showSerName val="0"/>
          <c:showPercent val="0"/>
          <c:showBubbleSize val="0"/>
        </c:dLbls>
        <c:gapWidth val="150"/>
        <c:shape val="box"/>
        <c:axId val="205929856"/>
        <c:axId val="205935744"/>
        <c:axId val="0"/>
      </c:bar3DChart>
      <c:catAx>
        <c:axId val="205929856"/>
        <c:scaling>
          <c:orientation val="minMax"/>
        </c:scaling>
        <c:delete val="0"/>
        <c:axPos val="b"/>
        <c:numFmt formatCode="General" sourceLinked="0"/>
        <c:majorTickMark val="out"/>
        <c:minorTickMark val="none"/>
        <c:tickLblPos val="nextTo"/>
        <c:txPr>
          <a:bodyPr/>
          <a:lstStyle/>
          <a:p>
            <a:pPr>
              <a:defRPr b="1"/>
            </a:pPr>
            <a:endParaRPr lang="ru-RU"/>
          </a:p>
        </c:txPr>
        <c:crossAx val="205935744"/>
        <c:crosses val="autoZero"/>
        <c:auto val="1"/>
        <c:lblAlgn val="ctr"/>
        <c:lblOffset val="100"/>
        <c:noMultiLvlLbl val="0"/>
      </c:catAx>
      <c:valAx>
        <c:axId val="205935744"/>
        <c:scaling>
          <c:orientation val="minMax"/>
        </c:scaling>
        <c:delete val="0"/>
        <c:axPos val="l"/>
        <c:numFmt formatCode="0.0" sourceLinked="1"/>
        <c:majorTickMark val="out"/>
        <c:minorTickMark val="none"/>
        <c:tickLblPos val="nextTo"/>
        <c:crossAx val="205929856"/>
        <c:crosses val="autoZero"/>
        <c:crossBetween val="between"/>
        <c:majorUnit val="2"/>
      </c:valAx>
    </c:plotArea>
    <c:legend>
      <c:legendPos val="b"/>
      <c:layout/>
      <c:overlay val="0"/>
      <c:txPr>
        <a:bodyPr/>
        <a:lstStyle/>
        <a:p>
          <a:pPr>
            <a:defRPr sz="1200" b="1">
              <a:solidFill>
                <a:schemeClr val="accent5">
                  <a:lumMod val="50000"/>
                </a:schemeClr>
              </a:solidFill>
            </a:defRPr>
          </a:pPr>
          <a:endParaRPr lang="ru-RU"/>
        </a:p>
      </c:txPr>
    </c:legend>
    <c:plotVisOnly val="1"/>
    <c:dispBlanksAs val="gap"/>
    <c:showDLblsOverMax val="0"/>
  </c:chart>
  <c:spPr>
    <a:ln>
      <a:solidFill>
        <a:srgbClr val="0070C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Лист1!$L$3</c:f>
              <c:strCache>
                <c:ptCount val="1"/>
                <c:pt idx="0">
                  <c:v>Рак предстательной железы</c:v>
                </c:pt>
              </c:strCache>
            </c:strRef>
          </c:tx>
          <c:spPr>
            <a:solidFill>
              <a:srgbClr val="C00000"/>
            </a:solidFill>
          </c:spPr>
          <c:invertIfNegative val="0"/>
          <c:dLbls>
            <c:spPr>
              <a:noFill/>
              <a:ln>
                <a:noFill/>
              </a:ln>
              <a:effectLst/>
            </c:spPr>
            <c:txPr>
              <a:bodyPr/>
              <a:lstStyle/>
              <a:p>
                <a:pPr>
                  <a:defRPr sz="12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Лист1!$M$2:$O$2</c:f>
              <c:strCache>
                <c:ptCount val="3"/>
                <c:pt idx="0">
                  <c:v>2018 г.</c:v>
                </c:pt>
                <c:pt idx="1">
                  <c:v>2019 г.</c:v>
                </c:pt>
                <c:pt idx="2">
                  <c:v>2020 г.</c:v>
                </c:pt>
              </c:strCache>
            </c:strRef>
          </c:cat>
          <c:val>
            <c:numRef>
              <c:f>Лист1!$M$3:$O$3</c:f>
              <c:numCache>
                <c:formatCode>0.0</c:formatCode>
                <c:ptCount val="3"/>
                <c:pt idx="0">
                  <c:v>2.0385346099959842</c:v>
                </c:pt>
                <c:pt idx="1">
                  <c:v>2.0770963416858907</c:v>
                </c:pt>
                <c:pt idx="2">
                  <c:v>2.2670029458326129</c:v>
                </c:pt>
              </c:numCache>
            </c:numRef>
          </c:val>
          <c:extLst xmlns:c16r2="http://schemas.microsoft.com/office/drawing/2015/06/chart">
            <c:ext xmlns:c16="http://schemas.microsoft.com/office/drawing/2014/chart" uri="{C3380CC4-5D6E-409C-BE32-E72D297353CC}">
              <c16:uniqueId val="{00000000-7DC5-49A2-B4D3-7A7EEE983116}"/>
            </c:ext>
          </c:extLst>
        </c:ser>
        <c:dLbls>
          <c:showLegendKey val="0"/>
          <c:showVal val="0"/>
          <c:showCatName val="0"/>
          <c:showSerName val="0"/>
          <c:showPercent val="0"/>
          <c:showBubbleSize val="0"/>
        </c:dLbls>
        <c:gapWidth val="150"/>
        <c:shape val="cylinder"/>
        <c:axId val="174200704"/>
        <c:axId val="174202240"/>
        <c:axId val="0"/>
      </c:bar3DChart>
      <c:catAx>
        <c:axId val="174200704"/>
        <c:scaling>
          <c:orientation val="minMax"/>
        </c:scaling>
        <c:delete val="0"/>
        <c:axPos val="b"/>
        <c:numFmt formatCode="General" sourceLinked="0"/>
        <c:majorTickMark val="out"/>
        <c:minorTickMark val="none"/>
        <c:tickLblPos val="nextTo"/>
        <c:txPr>
          <a:bodyPr/>
          <a:lstStyle/>
          <a:p>
            <a:pPr>
              <a:defRPr b="1"/>
            </a:pPr>
            <a:endParaRPr lang="ru-RU"/>
          </a:p>
        </c:txPr>
        <c:crossAx val="174202240"/>
        <c:crosses val="autoZero"/>
        <c:auto val="1"/>
        <c:lblAlgn val="ctr"/>
        <c:lblOffset val="100"/>
        <c:noMultiLvlLbl val="0"/>
      </c:catAx>
      <c:valAx>
        <c:axId val="174202240"/>
        <c:scaling>
          <c:orientation val="minMax"/>
        </c:scaling>
        <c:delete val="0"/>
        <c:axPos val="l"/>
        <c:numFmt formatCode="0.0" sourceLinked="1"/>
        <c:majorTickMark val="out"/>
        <c:minorTickMark val="none"/>
        <c:tickLblPos val="nextTo"/>
        <c:crossAx val="174200704"/>
        <c:crosses val="autoZero"/>
        <c:crossBetween val="between"/>
      </c:valAx>
    </c:plotArea>
    <c:legend>
      <c:legendPos val="b"/>
      <c:layout/>
      <c:overlay val="0"/>
      <c:txPr>
        <a:bodyPr/>
        <a:lstStyle/>
        <a:p>
          <a:pPr>
            <a:defRPr lang="ru-RU" sz="1200" b="1" i="0" u="none" strike="noStrike" kern="1200" baseline="0">
              <a:solidFill>
                <a:srgbClr val="4BACC6">
                  <a:lumMod val="50000"/>
                </a:srgbClr>
              </a:solidFill>
              <a:latin typeface="+mn-lt"/>
              <a:ea typeface="+mn-ea"/>
              <a:cs typeface="+mn-cs"/>
            </a:defRPr>
          </a:pPr>
          <a:endParaRPr lang="ru-RU"/>
        </a:p>
      </c:txPr>
    </c:legend>
    <c:plotVisOnly val="1"/>
    <c:dispBlanksAs val="gap"/>
    <c:showDLblsOverMax val="0"/>
  </c:chart>
  <c:spPr>
    <a:ln>
      <a:solidFill>
        <a:srgbClr val="0070C0"/>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08953528160152"/>
          <c:y val="2.5995125913891144E-2"/>
          <c:w val="0.78703084834337511"/>
          <c:h val="0.7943240563654157"/>
        </c:manualLayout>
      </c:layout>
      <c:barChart>
        <c:barDir val="bar"/>
        <c:grouping val="clustered"/>
        <c:varyColors val="0"/>
        <c:ser>
          <c:idx val="0"/>
          <c:order val="0"/>
          <c:tx>
            <c:strRef>
              <c:f>Лист1!$B$1</c:f>
              <c:strCache>
                <c:ptCount val="1"/>
                <c:pt idx="0">
                  <c:v>Столбец2</c:v>
                </c:pt>
              </c:strCache>
            </c:strRef>
          </c:tx>
          <c:spPr>
            <a:solidFill>
              <a:schemeClr val="accent4">
                <a:lumMod val="75000"/>
                <a:alpha val="85000"/>
              </a:schemeClr>
            </a:solidFill>
            <a:ln w="9523" cap="flat" cmpd="sng" algn="ctr">
              <a:solidFill>
                <a:schemeClr val="lt1">
                  <a:alpha val="50000"/>
                </a:schemeClr>
              </a:solidFill>
              <a:round/>
            </a:ln>
            <a:effectLst/>
          </c:spPr>
          <c:invertIfNegative val="0"/>
          <c:dLbls>
            <c:numFmt formatCode="#,##0" sourceLinked="0"/>
            <c:spPr>
              <a:noFill/>
              <a:ln w="25395">
                <a:noFill/>
              </a:ln>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Narrow" pitchFamily="34" charset="0"/>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Лист1!$A$2:$A$8</c:f>
              <c:strCache>
                <c:ptCount val="7"/>
                <c:pt idx="0">
                  <c:v>Рак пищевода</c:v>
                </c:pt>
                <c:pt idx="1">
                  <c:v>Рак прямой кишки</c:v>
                </c:pt>
                <c:pt idx="2">
                  <c:v>Рак ободочной кишки</c:v>
                </c:pt>
                <c:pt idx="3">
                  <c:v>Лимфомы</c:v>
                </c:pt>
                <c:pt idx="4">
                  <c:v>Предстательная железа </c:v>
                </c:pt>
                <c:pt idx="5">
                  <c:v>Рак желудка</c:v>
                </c:pt>
                <c:pt idx="6">
                  <c:v>Трахея, бронхи, легкое </c:v>
                </c:pt>
              </c:strCache>
            </c:strRef>
          </c:cat>
          <c:val>
            <c:numRef>
              <c:f>Лист1!$B$2:$B$8</c:f>
              <c:numCache>
                <c:formatCode>0</c:formatCode>
                <c:ptCount val="7"/>
                <c:pt idx="0">
                  <c:v>622</c:v>
                </c:pt>
                <c:pt idx="1">
                  <c:v>701</c:v>
                </c:pt>
                <c:pt idx="2">
                  <c:v>775</c:v>
                </c:pt>
                <c:pt idx="3">
                  <c:v>834</c:v>
                </c:pt>
                <c:pt idx="4">
                  <c:v>970</c:v>
                </c:pt>
                <c:pt idx="5">
                  <c:v>1629</c:v>
                </c:pt>
                <c:pt idx="6">
                  <c:v>2655</c:v>
                </c:pt>
              </c:numCache>
            </c:numRef>
          </c:val>
          <c:extLst xmlns:c16r2="http://schemas.microsoft.com/office/drawing/2015/06/chart">
            <c:ext xmlns:c16="http://schemas.microsoft.com/office/drawing/2014/chart" uri="{C3380CC4-5D6E-409C-BE32-E72D297353CC}">
              <c16:uniqueId val="{00000000-F906-417B-8DFA-77ED432FFE60}"/>
            </c:ext>
          </c:extLst>
        </c:ser>
        <c:dLbls>
          <c:showLegendKey val="0"/>
          <c:showVal val="0"/>
          <c:showCatName val="0"/>
          <c:showSerName val="0"/>
          <c:showPercent val="0"/>
          <c:showBubbleSize val="0"/>
        </c:dLbls>
        <c:gapWidth val="65"/>
        <c:axId val="174230912"/>
        <c:axId val="174670976"/>
      </c:barChart>
      <c:catAx>
        <c:axId val="174230912"/>
        <c:scaling>
          <c:orientation val="minMax"/>
        </c:scaling>
        <c:delete val="0"/>
        <c:axPos val="l"/>
        <c:numFmt formatCode="General" sourceLinked="1"/>
        <c:majorTickMark val="none"/>
        <c:minorTickMark val="none"/>
        <c:tickLblPos val="nextTo"/>
        <c:spPr>
          <a:noFill/>
          <a:ln w="19046"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Narrow" pitchFamily="34" charset="0"/>
                <a:ea typeface="+mn-ea"/>
                <a:cs typeface="+mn-cs"/>
              </a:defRPr>
            </a:pPr>
            <a:endParaRPr lang="ru-RU"/>
          </a:p>
        </c:txPr>
        <c:crossAx val="174670976"/>
        <c:crosses val="autoZero"/>
        <c:auto val="1"/>
        <c:lblAlgn val="ctr"/>
        <c:lblOffset val="100"/>
        <c:noMultiLvlLbl val="0"/>
      </c:catAx>
      <c:valAx>
        <c:axId val="174670976"/>
        <c:scaling>
          <c:orientation val="minMax"/>
          <c:max val="3000"/>
          <c:min val="0"/>
        </c:scaling>
        <c:delete val="0"/>
        <c:axPos val="b"/>
        <c:majorGridlines>
          <c:spPr>
            <a:ln w="9523"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a:lstStyle/>
              <a:p>
                <a:pPr>
                  <a:defRPr sz="1100" b="0" i="0" u="none" strike="noStrike" baseline="0">
                    <a:solidFill>
                      <a:srgbClr val="000000"/>
                    </a:solidFill>
                    <a:latin typeface="Calibri"/>
                    <a:ea typeface="Calibri"/>
                    <a:cs typeface="Calibri"/>
                  </a:defRPr>
                </a:pPr>
                <a:r>
                  <a:rPr lang="ru-RU" sz="1195" b="1" i="0" u="none" strike="noStrike" baseline="0">
                    <a:solidFill>
                      <a:srgbClr val="333333"/>
                    </a:solidFill>
                    <a:latin typeface="Calibri"/>
                    <a:cs typeface="Calibri"/>
                  </a:rPr>
                  <a:t>Кол-во новых случаев в 2019 году</a:t>
                </a:r>
              </a:p>
            </c:rich>
          </c:tx>
          <c:layout/>
          <c:overlay val="0"/>
          <c:spPr>
            <a:noFill/>
            <a:ln w="25395">
              <a:noFill/>
            </a:ln>
          </c:spPr>
        </c:title>
        <c:numFmt formatCode="#,##0" sourceLinked="0"/>
        <c:majorTickMark val="none"/>
        <c:minorTickMark val="none"/>
        <c:tickLblPos val="nextTo"/>
        <c:spPr>
          <a:ln w="9523">
            <a:noFill/>
          </a:ln>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174230912"/>
        <c:crosses val="autoZero"/>
        <c:crossBetween val="between"/>
        <c:majorUnit val="1000"/>
      </c:valAx>
      <c:spPr>
        <a:noFill/>
        <a:ln w="25395">
          <a:noFill/>
        </a:ln>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3"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Столбец2</c:v>
                </c:pt>
              </c:strCache>
            </c:strRef>
          </c:tx>
          <c:spPr>
            <a:solidFill>
              <a:schemeClr val="accent4">
                <a:lumMod val="75000"/>
                <a:alpha val="85000"/>
              </a:schemeClr>
            </a:solidFill>
            <a:ln w="9524" cap="flat" cmpd="sng" algn="ctr">
              <a:solidFill>
                <a:schemeClr val="lt1">
                  <a:alpha val="50000"/>
                </a:schemeClr>
              </a:solidFill>
              <a:round/>
            </a:ln>
            <a:effectLst/>
          </c:spPr>
          <c:invertIfNegative val="0"/>
          <c:dLbls>
            <c:numFmt formatCode="#,##0" sourceLinked="0"/>
            <c:spPr>
              <a:noFill/>
              <a:ln w="25398">
                <a:noFill/>
              </a:ln>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Лист1!$A$2:$A$8</c:f>
              <c:strCache>
                <c:ptCount val="7"/>
                <c:pt idx="0">
                  <c:v>Лимфомы</c:v>
                </c:pt>
                <c:pt idx="1">
                  <c:v>Прямая кишка</c:v>
                </c:pt>
                <c:pt idx="2">
                  <c:v>Рак пищевода </c:v>
                </c:pt>
                <c:pt idx="3">
                  <c:v>Предстательная железа</c:v>
                </c:pt>
                <c:pt idx="4">
                  <c:v>Поджелудочная железа</c:v>
                </c:pt>
                <c:pt idx="5">
                  <c:v>Рак желудка </c:v>
                </c:pt>
                <c:pt idx="6">
                  <c:v>Трахея, бронхи, легкое </c:v>
                </c:pt>
              </c:strCache>
            </c:strRef>
          </c:cat>
          <c:val>
            <c:numRef>
              <c:f>Лист1!$B$2:$B$8</c:f>
              <c:numCache>
                <c:formatCode>0</c:formatCode>
                <c:ptCount val="7"/>
                <c:pt idx="0">
                  <c:v>378</c:v>
                </c:pt>
                <c:pt idx="1">
                  <c:v>383</c:v>
                </c:pt>
                <c:pt idx="2">
                  <c:v>412</c:v>
                </c:pt>
                <c:pt idx="3">
                  <c:v>428</c:v>
                </c:pt>
                <c:pt idx="4">
                  <c:v>436</c:v>
                </c:pt>
                <c:pt idx="5">
                  <c:v>1093</c:v>
                </c:pt>
                <c:pt idx="6">
                  <c:v>1867</c:v>
                </c:pt>
              </c:numCache>
            </c:numRef>
          </c:val>
          <c:extLst xmlns:c16r2="http://schemas.microsoft.com/office/drawing/2015/06/chart">
            <c:ext xmlns:c16="http://schemas.microsoft.com/office/drawing/2014/chart" uri="{C3380CC4-5D6E-409C-BE32-E72D297353CC}">
              <c16:uniqueId val="{00000000-FAFC-4A08-A9D8-788F07F860F8}"/>
            </c:ext>
          </c:extLst>
        </c:ser>
        <c:dLbls>
          <c:showLegendKey val="0"/>
          <c:showVal val="0"/>
          <c:showCatName val="0"/>
          <c:showSerName val="0"/>
          <c:showPercent val="0"/>
          <c:showBubbleSize val="0"/>
        </c:dLbls>
        <c:gapWidth val="65"/>
        <c:axId val="174712704"/>
        <c:axId val="174714240"/>
      </c:barChart>
      <c:catAx>
        <c:axId val="174712704"/>
        <c:scaling>
          <c:orientation val="minMax"/>
        </c:scaling>
        <c:delete val="0"/>
        <c:axPos val="l"/>
        <c:numFmt formatCode="General" sourceLinked="1"/>
        <c:majorTickMark val="none"/>
        <c:minorTickMark val="none"/>
        <c:tickLblPos val="nextTo"/>
        <c:spPr>
          <a:noFill/>
          <a:ln w="19049"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174714240"/>
        <c:crosses val="autoZero"/>
        <c:auto val="1"/>
        <c:lblAlgn val="ctr"/>
        <c:lblOffset val="100"/>
        <c:noMultiLvlLbl val="0"/>
      </c:catAx>
      <c:valAx>
        <c:axId val="174714240"/>
        <c:scaling>
          <c:orientation val="minMax"/>
          <c:max val="2000"/>
          <c:min val="0"/>
        </c:scaling>
        <c:delete val="0"/>
        <c:axPos val="b"/>
        <c:majorGridlines>
          <c:spPr>
            <a:ln w="9524"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a:lstStyle/>
              <a:p>
                <a:pPr>
                  <a:defRPr sz="1100" b="0" i="0" u="none" strike="noStrike" baseline="0">
                    <a:solidFill>
                      <a:srgbClr val="000000"/>
                    </a:solidFill>
                    <a:latin typeface="Calibri"/>
                    <a:ea typeface="Calibri"/>
                    <a:cs typeface="Calibri"/>
                  </a:defRPr>
                </a:pPr>
                <a:r>
                  <a:rPr lang="ru-RU" sz="1195" b="1" i="0" u="none" strike="noStrike" baseline="0">
                    <a:solidFill>
                      <a:srgbClr val="333333"/>
                    </a:solidFill>
                    <a:latin typeface="Calibri"/>
                    <a:cs typeface="Calibri"/>
                  </a:rPr>
                  <a:t>Кол-во случаев смерти в 2019 году</a:t>
                </a:r>
              </a:p>
            </c:rich>
          </c:tx>
          <c:layout/>
          <c:overlay val="0"/>
          <c:spPr>
            <a:noFill/>
            <a:ln w="25398">
              <a:noFill/>
            </a:ln>
          </c:spPr>
        </c:title>
        <c:numFmt formatCode="#,##0" sourceLinked="0"/>
        <c:majorTickMark val="none"/>
        <c:minorTickMark val="none"/>
        <c:tickLblPos val="nextTo"/>
        <c:spPr>
          <a:ln w="9524">
            <a:noFill/>
          </a:ln>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174712704"/>
        <c:crosses val="autoZero"/>
        <c:crossBetween val="between"/>
        <c:majorUnit val="500"/>
      </c:valAx>
      <c:spPr>
        <a:noFill/>
        <a:ln w="25398">
          <a:noFill/>
        </a:ln>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4" cap="flat" cmpd="sng" algn="ctr">
      <a:solidFill>
        <a:schemeClr val="dk1">
          <a:lumMod val="25000"/>
          <a:lumOff val="75000"/>
        </a:schemeClr>
      </a:solidFill>
      <a:round/>
    </a:ln>
    <a:effectLst/>
  </c:spPr>
  <c:txPr>
    <a:bodyPr/>
    <a:lstStyle/>
    <a:p>
      <a:pPr>
        <a:defRPr/>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10486" cy="344488"/>
          </a:xfrm>
          <a:prstGeom prst="rect">
            <a:avLst/>
          </a:prstGeom>
        </p:spPr>
        <p:txBody>
          <a:bodyPr vert="horz" lIns="80661" tIns="40331" rIns="80661" bIns="40331" rtlCol="0"/>
          <a:lstStyle>
            <a:lvl1pPr algn="l">
              <a:defRPr sz="1100"/>
            </a:lvl1pPr>
          </a:lstStyle>
          <a:p>
            <a:endParaRPr lang="ru-RU"/>
          </a:p>
        </p:txBody>
      </p:sp>
      <p:sp>
        <p:nvSpPr>
          <p:cNvPr id="3" name="Дата 2"/>
          <p:cNvSpPr>
            <a:spLocks noGrp="1"/>
          </p:cNvSpPr>
          <p:nvPr>
            <p:ph type="dt" idx="1"/>
          </p:nvPr>
        </p:nvSpPr>
        <p:spPr>
          <a:xfrm>
            <a:off x="5634200" y="0"/>
            <a:ext cx="4310486" cy="344488"/>
          </a:xfrm>
          <a:prstGeom prst="rect">
            <a:avLst/>
          </a:prstGeom>
        </p:spPr>
        <p:txBody>
          <a:bodyPr vert="horz" lIns="80661" tIns="40331" rIns="80661" bIns="40331" rtlCol="0"/>
          <a:lstStyle>
            <a:lvl1pPr algn="r">
              <a:defRPr sz="1100"/>
            </a:lvl1pPr>
          </a:lstStyle>
          <a:p>
            <a:fld id="{E63577D4-2609-E441-AE36-E01410210749}" type="datetimeFigureOut">
              <a:rPr lang="ru-RU" smtClean="0"/>
              <a:t>27.06.2023</a:t>
            </a:fld>
            <a:endParaRPr lang="ru-RU"/>
          </a:p>
        </p:txBody>
      </p:sp>
      <p:sp>
        <p:nvSpPr>
          <p:cNvPr id="4" name="Образ слайда 3"/>
          <p:cNvSpPr>
            <a:spLocks noGrp="1" noRot="1" noChangeAspect="1"/>
          </p:cNvSpPr>
          <p:nvPr>
            <p:ph type="sldImg" idx="2"/>
          </p:nvPr>
        </p:nvSpPr>
        <p:spPr>
          <a:xfrm>
            <a:off x="2916238" y="857250"/>
            <a:ext cx="4114800" cy="2314575"/>
          </a:xfrm>
          <a:prstGeom prst="rect">
            <a:avLst/>
          </a:prstGeom>
          <a:noFill/>
          <a:ln w="12700">
            <a:solidFill>
              <a:prstClr val="black"/>
            </a:solidFill>
          </a:ln>
        </p:spPr>
        <p:txBody>
          <a:bodyPr vert="horz" lIns="80661" tIns="40331" rIns="80661" bIns="40331" rtlCol="0" anchor="ctr"/>
          <a:lstStyle/>
          <a:p>
            <a:endParaRPr lang="ru-RU"/>
          </a:p>
        </p:txBody>
      </p:sp>
      <p:sp>
        <p:nvSpPr>
          <p:cNvPr id="5" name="Заметки 4"/>
          <p:cNvSpPr>
            <a:spLocks noGrp="1"/>
          </p:cNvSpPr>
          <p:nvPr>
            <p:ph type="body" sz="quarter" idx="3"/>
          </p:nvPr>
        </p:nvSpPr>
        <p:spPr>
          <a:xfrm>
            <a:off x="994728" y="3300413"/>
            <a:ext cx="7957820" cy="2700337"/>
          </a:xfrm>
          <a:prstGeom prst="rect">
            <a:avLst/>
          </a:prstGeom>
        </p:spPr>
        <p:txBody>
          <a:bodyPr vert="horz" lIns="80661" tIns="40331" rIns="80661" bIns="40331"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1" y="6513514"/>
            <a:ext cx="4310486" cy="344487"/>
          </a:xfrm>
          <a:prstGeom prst="rect">
            <a:avLst/>
          </a:prstGeom>
        </p:spPr>
        <p:txBody>
          <a:bodyPr vert="horz" lIns="80661" tIns="40331" rIns="80661" bIns="40331" rtlCol="0" anchor="b"/>
          <a:lstStyle>
            <a:lvl1pPr algn="l">
              <a:defRPr sz="1100"/>
            </a:lvl1pPr>
          </a:lstStyle>
          <a:p>
            <a:endParaRPr lang="ru-RU"/>
          </a:p>
        </p:txBody>
      </p:sp>
      <p:sp>
        <p:nvSpPr>
          <p:cNvPr id="7" name="Номер слайда 6"/>
          <p:cNvSpPr>
            <a:spLocks noGrp="1"/>
          </p:cNvSpPr>
          <p:nvPr>
            <p:ph type="sldNum" sz="quarter" idx="5"/>
          </p:nvPr>
        </p:nvSpPr>
        <p:spPr>
          <a:xfrm>
            <a:off x="5634200" y="6513514"/>
            <a:ext cx="4310486" cy="344487"/>
          </a:xfrm>
          <a:prstGeom prst="rect">
            <a:avLst/>
          </a:prstGeom>
        </p:spPr>
        <p:txBody>
          <a:bodyPr vert="horz" lIns="80661" tIns="40331" rIns="80661" bIns="40331" rtlCol="0" anchor="b"/>
          <a:lstStyle>
            <a:lvl1pPr algn="r">
              <a:defRPr sz="1100"/>
            </a:lvl1pPr>
          </a:lstStyle>
          <a:p>
            <a:fld id="{4BAB2D6E-AD53-B34D-A1CE-902FE507606B}" type="slidenum">
              <a:rPr lang="ru-RU" smtClean="0"/>
              <a:t>‹#›</a:t>
            </a:fld>
            <a:endParaRPr lang="ru-RU"/>
          </a:p>
        </p:txBody>
      </p:sp>
    </p:spTree>
    <p:extLst>
      <p:ext uri="{BB962C8B-B14F-4D97-AF65-F5344CB8AC3E}">
        <p14:creationId xmlns:p14="http://schemas.microsoft.com/office/powerpoint/2010/main" val="3746894410"/>
      </p:ext>
    </p:extLst>
  </p:cSld>
  <p:clrMap bg1="lt1" tx1="dk1" bg2="lt2" tx2="dk2" accent1="accent1" accent2="accent2" accent3="accent3" accent4="accent4" accent5="accent5" accent6="accent6" hlink="hlink" folHlink="folHlink"/>
  <p:notesStyle>
    <a:lvl1pPr marL="0" algn="l" defTabSz="914399" rtl="0" eaLnBrk="1" latinLnBrk="0" hangingPunct="1">
      <a:defRPr sz="1300" kern="1200">
        <a:solidFill>
          <a:schemeClr val="tx1"/>
        </a:solidFill>
        <a:latin typeface="+mn-lt"/>
        <a:ea typeface="+mn-ea"/>
        <a:cs typeface="+mn-cs"/>
      </a:defRPr>
    </a:lvl1pPr>
    <a:lvl2pPr marL="457200" algn="l" defTabSz="914399" rtl="0" eaLnBrk="1" latinLnBrk="0" hangingPunct="1">
      <a:defRPr sz="1300" kern="1200">
        <a:solidFill>
          <a:schemeClr val="tx1"/>
        </a:solidFill>
        <a:latin typeface="+mn-lt"/>
        <a:ea typeface="+mn-ea"/>
        <a:cs typeface="+mn-cs"/>
      </a:defRPr>
    </a:lvl2pPr>
    <a:lvl3pPr marL="914399" algn="l" defTabSz="914399" rtl="0" eaLnBrk="1" latinLnBrk="0" hangingPunct="1">
      <a:defRPr sz="1300" kern="1200">
        <a:solidFill>
          <a:schemeClr val="tx1"/>
        </a:solidFill>
        <a:latin typeface="+mn-lt"/>
        <a:ea typeface="+mn-ea"/>
        <a:cs typeface="+mn-cs"/>
      </a:defRPr>
    </a:lvl3pPr>
    <a:lvl4pPr marL="1371599" algn="l" defTabSz="914399" rtl="0" eaLnBrk="1" latinLnBrk="0" hangingPunct="1">
      <a:defRPr sz="1300" kern="1200">
        <a:solidFill>
          <a:schemeClr val="tx1"/>
        </a:solidFill>
        <a:latin typeface="+mn-lt"/>
        <a:ea typeface="+mn-ea"/>
        <a:cs typeface="+mn-cs"/>
      </a:defRPr>
    </a:lvl4pPr>
    <a:lvl5pPr marL="1828796" algn="l" defTabSz="914399" rtl="0" eaLnBrk="1" latinLnBrk="0" hangingPunct="1">
      <a:defRPr sz="1300" kern="1200">
        <a:solidFill>
          <a:schemeClr val="tx1"/>
        </a:solidFill>
        <a:latin typeface="+mn-lt"/>
        <a:ea typeface="+mn-ea"/>
        <a:cs typeface="+mn-cs"/>
      </a:defRPr>
    </a:lvl5pPr>
    <a:lvl6pPr marL="2285996" algn="l" defTabSz="914399" rtl="0" eaLnBrk="1" latinLnBrk="0" hangingPunct="1">
      <a:defRPr sz="1300" kern="1200">
        <a:solidFill>
          <a:schemeClr val="tx1"/>
        </a:solidFill>
        <a:latin typeface="+mn-lt"/>
        <a:ea typeface="+mn-ea"/>
        <a:cs typeface="+mn-cs"/>
      </a:defRPr>
    </a:lvl6pPr>
    <a:lvl7pPr marL="2743195" algn="l" defTabSz="914399" rtl="0" eaLnBrk="1" latinLnBrk="0" hangingPunct="1">
      <a:defRPr sz="1300" kern="1200">
        <a:solidFill>
          <a:schemeClr val="tx1"/>
        </a:solidFill>
        <a:latin typeface="+mn-lt"/>
        <a:ea typeface="+mn-ea"/>
        <a:cs typeface="+mn-cs"/>
      </a:defRPr>
    </a:lvl7pPr>
    <a:lvl8pPr marL="3200395" algn="l" defTabSz="914399" rtl="0" eaLnBrk="1" latinLnBrk="0" hangingPunct="1">
      <a:defRPr sz="1300" kern="1200">
        <a:solidFill>
          <a:schemeClr val="tx1"/>
        </a:solidFill>
        <a:latin typeface="+mn-lt"/>
        <a:ea typeface="+mn-ea"/>
        <a:cs typeface="+mn-cs"/>
      </a:defRPr>
    </a:lvl8pPr>
    <a:lvl9pPr marL="3657592" algn="l" defTabSz="91439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ltLang="ru-RU" sz="2800" dirty="0">
                <a:latin typeface="Arial Narrow" panose="020B0606020202030204" pitchFamily="34" charset="0"/>
                <a:ea typeface="Verdana" panose="020B0604030504040204" pitchFamily="34" charset="0"/>
                <a:cs typeface="Verdana" panose="020B0604030504040204" pitchFamily="34" charset="0"/>
              </a:rPr>
              <a:t>Несмотря на то, что заболевание является вторым наиболее распространенным видом рака у мужчин во всем мире</a:t>
            </a:r>
            <a:r>
              <a:rPr lang="ru-RU" altLang="ru-RU" sz="2800" baseline="30000" dirty="0">
                <a:latin typeface="Arial Narrow" panose="020B0606020202030204" pitchFamily="34" charset="0"/>
                <a:ea typeface="Verdana" panose="020B0604030504040204" pitchFamily="34" charset="0"/>
                <a:cs typeface="Verdana" panose="020B0604030504040204" pitchFamily="34" charset="0"/>
              </a:rPr>
              <a:t>1</a:t>
            </a:r>
            <a:r>
              <a:rPr lang="ru-RU" altLang="ru-RU" sz="2800" dirty="0">
                <a:latin typeface="Arial Narrow" panose="020B0606020202030204" pitchFamily="34" charset="0"/>
                <a:ea typeface="Verdana" panose="020B0604030504040204" pitchFamily="34" charset="0"/>
                <a:cs typeface="Verdana" panose="020B0604030504040204" pitchFamily="34" charset="0"/>
              </a:rPr>
              <a:t>, существует высокая географическая вариабельность уровня заболеваемости РПЖ (из-за заметных различий в тестировании)</a:t>
            </a:r>
            <a:endParaRPr lang="ru-RU" dirty="0"/>
          </a:p>
        </p:txBody>
      </p:sp>
      <p:sp>
        <p:nvSpPr>
          <p:cNvPr id="4" name="Slide Number Placeholder 3"/>
          <p:cNvSpPr>
            <a:spLocks noGrp="1"/>
          </p:cNvSpPr>
          <p:nvPr>
            <p:ph type="sldNum" sz="quarter" idx="5"/>
          </p:nvPr>
        </p:nvSpPr>
        <p:spPr/>
        <p:txBody>
          <a:bodyPr/>
          <a:lstStyle/>
          <a:p>
            <a:fld id="{FDBE891B-9D4F-4796-A698-5F4A0FF6E010}" type="slidenum">
              <a:rPr lang="ru-RU" smtClean="0"/>
              <a:t>3</a:t>
            </a:fld>
            <a:endParaRPr lang="ru-RU"/>
          </a:p>
        </p:txBody>
      </p:sp>
    </p:spTree>
    <p:extLst>
      <p:ext uri="{BB962C8B-B14F-4D97-AF65-F5344CB8AC3E}">
        <p14:creationId xmlns:p14="http://schemas.microsoft.com/office/powerpoint/2010/main" val="25461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15</a:t>
            </a:fld>
            <a:endParaRPr lang="ru-RU"/>
          </a:p>
        </p:txBody>
      </p:sp>
    </p:spTree>
    <p:extLst>
      <p:ext uri="{BB962C8B-B14F-4D97-AF65-F5344CB8AC3E}">
        <p14:creationId xmlns:p14="http://schemas.microsoft.com/office/powerpoint/2010/main" val="392448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16</a:t>
            </a:fld>
            <a:endParaRPr lang="ru-RU"/>
          </a:p>
        </p:txBody>
      </p:sp>
    </p:spTree>
    <p:extLst>
      <p:ext uri="{BB962C8B-B14F-4D97-AF65-F5344CB8AC3E}">
        <p14:creationId xmlns:p14="http://schemas.microsoft.com/office/powerpoint/2010/main" val="24873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17</a:t>
            </a:fld>
            <a:endParaRPr lang="ru-RU"/>
          </a:p>
        </p:txBody>
      </p:sp>
    </p:spTree>
    <p:extLst>
      <p:ext uri="{BB962C8B-B14F-4D97-AF65-F5344CB8AC3E}">
        <p14:creationId xmlns:p14="http://schemas.microsoft.com/office/powerpoint/2010/main" val="111277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18</a:t>
            </a:fld>
            <a:endParaRPr lang="ru-RU"/>
          </a:p>
        </p:txBody>
      </p:sp>
    </p:spTree>
    <p:extLst>
      <p:ext uri="{BB962C8B-B14F-4D97-AF65-F5344CB8AC3E}">
        <p14:creationId xmlns:p14="http://schemas.microsoft.com/office/powerpoint/2010/main" val="230064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19</a:t>
            </a:fld>
            <a:endParaRPr lang="ru-RU"/>
          </a:p>
        </p:txBody>
      </p:sp>
    </p:spTree>
    <p:extLst>
      <p:ext uri="{BB962C8B-B14F-4D97-AF65-F5344CB8AC3E}">
        <p14:creationId xmlns:p14="http://schemas.microsoft.com/office/powerpoint/2010/main" val="426503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20</a:t>
            </a:fld>
            <a:endParaRPr lang="ru-RU"/>
          </a:p>
        </p:txBody>
      </p:sp>
    </p:spTree>
    <p:extLst>
      <p:ext uri="{BB962C8B-B14F-4D97-AF65-F5344CB8AC3E}">
        <p14:creationId xmlns:p14="http://schemas.microsoft.com/office/powerpoint/2010/main" val="319164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21</a:t>
            </a:fld>
            <a:endParaRPr lang="ru-RU"/>
          </a:p>
        </p:txBody>
      </p:sp>
    </p:spTree>
    <p:extLst>
      <p:ext uri="{BB962C8B-B14F-4D97-AF65-F5344CB8AC3E}">
        <p14:creationId xmlns:p14="http://schemas.microsoft.com/office/powerpoint/2010/main" val="3107925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22</a:t>
            </a:fld>
            <a:endParaRPr lang="ru-RU"/>
          </a:p>
        </p:txBody>
      </p:sp>
    </p:spTree>
    <p:extLst>
      <p:ext uri="{BB962C8B-B14F-4D97-AF65-F5344CB8AC3E}">
        <p14:creationId xmlns:p14="http://schemas.microsoft.com/office/powerpoint/2010/main" val="4208528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23</a:t>
            </a:fld>
            <a:endParaRPr lang="ru-RU"/>
          </a:p>
        </p:txBody>
      </p:sp>
    </p:spTree>
    <p:extLst>
      <p:ext uri="{BB962C8B-B14F-4D97-AF65-F5344CB8AC3E}">
        <p14:creationId xmlns:p14="http://schemas.microsoft.com/office/powerpoint/2010/main" val="3539266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24</a:t>
            </a:fld>
            <a:endParaRPr lang="ru-RU"/>
          </a:p>
        </p:txBody>
      </p:sp>
    </p:spTree>
    <p:extLst>
      <p:ext uri="{BB962C8B-B14F-4D97-AF65-F5344CB8AC3E}">
        <p14:creationId xmlns:p14="http://schemas.microsoft.com/office/powerpoint/2010/main" val="206323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RF-264976</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4</a:t>
            </a:fld>
            <a:endParaRPr lang="ru-RU"/>
          </a:p>
        </p:txBody>
      </p:sp>
    </p:spTree>
    <p:extLst>
      <p:ext uri="{BB962C8B-B14F-4D97-AF65-F5344CB8AC3E}">
        <p14:creationId xmlns:p14="http://schemas.microsoft.com/office/powerpoint/2010/main" val="335855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25</a:t>
            </a:fld>
            <a:endParaRPr lang="ru-RU"/>
          </a:p>
        </p:txBody>
      </p:sp>
    </p:spTree>
    <p:extLst>
      <p:ext uri="{BB962C8B-B14F-4D97-AF65-F5344CB8AC3E}">
        <p14:creationId xmlns:p14="http://schemas.microsoft.com/office/powerpoint/2010/main" val="3678002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26</a:t>
            </a:fld>
            <a:endParaRPr lang="ru-RU"/>
          </a:p>
        </p:txBody>
      </p:sp>
    </p:spTree>
    <p:extLst>
      <p:ext uri="{BB962C8B-B14F-4D97-AF65-F5344CB8AC3E}">
        <p14:creationId xmlns:p14="http://schemas.microsoft.com/office/powerpoint/2010/main" val="3029344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27</a:t>
            </a:fld>
            <a:endParaRPr lang="ru-RU"/>
          </a:p>
        </p:txBody>
      </p:sp>
    </p:spTree>
    <p:extLst>
      <p:ext uri="{BB962C8B-B14F-4D97-AF65-F5344CB8AC3E}">
        <p14:creationId xmlns:p14="http://schemas.microsoft.com/office/powerpoint/2010/main" val="2319013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RF-255004</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28</a:t>
            </a:fld>
            <a:endParaRPr lang="ru-RU"/>
          </a:p>
        </p:txBody>
      </p:sp>
    </p:spTree>
    <p:extLst>
      <p:ext uri="{BB962C8B-B14F-4D97-AF65-F5344CB8AC3E}">
        <p14:creationId xmlns:p14="http://schemas.microsoft.com/office/powerpoint/2010/main" val="164940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30</a:t>
            </a:fld>
            <a:endParaRPr lang="ru-RU"/>
          </a:p>
        </p:txBody>
      </p:sp>
    </p:spTree>
    <p:extLst>
      <p:ext uri="{BB962C8B-B14F-4D97-AF65-F5344CB8AC3E}">
        <p14:creationId xmlns:p14="http://schemas.microsoft.com/office/powerpoint/2010/main" val="424451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31</a:t>
            </a:fld>
            <a:endParaRPr lang="ru-RU"/>
          </a:p>
        </p:txBody>
      </p:sp>
    </p:spTree>
    <p:extLst>
      <p:ext uri="{BB962C8B-B14F-4D97-AF65-F5344CB8AC3E}">
        <p14:creationId xmlns:p14="http://schemas.microsoft.com/office/powerpoint/2010/main" val="3597669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32</a:t>
            </a:fld>
            <a:endParaRPr lang="ru-RU"/>
          </a:p>
        </p:txBody>
      </p:sp>
    </p:spTree>
    <p:extLst>
      <p:ext uri="{BB962C8B-B14F-4D97-AF65-F5344CB8AC3E}">
        <p14:creationId xmlns:p14="http://schemas.microsoft.com/office/powerpoint/2010/main" val="3142700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33</a:t>
            </a:fld>
            <a:endParaRPr lang="ru-RU"/>
          </a:p>
        </p:txBody>
      </p:sp>
    </p:spTree>
    <p:extLst>
      <p:ext uri="{BB962C8B-B14F-4D97-AF65-F5344CB8AC3E}">
        <p14:creationId xmlns:p14="http://schemas.microsoft.com/office/powerpoint/2010/main" val="1757331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35</a:t>
            </a:fld>
            <a:endParaRPr lang="ru-RU"/>
          </a:p>
        </p:txBody>
      </p:sp>
    </p:spTree>
    <p:extLst>
      <p:ext uri="{BB962C8B-B14F-4D97-AF65-F5344CB8AC3E}">
        <p14:creationId xmlns:p14="http://schemas.microsoft.com/office/powerpoint/2010/main" val="2533225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36</a:t>
            </a:fld>
            <a:endParaRPr lang="ru-RU"/>
          </a:p>
        </p:txBody>
      </p:sp>
    </p:spTree>
    <p:extLst>
      <p:ext uri="{BB962C8B-B14F-4D97-AF65-F5344CB8AC3E}">
        <p14:creationId xmlns:p14="http://schemas.microsoft.com/office/powerpoint/2010/main" val="30250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RF-264976</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5</a:t>
            </a:fld>
            <a:endParaRPr lang="ru-RU"/>
          </a:p>
        </p:txBody>
      </p:sp>
    </p:spTree>
    <p:extLst>
      <p:ext uri="{BB962C8B-B14F-4D97-AF65-F5344CB8AC3E}">
        <p14:creationId xmlns:p14="http://schemas.microsoft.com/office/powerpoint/2010/main" val="231327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RF-271969</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37</a:t>
            </a:fld>
            <a:endParaRPr lang="ru-RU"/>
          </a:p>
        </p:txBody>
      </p:sp>
    </p:spTree>
    <p:extLst>
      <p:ext uri="{BB962C8B-B14F-4D97-AF65-F5344CB8AC3E}">
        <p14:creationId xmlns:p14="http://schemas.microsoft.com/office/powerpoint/2010/main" val="2820049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307ABA7-3848-475D-BD50-31116932F887}" type="slidenum">
              <a:rPr lang="ru-RU" smtClean="0"/>
              <a:t>43</a:t>
            </a:fld>
            <a:endParaRPr lang="ru-RU"/>
          </a:p>
        </p:txBody>
      </p:sp>
    </p:spTree>
    <p:extLst>
      <p:ext uri="{BB962C8B-B14F-4D97-AF65-F5344CB8AC3E}">
        <p14:creationId xmlns:p14="http://schemas.microsoft.com/office/powerpoint/2010/main" val="1284169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RF-271972</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44</a:t>
            </a:fld>
            <a:endParaRPr lang="ru-RU"/>
          </a:p>
        </p:txBody>
      </p:sp>
    </p:spTree>
    <p:extLst>
      <p:ext uri="{BB962C8B-B14F-4D97-AF65-F5344CB8AC3E}">
        <p14:creationId xmlns:p14="http://schemas.microsoft.com/office/powerpoint/2010/main" val="3275594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RF-271973</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45</a:t>
            </a:fld>
            <a:endParaRPr lang="ru-RU"/>
          </a:p>
        </p:txBody>
      </p:sp>
    </p:spTree>
    <p:extLst>
      <p:ext uri="{BB962C8B-B14F-4D97-AF65-F5344CB8AC3E}">
        <p14:creationId xmlns:p14="http://schemas.microsoft.com/office/powerpoint/2010/main" val="3199796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b="0" i="0" dirty="0">
                <a:solidFill>
                  <a:srgbClr val="303030"/>
                </a:solidFill>
                <a:effectLst/>
                <a:latin typeface="Arial" panose="020B0604020202020204" pitchFamily="34" charset="0"/>
              </a:rPr>
              <a:t>RF-255004</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51</a:t>
            </a:fld>
            <a:endParaRPr lang="ru-RU"/>
          </a:p>
        </p:txBody>
      </p:sp>
    </p:spTree>
    <p:extLst>
      <p:ext uri="{BB962C8B-B14F-4D97-AF65-F5344CB8AC3E}">
        <p14:creationId xmlns:p14="http://schemas.microsoft.com/office/powerpoint/2010/main" val="3148924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b="0" i="0" dirty="0">
                <a:solidFill>
                  <a:srgbClr val="303030"/>
                </a:solidFill>
                <a:effectLst/>
                <a:latin typeface="Arial" panose="020B0604020202020204" pitchFamily="34" charset="0"/>
              </a:rPr>
              <a:t>RF-255004</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52</a:t>
            </a:fld>
            <a:endParaRPr lang="ru-RU"/>
          </a:p>
        </p:txBody>
      </p:sp>
    </p:spTree>
    <p:extLst>
      <p:ext uri="{BB962C8B-B14F-4D97-AF65-F5344CB8AC3E}">
        <p14:creationId xmlns:p14="http://schemas.microsoft.com/office/powerpoint/2010/main" val="19698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lang="en-US" b="0" i="0" dirty="0">
                <a:solidFill>
                  <a:srgbClr val="303030"/>
                </a:solidFill>
                <a:effectLst/>
                <a:latin typeface="Arial" panose="020B0604020202020204" pitchFamily="34" charset="0"/>
              </a:rPr>
              <a:t>RF-255004</a:t>
            </a:r>
            <a:endParaRPr lang="ru-RU" dirty="0"/>
          </a:p>
          <a:p>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53</a:t>
            </a:fld>
            <a:endParaRPr lang="ru-RU"/>
          </a:p>
        </p:txBody>
      </p:sp>
    </p:spTree>
    <p:extLst>
      <p:ext uri="{BB962C8B-B14F-4D97-AF65-F5344CB8AC3E}">
        <p14:creationId xmlns:p14="http://schemas.microsoft.com/office/powerpoint/2010/main" val="3316072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Моно-АДТ нет места в лечении </a:t>
            </a:r>
            <a:r>
              <a:rPr lang="ru-RU" dirty="0" err="1"/>
              <a:t>мГЧРПЖ</a:t>
            </a:r>
            <a:r>
              <a:rPr lang="ru-RU" dirty="0"/>
              <a:t> </a:t>
            </a:r>
          </a:p>
          <a:p>
            <a:r>
              <a:rPr lang="ru-RU" dirty="0"/>
              <a:t>согласно новым клиническим рекомендациям</a:t>
            </a:r>
            <a:endParaRPr lang="en-US" dirty="0"/>
          </a:p>
        </p:txBody>
      </p:sp>
      <p:sp>
        <p:nvSpPr>
          <p:cNvPr id="4" name="Slide Number Placeholder 3"/>
          <p:cNvSpPr>
            <a:spLocks noGrp="1"/>
          </p:cNvSpPr>
          <p:nvPr>
            <p:ph type="sldNum" sz="quarter" idx="5"/>
          </p:nvPr>
        </p:nvSpPr>
        <p:spPr/>
        <p:txBody>
          <a:bodyPr/>
          <a:lstStyle/>
          <a:p>
            <a:fld id="{FDBE891B-9D4F-4796-A698-5F4A0FF6E010}" type="slidenum">
              <a:rPr lang="ru-RU" smtClean="0"/>
              <a:t>54</a:t>
            </a:fld>
            <a:endParaRPr lang="ru-RU"/>
          </a:p>
        </p:txBody>
      </p:sp>
    </p:spTree>
    <p:extLst>
      <p:ext uri="{BB962C8B-B14F-4D97-AF65-F5344CB8AC3E}">
        <p14:creationId xmlns:p14="http://schemas.microsoft.com/office/powerpoint/2010/main" val="1859737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FDBE891B-9D4F-4796-A698-5F4A0FF6E010}" type="slidenum">
              <a:rPr lang="ru-RU" smtClean="0"/>
              <a:t>55</a:t>
            </a:fld>
            <a:endParaRPr lang="ru-RU"/>
          </a:p>
        </p:txBody>
      </p:sp>
    </p:spTree>
    <p:extLst>
      <p:ext uri="{BB962C8B-B14F-4D97-AF65-F5344CB8AC3E}">
        <p14:creationId xmlns:p14="http://schemas.microsoft.com/office/powerpoint/2010/main" val="1024312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При терапии </a:t>
            </a:r>
            <a:r>
              <a:rPr lang="ru-RU" dirty="0" err="1"/>
              <a:t>Эрлеада+АДТ</a:t>
            </a:r>
            <a:r>
              <a:rPr lang="ru-RU" dirty="0"/>
              <a:t> откладывается переход на стадию </a:t>
            </a:r>
            <a:r>
              <a:rPr lang="ru-RU" dirty="0" err="1"/>
              <a:t>мКРРПЖ</a:t>
            </a:r>
            <a:r>
              <a:rPr lang="ru-RU" dirty="0"/>
              <a:t> минимум на 4,5 года более, чем у половины пациентов. </a:t>
            </a:r>
            <a:r>
              <a:rPr lang="ru-RU" dirty="0" err="1"/>
              <a:t>Медицана</a:t>
            </a:r>
            <a:r>
              <a:rPr lang="ru-RU" dirty="0"/>
              <a:t> не достигнута, следовательно, больше половины пациентов продолжат жить до </a:t>
            </a:r>
            <a:r>
              <a:rPr lang="ru-RU" dirty="0" err="1"/>
              <a:t>прогрессиирования</a:t>
            </a:r>
            <a:r>
              <a:rPr lang="ru-RU" dirty="0"/>
              <a:t> более 4,5 лет</a:t>
            </a:r>
            <a:endParaRPr lang="en-US" dirty="0"/>
          </a:p>
          <a:p>
            <a:endParaRPr lang="ru-RU" dirty="0"/>
          </a:p>
        </p:txBody>
      </p:sp>
      <p:sp>
        <p:nvSpPr>
          <p:cNvPr id="4" name="Slide Number Placeholder 3"/>
          <p:cNvSpPr>
            <a:spLocks noGrp="1"/>
          </p:cNvSpPr>
          <p:nvPr>
            <p:ph type="sldNum" sz="quarter" idx="5"/>
          </p:nvPr>
        </p:nvSpPr>
        <p:spPr/>
        <p:txBody>
          <a:bodyPr/>
          <a:lstStyle/>
          <a:p>
            <a:fld id="{FDBE891B-9D4F-4796-A698-5F4A0FF6E010}" type="slidenum">
              <a:rPr lang="ru-RU" smtClean="0"/>
              <a:t>57</a:t>
            </a:fld>
            <a:endParaRPr lang="ru-RU"/>
          </a:p>
        </p:txBody>
      </p:sp>
    </p:spTree>
    <p:extLst>
      <p:ext uri="{BB962C8B-B14F-4D97-AF65-F5344CB8AC3E}">
        <p14:creationId xmlns:p14="http://schemas.microsoft.com/office/powerpoint/2010/main" val="2687282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RF-264976</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6</a:t>
            </a:fld>
            <a:endParaRPr lang="ru-RU"/>
          </a:p>
        </p:txBody>
      </p:sp>
    </p:spTree>
    <p:extLst>
      <p:ext uri="{BB962C8B-B14F-4D97-AF65-F5344CB8AC3E}">
        <p14:creationId xmlns:p14="http://schemas.microsoft.com/office/powerpoint/2010/main" val="4131110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 при этом назначение Эрлеады на начальном этапе</a:t>
            </a:r>
          </a:p>
          <a:p>
            <a:r>
              <a:rPr lang="ru-RU" dirty="0"/>
              <a:t>помимо того, что отсрочит переход на стадию </a:t>
            </a:r>
            <a:r>
              <a:rPr lang="ru-RU" dirty="0" err="1"/>
              <a:t>мКРРПЖ</a:t>
            </a:r>
            <a:r>
              <a:rPr lang="ru-RU" dirty="0"/>
              <a:t>,</a:t>
            </a:r>
          </a:p>
          <a:p>
            <a:r>
              <a:rPr lang="ru-RU" dirty="0"/>
              <a:t>также снизит риск прогрессирования и смерти на 38% на стадии </a:t>
            </a:r>
            <a:r>
              <a:rPr lang="ru-RU" dirty="0" err="1"/>
              <a:t>мКРРПЖ</a:t>
            </a:r>
            <a:endParaRPr lang="en-US" dirty="0"/>
          </a:p>
          <a:p>
            <a:endParaRPr lang="ru-RU" dirty="0"/>
          </a:p>
        </p:txBody>
      </p:sp>
      <p:sp>
        <p:nvSpPr>
          <p:cNvPr id="4" name="Slide Number Placeholder 3"/>
          <p:cNvSpPr>
            <a:spLocks noGrp="1"/>
          </p:cNvSpPr>
          <p:nvPr>
            <p:ph type="sldNum" sz="quarter" idx="5"/>
          </p:nvPr>
        </p:nvSpPr>
        <p:spPr/>
        <p:txBody>
          <a:bodyPr/>
          <a:lstStyle/>
          <a:p>
            <a:fld id="{FDBE891B-9D4F-4796-A698-5F4A0FF6E010}" type="slidenum">
              <a:rPr lang="ru-RU" smtClean="0"/>
              <a:t>58</a:t>
            </a:fld>
            <a:endParaRPr lang="ru-RU"/>
          </a:p>
        </p:txBody>
      </p:sp>
    </p:spTree>
    <p:extLst>
      <p:ext uri="{BB962C8B-B14F-4D97-AF65-F5344CB8AC3E}">
        <p14:creationId xmlns:p14="http://schemas.microsoft.com/office/powerpoint/2010/main" val="2984912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ПАЦИЕНТЫ, ПОЛУЧАВШИЕ КОМБИНАЦИЮ ЭРЛЕАДА + АДТ </a:t>
            </a:r>
          </a:p>
          <a:p>
            <a:r>
              <a:rPr lang="ru-RU" dirty="0"/>
              <a:t>И ОТВЕТИВШИЕ НА ТЕРАПИЮ ПО УРОВНЮ ПСА, ИМЕЛИ МЕНЬШИЙ РИСК РЕНТГЕНОЛОГИЧЕСКОГО ПРОГРЕССИРОВАНИЯ И СМЕРТИ</a:t>
            </a:r>
            <a:endParaRPr lang="en-US" dirty="0"/>
          </a:p>
          <a:p>
            <a:endParaRPr lang="ru-RU" dirty="0"/>
          </a:p>
        </p:txBody>
      </p:sp>
      <p:sp>
        <p:nvSpPr>
          <p:cNvPr id="4" name="Slide Number Placeholder 3"/>
          <p:cNvSpPr>
            <a:spLocks noGrp="1"/>
          </p:cNvSpPr>
          <p:nvPr>
            <p:ph type="sldNum" sz="quarter" idx="5"/>
          </p:nvPr>
        </p:nvSpPr>
        <p:spPr/>
        <p:txBody>
          <a:bodyPr/>
          <a:lstStyle/>
          <a:p>
            <a:fld id="{FDBE891B-9D4F-4796-A698-5F4A0FF6E010}" type="slidenum">
              <a:rPr lang="ru-RU" smtClean="0"/>
              <a:t>59</a:t>
            </a:fld>
            <a:endParaRPr lang="ru-RU"/>
          </a:p>
        </p:txBody>
      </p:sp>
    </p:spTree>
    <p:extLst>
      <p:ext uri="{BB962C8B-B14F-4D97-AF65-F5344CB8AC3E}">
        <p14:creationId xmlns:p14="http://schemas.microsoft.com/office/powerpoint/2010/main" val="2344589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2800" dirty="0"/>
              <a:t>Ответ ПСА90 определялся как первое снижение уровня ПСА в периоде наблюдения как минимум на 90% от последнего значения ПСА в пределах 13 недель от индексной даты. </a:t>
            </a:r>
            <a:endParaRPr lang="ru-RU" dirty="0"/>
          </a:p>
          <a:p>
            <a:r>
              <a:rPr lang="ru-RU" dirty="0"/>
              <a:t>Важным критерием является скорость и полнота </a:t>
            </a:r>
          </a:p>
          <a:p>
            <a:r>
              <a:rPr lang="ru-RU" dirty="0"/>
              <a:t>ответа на терапию, и это во многом определяет прогноз.</a:t>
            </a:r>
          </a:p>
          <a:p>
            <a:r>
              <a:rPr lang="ru-RU" dirty="0"/>
              <a:t>На основании RWE данных Эрлеада демонстрирует 69% ответа не терапию в сравнении с 55% на </a:t>
            </a:r>
            <a:r>
              <a:rPr lang="ru-RU" dirty="0" err="1"/>
              <a:t>энзалутамиде</a:t>
            </a:r>
            <a:r>
              <a:rPr lang="ru-RU" dirty="0"/>
              <a:t> через 6 месяцев</a:t>
            </a:r>
            <a:endParaRPr lang="en-US" dirty="0"/>
          </a:p>
        </p:txBody>
      </p:sp>
      <p:sp>
        <p:nvSpPr>
          <p:cNvPr id="4" name="Slide Number Placeholder 3"/>
          <p:cNvSpPr>
            <a:spLocks noGrp="1"/>
          </p:cNvSpPr>
          <p:nvPr>
            <p:ph type="sldNum" sz="quarter" idx="5"/>
          </p:nvPr>
        </p:nvSpPr>
        <p:spPr/>
        <p:txBody>
          <a:bodyPr/>
          <a:lstStyle/>
          <a:p>
            <a:fld id="{FDBE891B-9D4F-4796-A698-5F4A0FF6E010}" type="slidenum">
              <a:rPr lang="ru-RU" smtClean="0"/>
              <a:t>61</a:t>
            </a:fld>
            <a:endParaRPr lang="ru-RU"/>
          </a:p>
        </p:txBody>
      </p:sp>
    </p:spTree>
    <p:extLst>
      <p:ext uri="{BB962C8B-B14F-4D97-AF65-F5344CB8AC3E}">
        <p14:creationId xmlns:p14="http://schemas.microsoft.com/office/powerpoint/2010/main" val="3196115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Прекращение лечения по причине прогрессирования заболевания составило 58% в группе APA и 84% в группе PBO.</a:t>
            </a:r>
          </a:p>
        </p:txBody>
      </p:sp>
      <p:sp>
        <p:nvSpPr>
          <p:cNvPr id="4" name="Slide Number Placeholder 3"/>
          <p:cNvSpPr>
            <a:spLocks noGrp="1"/>
          </p:cNvSpPr>
          <p:nvPr>
            <p:ph type="sldNum" sz="quarter" idx="5"/>
          </p:nvPr>
        </p:nvSpPr>
        <p:spPr/>
        <p:txBody>
          <a:bodyPr/>
          <a:lstStyle/>
          <a:p>
            <a:fld id="{FDBE891B-9D4F-4796-A698-5F4A0FF6E010}" type="slidenum">
              <a:rPr lang="ru-RU" smtClean="0"/>
              <a:t>62</a:t>
            </a:fld>
            <a:endParaRPr lang="ru-RU"/>
          </a:p>
        </p:txBody>
      </p:sp>
    </p:spTree>
    <p:extLst>
      <p:ext uri="{BB962C8B-B14F-4D97-AF65-F5344CB8AC3E}">
        <p14:creationId xmlns:p14="http://schemas.microsoft.com/office/powerpoint/2010/main" val="512303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ГОТОВ</a:t>
            </a:r>
          </a:p>
        </p:txBody>
      </p:sp>
      <p:sp>
        <p:nvSpPr>
          <p:cNvPr id="4" name="Номер слайда 3"/>
          <p:cNvSpPr>
            <a:spLocks noGrp="1"/>
          </p:cNvSpPr>
          <p:nvPr>
            <p:ph type="sldNum" sz="quarter" idx="10"/>
          </p:nvPr>
        </p:nvSpPr>
        <p:spPr/>
        <p:txBody>
          <a:bodyPr/>
          <a:lstStyle/>
          <a:p>
            <a:fld id="{A1E85537-4093-4201-B65A-427515B3CFD2}" type="slidenum">
              <a:rPr lang="ru-RU" smtClean="0"/>
              <a:pPr/>
              <a:t>65</a:t>
            </a:fld>
            <a:endParaRPr lang="ru-RU"/>
          </a:p>
        </p:txBody>
      </p:sp>
    </p:spTree>
    <p:extLst>
      <p:ext uri="{BB962C8B-B14F-4D97-AF65-F5344CB8AC3E}">
        <p14:creationId xmlns:p14="http://schemas.microsoft.com/office/powerpoint/2010/main" val="206957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RF-264976</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7</a:t>
            </a:fld>
            <a:endParaRPr lang="ru-RU"/>
          </a:p>
        </p:txBody>
      </p:sp>
    </p:spTree>
    <p:extLst>
      <p:ext uri="{BB962C8B-B14F-4D97-AF65-F5344CB8AC3E}">
        <p14:creationId xmlns:p14="http://schemas.microsoft.com/office/powerpoint/2010/main" val="3567983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0" i="0" dirty="0">
                <a:solidFill>
                  <a:srgbClr val="303030"/>
                </a:solidFill>
                <a:effectLst/>
                <a:latin typeface="Arial" panose="020B0604020202020204" pitchFamily="34" charset="0"/>
              </a:rPr>
              <a:t>RF-264976</a:t>
            </a:r>
            <a:endParaRPr lang="ru-RU" dirty="0"/>
          </a:p>
        </p:txBody>
      </p:sp>
      <p:sp>
        <p:nvSpPr>
          <p:cNvPr id="4" name="Номер слайда 3"/>
          <p:cNvSpPr>
            <a:spLocks noGrp="1"/>
          </p:cNvSpPr>
          <p:nvPr>
            <p:ph type="sldNum" sz="quarter" idx="10"/>
          </p:nvPr>
        </p:nvSpPr>
        <p:spPr/>
        <p:txBody>
          <a:bodyPr/>
          <a:lstStyle/>
          <a:p>
            <a:fld id="{4BAB2D6E-AD53-B34D-A1CE-902FE507606B}" type="slidenum">
              <a:rPr lang="ru-RU" smtClean="0"/>
              <a:t>8</a:t>
            </a:fld>
            <a:endParaRPr lang="ru-RU"/>
          </a:p>
        </p:txBody>
      </p:sp>
    </p:spTree>
    <p:extLst>
      <p:ext uri="{BB962C8B-B14F-4D97-AF65-F5344CB8AC3E}">
        <p14:creationId xmlns:p14="http://schemas.microsoft.com/office/powerpoint/2010/main" val="195324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RF-255004</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10</a:t>
            </a:fld>
            <a:endParaRPr lang="ru-RU"/>
          </a:p>
        </p:txBody>
      </p:sp>
    </p:spTree>
    <p:extLst>
      <p:ext uri="{BB962C8B-B14F-4D97-AF65-F5344CB8AC3E}">
        <p14:creationId xmlns:p14="http://schemas.microsoft.com/office/powerpoint/2010/main" val="402541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RF-255004</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11</a:t>
            </a:fld>
            <a:endParaRPr lang="ru-RU"/>
          </a:p>
        </p:txBody>
      </p:sp>
    </p:spTree>
    <p:extLst>
      <p:ext uri="{BB962C8B-B14F-4D97-AF65-F5344CB8AC3E}">
        <p14:creationId xmlns:p14="http://schemas.microsoft.com/office/powerpoint/2010/main" val="421185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RF-271968</a:t>
            </a:r>
            <a:endParaRPr lang="ru-RU" dirty="0"/>
          </a:p>
        </p:txBody>
      </p:sp>
      <p:sp>
        <p:nvSpPr>
          <p:cNvPr id="4" name="Slide Number Placeholder 3"/>
          <p:cNvSpPr>
            <a:spLocks noGrp="1"/>
          </p:cNvSpPr>
          <p:nvPr>
            <p:ph type="sldNum" sz="quarter" idx="5"/>
          </p:nvPr>
        </p:nvSpPr>
        <p:spPr/>
        <p:txBody>
          <a:bodyPr/>
          <a:lstStyle/>
          <a:p>
            <a:fld id="{4BAB2D6E-AD53-B34D-A1CE-902FE507606B}" type="slidenum">
              <a:rPr lang="ru-RU" smtClean="0"/>
              <a:t>12</a:t>
            </a:fld>
            <a:endParaRPr lang="ru-RU"/>
          </a:p>
        </p:txBody>
      </p:sp>
    </p:spTree>
    <p:extLst>
      <p:ext uri="{BB962C8B-B14F-4D97-AF65-F5344CB8AC3E}">
        <p14:creationId xmlns:p14="http://schemas.microsoft.com/office/powerpoint/2010/main" val="379050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1" y="2125985"/>
            <a:ext cx="10363199"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4" y="3840482"/>
            <a:ext cx="853440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16619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16619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7B27F42-8385-4DB4-A0A7-3EAF5C2347E5}" type="datetimeFigureOut">
              <a:rPr lang="ru-RU" smtClean="0"/>
              <a:t>27.06.2023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DDA654C-AAAE-4219-B329-19FEF977562B}" type="slidenum">
              <a:rPr lang="ru-RU" smtClean="0"/>
              <a:t>‹#›</a:t>
            </a:fld>
            <a:endParaRPr lang="ru-RU"/>
          </a:p>
        </p:txBody>
      </p:sp>
    </p:spTree>
    <p:extLst>
      <p:ext uri="{BB962C8B-B14F-4D97-AF65-F5344CB8AC3E}">
        <p14:creationId xmlns:p14="http://schemas.microsoft.com/office/powerpoint/2010/main" val="35905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615553"/>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4099123"/>
            <a:ext cx="10363200" cy="30777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7B27F42-8385-4DB4-A0A7-3EAF5C2347E5}" type="datetimeFigureOut">
              <a:rPr lang="ru-RU" smtClean="0"/>
              <a:t>27.06.2023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DDA654C-AAAE-4219-B329-19FEF977562B}" type="slidenum">
              <a:rPr lang="ru-RU" smtClean="0"/>
              <a:t>‹#›</a:t>
            </a:fld>
            <a:endParaRPr lang="ru-RU"/>
          </a:p>
        </p:txBody>
      </p:sp>
    </p:spTree>
    <p:extLst>
      <p:ext uri="{BB962C8B-B14F-4D97-AF65-F5344CB8AC3E}">
        <p14:creationId xmlns:p14="http://schemas.microsoft.com/office/powerpoint/2010/main" val="363981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F3D8FF1-FD41-483F-9782-91A584A823A9}" type="datetime1">
              <a:rPr lang="ru-RU" smtClean="0">
                <a:solidFill>
                  <a:prstClr val="black">
                    <a:tint val="75000"/>
                  </a:prstClr>
                </a:solidFill>
              </a:rPr>
              <a:pPr/>
              <a:t>27.06.2023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5812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A7E72B2-ED48-40FC-9408-310C62866C29}" type="datetimeFigureOut">
              <a:rPr lang="ru-RU" smtClean="0"/>
              <a:pPr/>
              <a:t>27.06.2023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3A2273C-EF96-4075-94A7-E5F39C665D72}" type="slidenum">
              <a:rPr lang="ru-RU" smtClean="0"/>
              <a:pPr/>
              <a:t>‹#›</a:t>
            </a:fld>
            <a:endParaRPr lang="ru-RU"/>
          </a:p>
        </p:txBody>
      </p:sp>
    </p:spTree>
    <p:extLst>
      <p:ext uri="{BB962C8B-B14F-4D97-AF65-F5344CB8AC3E}">
        <p14:creationId xmlns:p14="http://schemas.microsoft.com/office/powerpoint/2010/main" val="411483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30"/>
            <a:ext cx="10363199" cy="1470025"/>
          </a:xfrm>
        </p:spPr>
        <p:txBody>
          <a:bodyPr/>
          <a:lstStyle/>
          <a:p>
            <a:r>
              <a:rPr lang="ru-RU"/>
              <a:t>Образец заголовка</a:t>
            </a:r>
          </a:p>
        </p:txBody>
      </p:sp>
      <p:sp>
        <p:nvSpPr>
          <p:cNvPr id="3" name="Подзаголовок 2"/>
          <p:cNvSpPr>
            <a:spLocks noGrp="1"/>
          </p:cNvSpPr>
          <p:nvPr>
            <p:ph type="subTitle" idx="1"/>
          </p:nvPr>
        </p:nvSpPr>
        <p:spPr>
          <a:xfrm>
            <a:off x="1828804" y="3886200"/>
            <a:ext cx="8534401"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9" indent="0" algn="ctr">
              <a:buNone/>
              <a:defRPr>
                <a:solidFill>
                  <a:schemeClr val="tx1">
                    <a:tint val="75000"/>
                  </a:schemeClr>
                </a:solidFill>
              </a:defRPr>
            </a:lvl3pPr>
            <a:lvl4pPr marL="1371599" indent="0" algn="ctr">
              <a:buNone/>
              <a:defRPr>
                <a:solidFill>
                  <a:schemeClr val="tx1">
                    <a:tint val="75000"/>
                  </a:schemeClr>
                </a:solidFill>
              </a:defRPr>
            </a:lvl4pPr>
            <a:lvl5pPr marL="1828796" indent="0" algn="ctr">
              <a:buNone/>
              <a:defRPr>
                <a:solidFill>
                  <a:schemeClr val="tx1">
                    <a:tint val="75000"/>
                  </a:schemeClr>
                </a:solidFill>
              </a:defRPr>
            </a:lvl5pPr>
            <a:lvl6pPr marL="2285996" indent="0" algn="ctr">
              <a:buNone/>
              <a:defRPr>
                <a:solidFill>
                  <a:schemeClr val="tx1">
                    <a:tint val="75000"/>
                  </a:schemeClr>
                </a:solidFill>
              </a:defRPr>
            </a:lvl6pPr>
            <a:lvl7pPr marL="2743195" indent="0" algn="ctr">
              <a:buNone/>
              <a:defRPr>
                <a:solidFill>
                  <a:schemeClr val="tx1">
                    <a:tint val="75000"/>
                  </a:schemeClr>
                </a:solidFill>
              </a:defRPr>
            </a:lvl7pPr>
            <a:lvl8pPr marL="3200395" indent="0" algn="ctr">
              <a:buNone/>
              <a:defRPr>
                <a:solidFill>
                  <a:schemeClr val="tx1">
                    <a:tint val="75000"/>
                  </a:schemeClr>
                </a:solidFill>
              </a:defRPr>
            </a:lvl8pPr>
            <a:lvl9pPr marL="3657592"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A49C283-88CC-48B7-863C-0E476887314B}"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161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9114737-6F05-4294-8B41-FE17A53E4CA1}"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966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199" cy="1362074"/>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7"/>
            <a:ext cx="10363199" cy="1500187"/>
          </a:xfrm>
        </p:spPr>
        <p:txBody>
          <a:bodyPr anchor="b"/>
          <a:lstStyle>
            <a:lvl1pPr marL="0" indent="0">
              <a:buNone/>
              <a:defRPr sz="1900">
                <a:solidFill>
                  <a:schemeClr val="tx1">
                    <a:tint val="75000"/>
                  </a:schemeClr>
                </a:solidFill>
              </a:defRPr>
            </a:lvl1pPr>
            <a:lvl2pPr marL="457200" indent="0">
              <a:buNone/>
              <a:defRPr sz="1900">
                <a:solidFill>
                  <a:schemeClr val="tx1">
                    <a:tint val="75000"/>
                  </a:schemeClr>
                </a:solidFill>
              </a:defRPr>
            </a:lvl2pPr>
            <a:lvl3pPr marL="914399" indent="0">
              <a:buNone/>
              <a:defRPr sz="1700">
                <a:solidFill>
                  <a:schemeClr val="tx1">
                    <a:tint val="75000"/>
                  </a:schemeClr>
                </a:solidFill>
              </a:defRPr>
            </a:lvl3pPr>
            <a:lvl4pPr marL="1371599" indent="0">
              <a:buNone/>
              <a:defRPr sz="1500">
                <a:solidFill>
                  <a:schemeClr val="tx1">
                    <a:tint val="75000"/>
                  </a:schemeClr>
                </a:solidFill>
              </a:defRPr>
            </a:lvl4pPr>
            <a:lvl5pPr marL="1828796" indent="0">
              <a:buNone/>
              <a:defRPr sz="1500">
                <a:solidFill>
                  <a:schemeClr val="tx1">
                    <a:tint val="75000"/>
                  </a:schemeClr>
                </a:solidFill>
              </a:defRPr>
            </a:lvl5pPr>
            <a:lvl6pPr marL="2285996" indent="0">
              <a:buNone/>
              <a:defRPr sz="1500">
                <a:solidFill>
                  <a:schemeClr val="tx1">
                    <a:tint val="75000"/>
                  </a:schemeClr>
                </a:solidFill>
              </a:defRPr>
            </a:lvl6pPr>
            <a:lvl7pPr marL="2743195" indent="0">
              <a:buNone/>
              <a:defRPr sz="1500">
                <a:solidFill>
                  <a:schemeClr val="tx1">
                    <a:tint val="75000"/>
                  </a:schemeClr>
                </a:solidFill>
              </a:defRPr>
            </a:lvl7pPr>
            <a:lvl8pPr marL="3200395" indent="0">
              <a:buNone/>
              <a:defRPr sz="1500">
                <a:solidFill>
                  <a:schemeClr val="tx1">
                    <a:tint val="75000"/>
                  </a:schemeClr>
                </a:solidFill>
              </a:defRPr>
            </a:lvl8pPr>
            <a:lvl9pPr marL="3657592" indent="0">
              <a:buNone/>
              <a:defRPr sz="15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72877F8-FF1E-4A30-9FF8-DE9B60590FF3}"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371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799" cy="4525962"/>
          </a:xfrm>
        </p:spPr>
        <p:txBody>
          <a:bodyPr/>
          <a:lstStyle>
            <a:lvl1pPr>
              <a:defRPr sz="2800"/>
            </a:lvl1pPr>
            <a:lvl2pPr>
              <a:defRPr sz="2300"/>
            </a:lvl2pPr>
            <a:lvl3pPr>
              <a:defRPr sz="19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1" y="1600201"/>
            <a:ext cx="5384799" cy="4525962"/>
          </a:xfrm>
        </p:spPr>
        <p:txBody>
          <a:bodyPr/>
          <a:lstStyle>
            <a:lvl1pPr>
              <a:defRPr sz="2800"/>
            </a:lvl1pPr>
            <a:lvl2pPr>
              <a:defRPr sz="2300"/>
            </a:lvl2pPr>
            <a:lvl3pPr>
              <a:defRPr sz="19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C77A099-55C8-4703-992D-DEB717CC0A4B}" type="datetime1">
              <a:rPr lang="ru-RU" smtClean="0">
                <a:solidFill>
                  <a:prstClr val="black">
                    <a:tint val="75000"/>
                  </a:prstClr>
                </a:solidFill>
              </a:rPr>
              <a:pPr/>
              <a:t>27.06.2023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74281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4" y="1535113"/>
            <a:ext cx="5386917" cy="639762"/>
          </a:xfrm>
        </p:spPr>
        <p:txBody>
          <a:bodyPr anchor="b"/>
          <a:lstStyle>
            <a:lvl1pPr marL="0" indent="0">
              <a:buNone/>
              <a:defRPr sz="2300" b="1"/>
            </a:lvl1pPr>
            <a:lvl2pPr marL="457200" indent="0">
              <a:buNone/>
              <a:defRPr sz="1900" b="1"/>
            </a:lvl2pPr>
            <a:lvl3pPr marL="914399" indent="0">
              <a:buNone/>
              <a:defRPr sz="1900" b="1"/>
            </a:lvl3pPr>
            <a:lvl4pPr marL="1371599" indent="0">
              <a:buNone/>
              <a:defRPr sz="1700" b="1"/>
            </a:lvl4pPr>
            <a:lvl5pPr marL="1828796" indent="0">
              <a:buNone/>
              <a:defRPr sz="1700" b="1"/>
            </a:lvl5pPr>
            <a:lvl6pPr marL="2285996" indent="0">
              <a:buNone/>
              <a:defRPr sz="1700" b="1"/>
            </a:lvl6pPr>
            <a:lvl7pPr marL="2743195" indent="0">
              <a:buNone/>
              <a:defRPr sz="1700" b="1"/>
            </a:lvl7pPr>
            <a:lvl8pPr marL="3200395" indent="0">
              <a:buNone/>
              <a:defRPr sz="1700" b="1"/>
            </a:lvl8pPr>
            <a:lvl9pPr marL="3657592" indent="0">
              <a:buNone/>
              <a:defRPr sz="1700" b="1"/>
            </a:lvl9pPr>
          </a:lstStyle>
          <a:p>
            <a:pPr lvl="0"/>
            <a:r>
              <a:rPr lang="ru-RU"/>
              <a:t>Образец текста</a:t>
            </a:r>
          </a:p>
        </p:txBody>
      </p:sp>
      <p:sp>
        <p:nvSpPr>
          <p:cNvPr id="4" name="Объект 3"/>
          <p:cNvSpPr>
            <a:spLocks noGrp="1"/>
          </p:cNvSpPr>
          <p:nvPr>
            <p:ph sz="half" idx="2"/>
          </p:nvPr>
        </p:nvSpPr>
        <p:spPr>
          <a:xfrm>
            <a:off x="609604" y="2174876"/>
            <a:ext cx="5386917" cy="3951288"/>
          </a:xfrm>
        </p:spPr>
        <p:txBody>
          <a:bodyPr/>
          <a:lstStyle>
            <a:lvl1pPr>
              <a:defRPr sz="23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4" cy="639762"/>
          </a:xfrm>
        </p:spPr>
        <p:txBody>
          <a:bodyPr anchor="b"/>
          <a:lstStyle>
            <a:lvl1pPr marL="0" indent="0">
              <a:buNone/>
              <a:defRPr sz="2300" b="1"/>
            </a:lvl1pPr>
            <a:lvl2pPr marL="457200" indent="0">
              <a:buNone/>
              <a:defRPr sz="1900" b="1"/>
            </a:lvl2pPr>
            <a:lvl3pPr marL="914399" indent="0">
              <a:buNone/>
              <a:defRPr sz="1900" b="1"/>
            </a:lvl3pPr>
            <a:lvl4pPr marL="1371599" indent="0">
              <a:buNone/>
              <a:defRPr sz="1700" b="1"/>
            </a:lvl4pPr>
            <a:lvl5pPr marL="1828796" indent="0">
              <a:buNone/>
              <a:defRPr sz="1700" b="1"/>
            </a:lvl5pPr>
            <a:lvl6pPr marL="2285996" indent="0">
              <a:buNone/>
              <a:defRPr sz="1700" b="1"/>
            </a:lvl6pPr>
            <a:lvl7pPr marL="2743195" indent="0">
              <a:buNone/>
              <a:defRPr sz="1700" b="1"/>
            </a:lvl7pPr>
            <a:lvl8pPr marL="3200395" indent="0">
              <a:buNone/>
              <a:defRPr sz="1700" b="1"/>
            </a:lvl8pPr>
            <a:lvl9pPr marL="3657592" indent="0">
              <a:buNone/>
              <a:defRPr sz="1700" b="1"/>
            </a:lvl9pPr>
          </a:lstStyle>
          <a:p>
            <a:pPr lvl="0"/>
            <a:r>
              <a:rPr lang="ru-RU"/>
              <a:t>Образец текста</a:t>
            </a:r>
          </a:p>
        </p:txBody>
      </p:sp>
      <p:sp>
        <p:nvSpPr>
          <p:cNvPr id="6" name="Объект 5"/>
          <p:cNvSpPr>
            <a:spLocks noGrp="1"/>
          </p:cNvSpPr>
          <p:nvPr>
            <p:ph sz="quarter" idx="4"/>
          </p:nvPr>
        </p:nvSpPr>
        <p:spPr>
          <a:xfrm>
            <a:off x="6193369" y="2174876"/>
            <a:ext cx="5389034" cy="3951288"/>
          </a:xfrm>
        </p:spPr>
        <p:txBody>
          <a:bodyPr/>
          <a:lstStyle>
            <a:lvl1pPr>
              <a:defRPr sz="2300"/>
            </a:lvl1pPr>
            <a:lvl2pPr>
              <a:defRPr sz="1900"/>
            </a:lvl2pPr>
            <a:lvl3pPr>
              <a:defRPr sz="19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A9B4EA7-4287-4636-B228-E36D516FBFD6}" type="datetime1">
              <a:rPr lang="ru-RU" smtClean="0">
                <a:solidFill>
                  <a:prstClr val="black">
                    <a:tint val="75000"/>
                  </a:prstClr>
                </a:solidFill>
              </a:rPr>
              <a:pPr/>
              <a:t>27.06.2023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4629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4CBB762-1D22-4DDD-B358-C478FC034A34}" type="datetime1">
              <a:rPr lang="ru-RU" smtClean="0">
                <a:solidFill>
                  <a:prstClr val="black">
                    <a:tint val="75000"/>
                  </a:prstClr>
                </a:solidFill>
              </a:rPr>
              <a:pPr/>
              <a:t>27.06.2023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560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39267" y="204041"/>
            <a:ext cx="9550400" cy="430887"/>
          </a:xfrm>
        </p:spPr>
        <p:txBody>
          <a:bodyPr lIns="0" tIns="0" rIns="0" bIns="0"/>
          <a:lstStyle>
            <a:lvl1pPr>
              <a:defRPr sz="2800" b="0" i="0">
                <a:solidFill>
                  <a:srgbClr val="24406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F3D8FF1-FD41-483F-9782-91A584A823A9}" type="datetime1">
              <a:rPr lang="ru-RU" smtClean="0">
                <a:solidFill>
                  <a:prstClr val="black">
                    <a:tint val="75000"/>
                  </a:prstClr>
                </a:solidFill>
              </a:rPr>
              <a:pPr/>
              <a:t>27.06.2023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6928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4011084" cy="1162050"/>
          </a:xfrm>
        </p:spPr>
        <p:txBody>
          <a:bodyPr anchor="b"/>
          <a:lstStyle>
            <a:lvl1pPr algn="l">
              <a:defRPr sz="1900" b="1"/>
            </a:lvl1pPr>
          </a:lstStyle>
          <a:p>
            <a:r>
              <a:rPr lang="ru-RU"/>
              <a:t>Образец заголовка</a:t>
            </a:r>
          </a:p>
        </p:txBody>
      </p:sp>
      <p:sp>
        <p:nvSpPr>
          <p:cNvPr id="3" name="Объект 2"/>
          <p:cNvSpPr>
            <a:spLocks noGrp="1"/>
          </p:cNvSpPr>
          <p:nvPr>
            <p:ph idx="1"/>
          </p:nvPr>
        </p:nvSpPr>
        <p:spPr>
          <a:xfrm>
            <a:off x="4766734" y="273052"/>
            <a:ext cx="6815666" cy="5853112"/>
          </a:xfrm>
        </p:spPr>
        <p:txBody>
          <a:bodyPr/>
          <a:lstStyle>
            <a:lvl1pPr>
              <a:defRPr sz="3200"/>
            </a:lvl1pPr>
            <a:lvl2pPr>
              <a:defRPr sz="2800"/>
            </a:lvl2pPr>
            <a:lvl3pPr>
              <a:defRPr sz="2300"/>
            </a:lvl3pPr>
            <a:lvl4pPr>
              <a:defRPr sz="1900"/>
            </a:lvl4pPr>
            <a:lvl5pPr>
              <a:defRPr sz="1900"/>
            </a:lvl5pPr>
            <a:lvl6pPr>
              <a:defRPr sz="1900"/>
            </a:lvl6pPr>
            <a:lvl7pPr>
              <a:defRPr sz="1900"/>
            </a:lvl7pPr>
            <a:lvl8pPr>
              <a:defRPr sz="1900"/>
            </a:lvl8pPr>
            <a:lvl9pPr>
              <a:defRPr sz="19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0" y="1435101"/>
            <a:ext cx="4011084" cy="4691062"/>
          </a:xfrm>
        </p:spPr>
        <p:txBody>
          <a:bodyPr/>
          <a:lstStyle>
            <a:lvl1pPr marL="0" indent="0">
              <a:buNone/>
              <a:defRPr sz="1500"/>
            </a:lvl1pPr>
            <a:lvl2pPr marL="457200" indent="0">
              <a:buNone/>
              <a:defRPr sz="1300"/>
            </a:lvl2pPr>
            <a:lvl3pPr marL="914399" indent="0">
              <a:buNone/>
              <a:defRPr sz="1100"/>
            </a:lvl3pPr>
            <a:lvl4pPr marL="1371599" indent="0">
              <a:buNone/>
              <a:defRPr sz="800"/>
            </a:lvl4pPr>
            <a:lvl5pPr marL="1828796" indent="0">
              <a:buNone/>
              <a:defRPr sz="800"/>
            </a:lvl5pPr>
            <a:lvl6pPr marL="2285996" indent="0">
              <a:buNone/>
              <a:defRPr sz="800"/>
            </a:lvl6pPr>
            <a:lvl7pPr marL="2743195" indent="0">
              <a:buNone/>
              <a:defRPr sz="800"/>
            </a:lvl7pPr>
            <a:lvl8pPr marL="3200395" indent="0">
              <a:buNone/>
              <a:defRPr sz="800"/>
            </a:lvl8pPr>
            <a:lvl9pPr marL="3657592"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B7839BDE-2721-44E5-A2B4-C1E51EEB0032}" type="datetime1">
              <a:rPr lang="ru-RU" smtClean="0">
                <a:solidFill>
                  <a:prstClr val="black">
                    <a:tint val="75000"/>
                  </a:prstClr>
                </a:solidFill>
              </a:rPr>
              <a:pPr/>
              <a:t>27.06.2023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7420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9" y="4800599"/>
            <a:ext cx="7315200" cy="566739"/>
          </a:xfrm>
        </p:spPr>
        <p:txBody>
          <a:bodyPr anchor="b"/>
          <a:lstStyle>
            <a:lvl1pPr algn="l">
              <a:defRPr sz="1900" b="1"/>
            </a:lvl1pPr>
          </a:lstStyle>
          <a:p>
            <a:r>
              <a:rPr lang="ru-RU"/>
              <a:t>Образец заголовка</a:t>
            </a:r>
          </a:p>
        </p:txBody>
      </p:sp>
      <p:sp>
        <p:nvSpPr>
          <p:cNvPr id="3" name="Рисунок 2"/>
          <p:cNvSpPr>
            <a:spLocks noGrp="1"/>
          </p:cNvSpPr>
          <p:nvPr>
            <p:ph type="pic" idx="1"/>
          </p:nvPr>
        </p:nvSpPr>
        <p:spPr>
          <a:xfrm>
            <a:off x="2389719" y="612779"/>
            <a:ext cx="7315200" cy="4114800"/>
          </a:xfrm>
        </p:spPr>
        <p:txBody>
          <a:bodyPr/>
          <a:lstStyle>
            <a:lvl1pPr marL="0" indent="0">
              <a:buNone/>
              <a:defRPr sz="3200"/>
            </a:lvl1pPr>
            <a:lvl2pPr marL="457200" indent="0">
              <a:buNone/>
              <a:defRPr sz="2800"/>
            </a:lvl2pPr>
            <a:lvl3pPr marL="914399" indent="0">
              <a:buNone/>
              <a:defRPr sz="2300"/>
            </a:lvl3pPr>
            <a:lvl4pPr marL="1371599" indent="0">
              <a:buNone/>
              <a:defRPr sz="1900"/>
            </a:lvl4pPr>
            <a:lvl5pPr marL="1828796" indent="0">
              <a:buNone/>
              <a:defRPr sz="1900"/>
            </a:lvl5pPr>
            <a:lvl6pPr marL="2285996" indent="0">
              <a:buNone/>
              <a:defRPr sz="1900"/>
            </a:lvl6pPr>
            <a:lvl7pPr marL="2743195" indent="0">
              <a:buNone/>
              <a:defRPr sz="1900"/>
            </a:lvl7pPr>
            <a:lvl8pPr marL="3200395" indent="0">
              <a:buNone/>
              <a:defRPr sz="1900"/>
            </a:lvl8pPr>
            <a:lvl9pPr marL="3657592" indent="0">
              <a:buNone/>
              <a:defRPr sz="1900"/>
            </a:lvl9pPr>
          </a:lstStyle>
          <a:p>
            <a:endParaRPr lang="ru-RU"/>
          </a:p>
        </p:txBody>
      </p:sp>
      <p:sp>
        <p:nvSpPr>
          <p:cNvPr id="4" name="Текст 3"/>
          <p:cNvSpPr>
            <a:spLocks noGrp="1"/>
          </p:cNvSpPr>
          <p:nvPr>
            <p:ph type="body" sz="half" idx="2"/>
          </p:nvPr>
        </p:nvSpPr>
        <p:spPr>
          <a:xfrm>
            <a:off x="2389719" y="5367338"/>
            <a:ext cx="7315200" cy="804862"/>
          </a:xfrm>
        </p:spPr>
        <p:txBody>
          <a:bodyPr/>
          <a:lstStyle>
            <a:lvl1pPr marL="0" indent="0">
              <a:buNone/>
              <a:defRPr sz="1500"/>
            </a:lvl1pPr>
            <a:lvl2pPr marL="457200" indent="0">
              <a:buNone/>
              <a:defRPr sz="1300"/>
            </a:lvl2pPr>
            <a:lvl3pPr marL="914399" indent="0">
              <a:buNone/>
              <a:defRPr sz="1100"/>
            </a:lvl3pPr>
            <a:lvl4pPr marL="1371599" indent="0">
              <a:buNone/>
              <a:defRPr sz="800"/>
            </a:lvl4pPr>
            <a:lvl5pPr marL="1828796" indent="0">
              <a:buNone/>
              <a:defRPr sz="800"/>
            </a:lvl5pPr>
            <a:lvl6pPr marL="2285996" indent="0">
              <a:buNone/>
              <a:defRPr sz="800"/>
            </a:lvl6pPr>
            <a:lvl7pPr marL="2743195" indent="0">
              <a:buNone/>
              <a:defRPr sz="800"/>
            </a:lvl7pPr>
            <a:lvl8pPr marL="3200395" indent="0">
              <a:buNone/>
              <a:defRPr sz="800"/>
            </a:lvl8pPr>
            <a:lvl9pPr marL="3657592"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E0BA117F-B2B7-42F7-9F8A-54E0C2D62D65}" type="datetime1">
              <a:rPr lang="ru-RU" smtClean="0">
                <a:solidFill>
                  <a:prstClr val="black">
                    <a:tint val="75000"/>
                  </a:prstClr>
                </a:solidFill>
              </a:rPr>
              <a:pPr/>
              <a:t>27.06.2023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6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B78ED42-75E4-4546-AFA2-021CCAF579E9}"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8467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199" y="274644"/>
            <a:ext cx="2743201"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4" y="274644"/>
            <a:ext cx="8026399"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0481350-7DAD-498B-BB15-0E5DE97E96FC}"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5738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Shape 117"/>
          <p:cNvSpPr>
            <a:spLocks noGrp="1"/>
          </p:cNvSpPr>
          <p:nvPr>
            <p:ph type="title"/>
          </p:nvPr>
        </p:nvSpPr>
        <p:spPr>
          <a:xfrm>
            <a:off x="609598" y="274644"/>
            <a:ext cx="10972804" cy="1143001"/>
          </a:xfrm>
          <a:prstGeom prst="rect">
            <a:avLst/>
          </a:prstGeom>
        </p:spPr>
        <p:txBody>
          <a:bodyPr lIns="65022" tIns="65022" rIns="65022" bIns="65022"/>
          <a:lstStyle>
            <a:lvl1pPr defTabSz="457183">
              <a:defRPr sz="4400">
                <a:latin typeface="Calibri"/>
                <a:ea typeface="Calibri"/>
                <a:cs typeface="Calibri"/>
                <a:sym typeface="Calibri"/>
              </a:defRPr>
            </a:lvl1pPr>
          </a:lstStyle>
          <a:p>
            <a:r>
              <a:t>Title Text</a:t>
            </a:r>
          </a:p>
        </p:txBody>
      </p:sp>
      <p:sp>
        <p:nvSpPr>
          <p:cNvPr id="118" name="Shape 118"/>
          <p:cNvSpPr>
            <a:spLocks noGrp="1"/>
          </p:cNvSpPr>
          <p:nvPr>
            <p:ph type="body" idx="1"/>
          </p:nvPr>
        </p:nvSpPr>
        <p:spPr>
          <a:xfrm>
            <a:off x="609598" y="1600200"/>
            <a:ext cx="10972804" cy="4525964"/>
          </a:xfrm>
          <a:prstGeom prst="rect">
            <a:avLst/>
          </a:prstGeom>
        </p:spPr>
        <p:txBody>
          <a:bodyPr lIns="65022" tIns="65022" rIns="65022" bIns="65022" anchor="t"/>
          <a:lstStyle>
            <a:lvl1pPr marL="331502" indent="-331502" defTabSz="457183">
              <a:spcBef>
                <a:spcPts val="703"/>
              </a:spcBef>
              <a:buSzPct val="100000"/>
              <a:buFont typeface="Arial"/>
              <a:defRPr sz="3200">
                <a:latin typeface="Calibri"/>
                <a:ea typeface="Calibri"/>
                <a:cs typeface="Calibri"/>
                <a:sym typeface="Calibri"/>
              </a:defRPr>
            </a:lvl1pPr>
            <a:lvl2pPr marL="637174" indent="-315716" defTabSz="457183">
              <a:spcBef>
                <a:spcPts val="703"/>
              </a:spcBef>
              <a:buSzPct val="100000"/>
              <a:buFont typeface="Arial"/>
              <a:buChar char="–"/>
              <a:defRPr sz="3200">
                <a:latin typeface="Calibri"/>
                <a:ea typeface="Calibri"/>
                <a:cs typeface="Calibri"/>
                <a:sym typeface="Calibri"/>
              </a:defRPr>
            </a:lvl2pPr>
            <a:lvl3pPr indent="-294668" defTabSz="457183">
              <a:spcBef>
                <a:spcPts val="703"/>
              </a:spcBef>
              <a:buSzPct val="100000"/>
              <a:buFont typeface="Arial"/>
              <a:defRPr sz="3200">
                <a:latin typeface="Calibri"/>
                <a:ea typeface="Calibri"/>
                <a:cs typeface="Calibri"/>
                <a:sym typeface="Calibri"/>
              </a:defRPr>
            </a:lvl3pPr>
            <a:lvl4pPr marL="1317971" indent="-353602" defTabSz="457183">
              <a:spcBef>
                <a:spcPts val="703"/>
              </a:spcBef>
              <a:buSzPct val="100000"/>
              <a:buFont typeface="Arial"/>
              <a:buChar char="–"/>
              <a:defRPr sz="3200">
                <a:latin typeface="Calibri"/>
                <a:ea typeface="Calibri"/>
                <a:cs typeface="Calibri"/>
                <a:sym typeface="Calibri"/>
              </a:defRPr>
            </a:lvl4pPr>
            <a:lvl5pPr marL="1639429" indent="-353602" defTabSz="457183">
              <a:spcBef>
                <a:spcPts val="703"/>
              </a:spcBef>
              <a:buSzPct val="100000"/>
              <a:buFont typeface="Arial"/>
              <a:buChar char="»"/>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11248774" y="6408362"/>
            <a:ext cx="333628" cy="261105"/>
          </a:xfrm>
          <a:prstGeom prst="rect">
            <a:avLst/>
          </a:prstGeom>
        </p:spPr>
        <p:txBody>
          <a:bodyPr lIns="65022" tIns="65022" rIns="65022" bIns="65022" anchor="ctr"/>
          <a:lstStyle>
            <a:lvl1pPr algn="r" defTabSz="457183">
              <a:defRPr sz="11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8002604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51575"/>
            <a:ext cx="2844800" cy="476250"/>
          </a:xfrm>
        </p:spPr>
        <p:txBody>
          <a:bodyPr/>
          <a:lstStyle>
            <a:lvl1pPr>
              <a:defRPr/>
            </a:lvl1pPr>
          </a:lstStyle>
          <a:p>
            <a:endParaRPr lang="ru-RU"/>
          </a:p>
        </p:txBody>
      </p:sp>
      <p:sp>
        <p:nvSpPr>
          <p:cNvPr id="6" name="Номер слайда 5"/>
          <p:cNvSpPr>
            <a:spLocks noGrp="1"/>
          </p:cNvSpPr>
          <p:nvPr>
            <p:ph type="sldNum" sz="quarter" idx="11"/>
          </p:nvPr>
        </p:nvSpPr>
        <p:spPr>
          <a:xfrm>
            <a:off x="8737600" y="6248400"/>
            <a:ext cx="2844800" cy="476250"/>
          </a:xfrm>
        </p:spPr>
        <p:txBody>
          <a:bodyPr/>
          <a:lstStyle>
            <a:lvl1pPr>
              <a:defRPr/>
            </a:lvl1pPr>
          </a:lstStyle>
          <a:p>
            <a:fld id="{831A71DD-E38C-4E9E-BD1E-5C6902592176}" type="slidenum">
              <a:rPr lang="ru-RU"/>
              <a:pPr/>
              <a:t>‹#›</a:t>
            </a:fld>
            <a:endParaRPr lang="ru-RU"/>
          </a:p>
        </p:txBody>
      </p:sp>
      <p:sp>
        <p:nvSpPr>
          <p:cNvPr id="7" name="Нижний колонтитул 6"/>
          <p:cNvSpPr>
            <a:spLocks noGrp="1"/>
          </p:cNvSpPr>
          <p:nvPr>
            <p:ph type="ftr" sz="quarter" idx="12"/>
          </p:nvPr>
        </p:nvSpPr>
        <p:spPr>
          <a:xfrm>
            <a:off x="4165600" y="6248400"/>
            <a:ext cx="3860800" cy="476250"/>
          </a:xfrm>
        </p:spPr>
        <p:txBody>
          <a:bodyPr/>
          <a:lstStyle>
            <a:lvl1pPr>
              <a:defRPr/>
            </a:lvl1pPr>
          </a:lstStyle>
          <a:p>
            <a:endParaRPr lang="ru-RU"/>
          </a:p>
        </p:txBody>
      </p:sp>
    </p:spTree>
    <p:extLst>
      <p:ext uri="{BB962C8B-B14F-4D97-AF65-F5344CB8AC3E}">
        <p14:creationId xmlns:p14="http://schemas.microsoft.com/office/powerpoint/2010/main" val="3803208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171" y="266700"/>
            <a:ext cx="9211733" cy="1104900"/>
          </a:xfrm>
        </p:spPr>
        <p:txBody>
          <a:bodyPr/>
          <a:lstStyle/>
          <a:p>
            <a:r>
              <a:rPr lang="ru-RU"/>
              <a:t>Образец заголовка</a:t>
            </a:r>
          </a:p>
        </p:txBody>
      </p:sp>
      <p:sp>
        <p:nvSpPr>
          <p:cNvPr id="3" name="Содержимое 2"/>
          <p:cNvSpPr>
            <a:spLocks noGrp="1"/>
          </p:cNvSpPr>
          <p:nvPr>
            <p:ph sz="half" idx="1"/>
          </p:nvPr>
        </p:nvSpPr>
        <p:spPr>
          <a:xfrm>
            <a:off x="1394179" y="1676400"/>
            <a:ext cx="4489215"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64017" y="1676400"/>
            <a:ext cx="4489215"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064017" y="3810000"/>
            <a:ext cx="4489215"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05199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a:t>Образец заголовка</a:t>
            </a:r>
          </a:p>
        </p:txBody>
      </p:sp>
      <p:sp>
        <p:nvSpPr>
          <p:cNvPr id="3" name="Содержимое 2"/>
          <p:cNvSpPr>
            <a:spLocks noGrp="1"/>
          </p:cNvSpPr>
          <p:nvPr>
            <p:ph sz="quarter" idx="1"/>
          </p:nvPr>
        </p:nvSpPr>
        <p:spPr>
          <a:xfrm>
            <a:off x="609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09600" y="3938589"/>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6197600" y="3938589"/>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609600" y="6251575"/>
            <a:ext cx="2844800" cy="476250"/>
          </a:xfrm>
        </p:spPr>
        <p:txBody>
          <a:bodyPr/>
          <a:lstStyle>
            <a:lvl1pPr>
              <a:defRPr/>
            </a:lvl1pPr>
          </a:lstStyle>
          <a:p>
            <a:endParaRPr lang="ru-RU"/>
          </a:p>
        </p:txBody>
      </p:sp>
      <p:sp>
        <p:nvSpPr>
          <p:cNvPr id="8" name="Номер слайда 7"/>
          <p:cNvSpPr>
            <a:spLocks noGrp="1"/>
          </p:cNvSpPr>
          <p:nvPr>
            <p:ph type="sldNum" sz="quarter" idx="11"/>
          </p:nvPr>
        </p:nvSpPr>
        <p:spPr>
          <a:xfrm>
            <a:off x="8737600" y="6248400"/>
            <a:ext cx="2844800" cy="476250"/>
          </a:xfrm>
        </p:spPr>
        <p:txBody>
          <a:bodyPr/>
          <a:lstStyle>
            <a:lvl1pPr>
              <a:defRPr/>
            </a:lvl1pPr>
          </a:lstStyle>
          <a:p>
            <a:fld id="{8AD568D9-CD98-4F3C-B69E-D8CE56963FF5}" type="slidenum">
              <a:rPr lang="ru-RU"/>
              <a:pPr/>
              <a:t>‹#›</a:t>
            </a:fld>
            <a:endParaRPr lang="ru-RU"/>
          </a:p>
        </p:txBody>
      </p:sp>
      <p:sp>
        <p:nvSpPr>
          <p:cNvPr id="9" name="Нижний колонтитул 8"/>
          <p:cNvSpPr>
            <a:spLocks noGrp="1"/>
          </p:cNvSpPr>
          <p:nvPr>
            <p:ph type="ftr" sz="quarter" idx="12"/>
          </p:nvPr>
        </p:nvSpPr>
        <p:spPr>
          <a:xfrm>
            <a:off x="4165600" y="6248400"/>
            <a:ext cx="3860800" cy="476250"/>
          </a:xfrm>
        </p:spPr>
        <p:txBody>
          <a:bodyPr/>
          <a:lstStyle>
            <a:lvl1pPr>
              <a:defRPr/>
            </a:lvl1pPr>
          </a:lstStyle>
          <a:p>
            <a:endParaRPr lang="ru-RU"/>
          </a:p>
        </p:txBody>
      </p:sp>
    </p:spTree>
    <p:extLst>
      <p:ext uri="{BB962C8B-B14F-4D97-AF65-F5344CB8AC3E}">
        <p14:creationId xmlns:p14="http://schemas.microsoft.com/office/powerpoint/2010/main" val="408891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39267" y="204041"/>
            <a:ext cx="9550400" cy="430887"/>
          </a:xfrm>
        </p:spPr>
        <p:txBody>
          <a:bodyPr lIns="0" tIns="0" rIns="0" bIns="0"/>
          <a:lstStyle>
            <a:lvl1pPr>
              <a:defRPr sz="2800" b="0" i="0">
                <a:solidFill>
                  <a:srgbClr val="244060"/>
                </a:solidFill>
                <a:latin typeface="Arial"/>
                <a:cs typeface="Arial"/>
              </a:defRPr>
            </a:lvl1pPr>
          </a:lstStyle>
          <a:p>
            <a:endParaRPr/>
          </a:p>
        </p:txBody>
      </p:sp>
      <p:sp>
        <p:nvSpPr>
          <p:cNvPr id="3" name="Holder 3"/>
          <p:cNvSpPr>
            <a:spLocks noGrp="1"/>
          </p:cNvSpPr>
          <p:nvPr>
            <p:ph sz="half" idx="2"/>
          </p:nvPr>
        </p:nvSpPr>
        <p:spPr>
          <a:xfrm>
            <a:off x="609600" y="1577342"/>
            <a:ext cx="530352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2"/>
            <a:ext cx="5303521"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19462" y="259083"/>
            <a:ext cx="928116" cy="877823"/>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3"/>
            <a:ext cx="12192000" cy="6857998"/>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a:xfrm>
            <a:off x="639267" y="204041"/>
            <a:ext cx="9550400" cy="430887"/>
          </a:xfrm>
        </p:spPr>
        <p:txBody>
          <a:bodyPr lIns="0" tIns="0" rIns="0" bIns="0"/>
          <a:lstStyle>
            <a:lvl1pPr>
              <a:defRPr sz="2800" b="0" i="0">
                <a:solidFill>
                  <a:srgbClr val="2440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32"/>
            <a:ext cx="10363199" cy="430887"/>
          </a:xfrm>
        </p:spPr>
        <p:txBody>
          <a:bodyPr/>
          <a:lstStyle/>
          <a:p>
            <a:r>
              <a:rPr lang="ru-RU"/>
              <a:t>Образец заголовка</a:t>
            </a:r>
          </a:p>
        </p:txBody>
      </p:sp>
      <p:sp>
        <p:nvSpPr>
          <p:cNvPr id="3" name="Подзаголовок 2"/>
          <p:cNvSpPr>
            <a:spLocks noGrp="1"/>
          </p:cNvSpPr>
          <p:nvPr>
            <p:ph type="subTitle" idx="1"/>
          </p:nvPr>
        </p:nvSpPr>
        <p:spPr>
          <a:xfrm>
            <a:off x="1828808" y="3886203"/>
            <a:ext cx="8534401" cy="276999"/>
          </a:xfrm>
        </p:spPr>
        <p:txBody>
          <a:bodyPr/>
          <a:lstStyle>
            <a:lvl1pPr marL="0" indent="0" algn="ctr">
              <a:buNone/>
              <a:defRPr>
                <a:solidFill>
                  <a:schemeClr val="tx1">
                    <a:tint val="75000"/>
                  </a:schemeClr>
                </a:solidFill>
              </a:defRPr>
            </a:lvl1pPr>
            <a:lvl2pPr marL="967618" indent="0" algn="ctr">
              <a:buNone/>
              <a:defRPr>
                <a:solidFill>
                  <a:schemeClr val="tx1">
                    <a:tint val="75000"/>
                  </a:schemeClr>
                </a:solidFill>
              </a:defRPr>
            </a:lvl2pPr>
            <a:lvl3pPr marL="1935232" indent="0" algn="ctr">
              <a:buNone/>
              <a:defRPr>
                <a:solidFill>
                  <a:schemeClr val="tx1">
                    <a:tint val="75000"/>
                  </a:schemeClr>
                </a:solidFill>
              </a:defRPr>
            </a:lvl3pPr>
            <a:lvl4pPr marL="2902850" indent="0" algn="ctr">
              <a:buNone/>
              <a:defRPr>
                <a:solidFill>
                  <a:schemeClr val="tx1">
                    <a:tint val="75000"/>
                  </a:schemeClr>
                </a:solidFill>
              </a:defRPr>
            </a:lvl4pPr>
            <a:lvl5pPr marL="3870464" indent="0" algn="ctr">
              <a:buNone/>
              <a:defRPr>
                <a:solidFill>
                  <a:schemeClr val="tx1">
                    <a:tint val="75000"/>
                  </a:schemeClr>
                </a:solidFill>
              </a:defRPr>
            </a:lvl5pPr>
            <a:lvl6pPr marL="4838082" indent="0" algn="ctr">
              <a:buNone/>
              <a:defRPr>
                <a:solidFill>
                  <a:schemeClr val="tx1">
                    <a:tint val="75000"/>
                  </a:schemeClr>
                </a:solidFill>
              </a:defRPr>
            </a:lvl6pPr>
            <a:lvl7pPr marL="5805696" indent="0" algn="ctr">
              <a:buNone/>
              <a:defRPr>
                <a:solidFill>
                  <a:schemeClr val="tx1">
                    <a:tint val="75000"/>
                  </a:schemeClr>
                </a:solidFill>
              </a:defRPr>
            </a:lvl7pPr>
            <a:lvl8pPr marL="6773314" indent="0" algn="ctr">
              <a:buNone/>
              <a:defRPr>
                <a:solidFill>
                  <a:schemeClr val="tx1">
                    <a:tint val="75000"/>
                  </a:schemeClr>
                </a:solidFill>
              </a:defRPr>
            </a:lvl8pPr>
            <a:lvl9pPr marL="774093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a:xfrm>
            <a:off x="609603" y="6377944"/>
            <a:ext cx="2804161" cy="293148"/>
          </a:xfrm>
        </p:spPr>
        <p:txBody>
          <a:bodyPr/>
          <a:lstStyle/>
          <a:p>
            <a:fld id="{0D0729BE-AB6C-4F29-A51E-6BFD289BCE94}" type="datetimeFigureOut">
              <a:rPr lang="ru-RU" smtClean="0"/>
              <a:t>27.06.2023</a:t>
            </a:fld>
            <a:endParaRPr lang="ru-RU"/>
          </a:p>
        </p:txBody>
      </p:sp>
      <p:sp>
        <p:nvSpPr>
          <p:cNvPr id="5" name="Нижний колонтитул 4"/>
          <p:cNvSpPr>
            <a:spLocks noGrp="1"/>
          </p:cNvSpPr>
          <p:nvPr>
            <p:ph type="ftr" sz="quarter" idx="11"/>
          </p:nvPr>
        </p:nvSpPr>
        <p:spPr>
          <a:xfrm>
            <a:off x="4145280" y="6377944"/>
            <a:ext cx="3901440" cy="293148"/>
          </a:xfrm>
        </p:spPr>
        <p:txBody>
          <a:bodyPr/>
          <a:lstStyle/>
          <a:p>
            <a:endParaRPr lang="ru-RU"/>
          </a:p>
        </p:txBody>
      </p:sp>
      <p:sp>
        <p:nvSpPr>
          <p:cNvPr id="6" name="Номер слайда 5"/>
          <p:cNvSpPr>
            <a:spLocks noGrp="1"/>
          </p:cNvSpPr>
          <p:nvPr>
            <p:ph type="sldNum" sz="quarter" idx="12"/>
          </p:nvPr>
        </p:nvSpPr>
        <p:spPr>
          <a:xfrm>
            <a:off x="8778242" y="6377944"/>
            <a:ext cx="2804161" cy="293148"/>
          </a:xfrm>
        </p:spPr>
        <p:txBody>
          <a:bodyPr/>
          <a:lstStyle/>
          <a:p>
            <a:fld id="{66C3D6FD-AD90-4968-A560-AC8D99309971}" type="slidenum">
              <a:rPr lang="ru-RU" smtClean="0"/>
              <a:t>‹#›</a:t>
            </a:fld>
            <a:endParaRPr lang="ru-RU"/>
          </a:p>
        </p:txBody>
      </p:sp>
    </p:spTree>
    <p:extLst>
      <p:ext uri="{BB962C8B-B14F-4D97-AF65-F5344CB8AC3E}">
        <p14:creationId xmlns:p14="http://schemas.microsoft.com/office/powerpoint/2010/main" val="185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67" y="204042"/>
            <a:ext cx="9550400" cy="430887"/>
          </a:xfrm>
        </p:spPr>
        <p:txBody>
          <a:bodyPr/>
          <a:lstStyle/>
          <a:p>
            <a:r>
              <a:rPr lang="en-GB"/>
              <a:t>Click to edit Master title style</a:t>
            </a:r>
            <a:endParaRPr lang="en-US" dirty="0"/>
          </a:p>
        </p:txBody>
      </p:sp>
      <p:sp>
        <p:nvSpPr>
          <p:cNvPr id="3" name="Content Placeholder 2"/>
          <p:cNvSpPr>
            <a:spLocks noGrp="1"/>
          </p:cNvSpPr>
          <p:nvPr>
            <p:ph idx="1"/>
          </p:nvPr>
        </p:nvSpPr>
        <p:spPr>
          <a:xfrm>
            <a:off x="624431" y="1524005"/>
            <a:ext cx="10943167" cy="1300356"/>
          </a:xfrm>
        </p:spPr>
        <p:txBody>
          <a:bodyPr/>
          <a:lstStyle>
            <a:lvl1pPr>
              <a:spcAft>
                <a:spcPts val="451"/>
              </a:spcAft>
              <a:defRPr/>
            </a:lvl1pPr>
            <a:lvl2pPr>
              <a:spcAft>
                <a:spcPts val="451"/>
              </a:spcAft>
              <a:defRPr/>
            </a:lvl2pPr>
            <a:lvl3pPr>
              <a:spcAft>
                <a:spcPts val="451"/>
              </a:spcAft>
              <a:defRPr/>
            </a:lvl3pPr>
            <a:lvl4pPr>
              <a:spcAft>
                <a:spcPts val="451"/>
              </a:spcAf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ext Placeholder 7"/>
          <p:cNvSpPr>
            <a:spLocks noGrp="1"/>
          </p:cNvSpPr>
          <p:nvPr>
            <p:ph type="body" sz="quarter" idx="10"/>
          </p:nvPr>
        </p:nvSpPr>
        <p:spPr>
          <a:xfrm>
            <a:off x="624431" y="6019808"/>
            <a:ext cx="10943167" cy="504824"/>
          </a:xfrm>
        </p:spPr>
        <p:txBody>
          <a:bodyPr anchor="b">
            <a:normAutofit/>
          </a:bodyPr>
          <a:lstStyle>
            <a:lvl1pPr marL="0" indent="0">
              <a:spcAft>
                <a:spcPts val="0"/>
              </a:spcAft>
              <a:buNone/>
              <a:defRPr sz="600" baseline="0"/>
            </a:lvl1pPr>
            <a:lvl2pPr marL="342884" indent="0">
              <a:buNone/>
              <a:defRPr/>
            </a:lvl2pPr>
            <a:lvl3pPr marL="685762" indent="0">
              <a:buNone/>
              <a:defRPr/>
            </a:lvl3pPr>
            <a:lvl4pPr marL="1028649" indent="0">
              <a:buNone/>
              <a:defRPr/>
            </a:lvl4pPr>
          </a:lstStyle>
          <a:p>
            <a:pPr lvl="0"/>
            <a:r>
              <a:rPr lang="ru-RU"/>
              <a:t>Образец текста</a:t>
            </a:r>
          </a:p>
        </p:txBody>
      </p:sp>
    </p:spTree>
    <p:extLst>
      <p:ext uri="{BB962C8B-B14F-4D97-AF65-F5344CB8AC3E}">
        <p14:creationId xmlns:p14="http://schemas.microsoft.com/office/powerpoint/2010/main" val="1894350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67" y="204042"/>
            <a:ext cx="9550400" cy="430887"/>
          </a:xfrm>
        </p:spPr>
        <p:txBody>
          <a:bodyPr/>
          <a:lstStyle/>
          <a:p>
            <a:r>
              <a:rPr lang="en-GB"/>
              <a:t>Click to edit Master title style</a:t>
            </a:r>
            <a:endParaRPr lang="en-US" dirty="0"/>
          </a:p>
        </p:txBody>
      </p:sp>
      <p:sp>
        <p:nvSpPr>
          <p:cNvPr id="3" name="Content Placeholder 2"/>
          <p:cNvSpPr>
            <a:spLocks noGrp="1"/>
          </p:cNvSpPr>
          <p:nvPr>
            <p:ph idx="1"/>
          </p:nvPr>
        </p:nvSpPr>
        <p:spPr>
          <a:xfrm>
            <a:off x="624431" y="1524005"/>
            <a:ext cx="10943167" cy="1300356"/>
          </a:xfrm>
        </p:spPr>
        <p:txBody>
          <a:bodyPr/>
          <a:lstStyle>
            <a:lvl1pPr>
              <a:spcAft>
                <a:spcPts val="451"/>
              </a:spcAft>
              <a:defRPr/>
            </a:lvl1pPr>
            <a:lvl2pPr>
              <a:spcAft>
                <a:spcPts val="451"/>
              </a:spcAft>
              <a:defRPr/>
            </a:lvl2pPr>
            <a:lvl3pPr>
              <a:spcAft>
                <a:spcPts val="451"/>
              </a:spcAft>
              <a:defRPr/>
            </a:lvl3pPr>
            <a:lvl4pPr>
              <a:spcAft>
                <a:spcPts val="451"/>
              </a:spcAf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ext Placeholder 7"/>
          <p:cNvSpPr>
            <a:spLocks noGrp="1"/>
          </p:cNvSpPr>
          <p:nvPr>
            <p:ph type="body" sz="quarter" idx="10"/>
          </p:nvPr>
        </p:nvSpPr>
        <p:spPr>
          <a:xfrm>
            <a:off x="624431" y="6019808"/>
            <a:ext cx="10943167" cy="504824"/>
          </a:xfrm>
        </p:spPr>
        <p:txBody>
          <a:bodyPr anchor="b">
            <a:normAutofit/>
          </a:bodyPr>
          <a:lstStyle>
            <a:lvl1pPr marL="0" indent="0">
              <a:spcAft>
                <a:spcPts val="0"/>
              </a:spcAft>
              <a:buNone/>
              <a:defRPr sz="600" baseline="0"/>
            </a:lvl1pPr>
            <a:lvl2pPr marL="342884" indent="0">
              <a:buNone/>
              <a:defRPr/>
            </a:lvl2pPr>
            <a:lvl3pPr marL="685762" indent="0">
              <a:buNone/>
              <a:defRPr/>
            </a:lvl3pPr>
            <a:lvl4pPr marL="1028649" indent="0">
              <a:buNone/>
              <a:defRPr/>
            </a:lvl4pPr>
          </a:lstStyle>
          <a:p>
            <a:pPr lvl="0"/>
            <a:r>
              <a:rPr lang="ru-RU"/>
              <a:t>Образец текста</a:t>
            </a:r>
          </a:p>
        </p:txBody>
      </p:sp>
    </p:spTree>
    <p:extLst>
      <p:ext uri="{BB962C8B-B14F-4D97-AF65-F5344CB8AC3E}">
        <p14:creationId xmlns:p14="http://schemas.microsoft.com/office/powerpoint/2010/main" val="110556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67" y="204042"/>
            <a:ext cx="9550400" cy="430887"/>
          </a:xfrm>
        </p:spPr>
        <p:txBody>
          <a:bodyPr/>
          <a:lstStyle/>
          <a:p>
            <a:r>
              <a:rPr lang="en-GB"/>
              <a:t>Click to edit Master title style</a:t>
            </a:r>
            <a:endParaRPr lang="en-US" dirty="0"/>
          </a:p>
        </p:txBody>
      </p:sp>
      <p:sp>
        <p:nvSpPr>
          <p:cNvPr id="3" name="Content Placeholder 2"/>
          <p:cNvSpPr>
            <a:spLocks noGrp="1"/>
          </p:cNvSpPr>
          <p:nvPr>
            <p:ph idx="1"/>
          </p:nvPr>
        </p:nvSpPr>
        <p:spPr>
          <a:xfrm>
            <a:off x="624431" y="1524005"/>
            <a:ext cx="10943167" cy="1300356"/>
          </a:xfrm>
        </p:spPr>
        <p:txBody>
          <a:bodyPr/>
          <a:lstStyle>
            <a:lvl1pPr>
              <a:spcAft>
                <a:spcPts val="451"/>
              </a:spcAft>
              <a:defRPr/>
            </a:lvl1pPr>
            <a:lvl2pPr>
              <a:spcAft>
                <a:spcPts val="451"/>
              </a:spcAft>
              <a:defRPr/>
            </a:lvl2pPr>
            <a:lvl3pPr>
              <a:spcAft>
                <a:spcPts val="451"/>
              </a:spcAft>
              <a:defRPr/>
            </a:lvl3pPr>
            <a:lvl4pPr>
              <a:spcAft>
                <a:spcPts val="451"/>
              </a:spcAf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ext Placeholder 7"/>
          <p:cNvSpPr>
            <a:spLocks noGrp="1"/>
          </p:cNvSpPr>
          <p:nvPr>
            <p:ph type="body" sz="quarter" idx="10"/>
          </p:nvPr>
        </p:nvSpPr>
        <p:spPr>
          <a:xfrm>
            <a:off x="624431" y="6019808"/>
            <a:ext cx="10943167" cy="504824"/>
          </a:xfrm>
        </p:spPr>
        <p:txBody>
          <a:bodyPr anchor="b">
            <a:normAutofit/>
          </a:bodyPr>
          <a:lstStyle>
            <a:lvl1pPr marL="0" indent="0">
              <a:spcAft>
                <a:spcPts val="0"/>
              </a:spcAft>
              <a:buNone/>
              <a:defRPr sz="600" baseline="0"/>
            </a:lvl1pPr>
            <a:lvl2pPr marL="342884" indent="0">
              <a:buNone/>
              <a:defRPr/>
            </a:lvl2pPr>
            <a:lvl3pPr marL="685762" indent="0">
              <a:buNone/>
              <a:defRPr/>
            </a:lvl3pPr>
            <a:lvl4pPr marL="1028649" indent="0">
              <a:buNone/>
              <a:defRPr/>
            </a:lvl4pPr>
          </a:lstStyle>
          <a:p>
            <a:pPr lvl="0"/>
            <a:r>
              <a:rPr lang="ru-RU"/>
              <a:t>Образец текста</a:t>
            </a:r>
          </a:p>
        </p:txBody>
      </p:sp>
    </p:spTree>
    <p:extLst>
      <p:ext uri="{BB962C8B-B14F-4D97-AF65-F5344CB8AC3E}">
        <p14:creationId xmlns:p14="http://schemas.microsoft.com/office/powerpoint/2010/main" val="339099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vmlDrawing" Target="../drawings/vmlDrawing2.vml"/><Relationship Id="rId2" Type="http://schemas.openxmlformats.org/officeDocument/2006/relationships/slideLayout" Target="../slideLayouts/slideLayout15.xml"/><Relationship Id="rId16" Type="http://schemas.openxmlformats.org/officeDocument/2006/relationships/theme" Target="../theme/theme2.xml"/><Relationship Id="rId20" Type="http://schemas.openxmlformats.org/officeDocument/2006/relationships/image" Target="../media/image1.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oleObject" Target="../embeddings/oleObject2.bin"/><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xmlns="" id="{17A08201-74C0-A348-F59D-D1973B0959DD}"/>
              </a:ext>
            </a:extLst>
          </p:cNvPr>
          <p:cNvGraphicFramePr>
            <a:graphicFrameLocks noChangeAspect="1"/>
          </p:cNvGraphicFramePr>
          <p:nvPr userDrawn="1">
            <p:custDataLst>
              <p:tags r:id="rId16"/>
            </p:custDataLst>
            <p:extLst>
              <p:ext uri="{D42A27DB-BD31-4B8C-83A1-F6EECF244321}">
                <p14:modId xmlns:p14="http://schemas.microsoft.com/office/powerpoint/2010/main" val="2160021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Slide" r:id="rId17" imgW="592" imgH="595" progId="TCLayout.ActiveDocument.1">
                  <p:embed/>
                </p:oleObj>
              </mc:Choice>
              <mc:Fallback>
                <p:oleObj name="think-cell Slide" r:id="rId17" imgW="592" imgH="59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6" name="bk object 16"/>
          <p:cNvSpPr/>
          <p:nvPr/>
        </p:nvSpPr>
        <p:spPr>
          <a:xfrm>
            <a:off x="10919462" y="259083"/>
            <a:ext cx="928116" cy="877823"/>
          </a:xfrm>
          <a:prstGeom prst="rect">
            <a:avLst/>
          </a:prstGeom>
          <a:blipFill>
            <a:blip r:embed="rId19" cstate="print"/>
            <a:stretch>
              <a:fillRect/>
            </a:stretch>
          </a:blipFill>
        </p:spPr>
        <p:txBody>
          <a:bodyPr wrap="square" lIns="0" tIns="0" rIns="0" bIns="0" rtlCol="0"/>
          <a:lstStyle/>
          <a:p>
            <a:endParaRPr/>
          </a:p>
        </p:txBody>
      </p:sp>
      <p:sp>
        <p:nvSpPr>
          <p:cNvPr id="2" name="Holder 2"/>
          <p:cNvSpPr>
            <a:spLocks noGrp="1"/>
          </p:cNvSpPr>
          <p:nvPr>
            <p:ph type="title"/>
          </p:nvPr>
        </p:nvSpPr>
        <p:spPr>
          <a:xfrm>
            <a:off x="639267" y="204042"/>
            <a:ext cx="9550400" cy="430887"/>
          </a:xfrm>
          <a:prstGeom prst="rect">
            <a:avLst/>
          </a:prstGeom>
        </p:spPr>
        <p:txBody>
          <a:bodyPr wrap="square" lIns="0" tIns="0" rIns="0" bIns="0">
            <a:spAutoFit/>
          </a:bodyPr>
          <a:lstStyle>
            <a:lvl1pPr>
              <a:defRPr sz="2800" b="0" i="0">
                <a:solidFill>
                  <a:srgbClr val="244060"/>
                </a:solidFill>
                <a:latin typeface="Arial"/>
                <a:cs typeface="Arial"/>
              </a:defRPr>
            </a:lvl1pPr>
          </a:lstStyle>
          <a:p>
            <a:endParaRPr/>
          </a:p>
        </p:txBody>
      </p:sp>
      <p:sp>
        <p:nvSpPr>
          <p:cNvPr id="3" name="Holder 3"/>
          <p:cNvSpPr>
            <a:spLocks noGrp="1"/>
          </p:cNvSpPr>
          <p:nvPr>
            <p:ph type="body" idx="1"/>
          </p:nvPr>
        </p:nvSpPr>
        <p:spPr>
          <a:xfrm>
            <a:off x="1714500" y="2379093"/>
            <a:ext cx="87630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4"/>
            <a:ext cx="3901440" cy="29314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3" y="6377944"/>
            <a:ext cx="2804161" cy="293148"/>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6/27/2023</a:t>
            </a:fld>
            <a:endParaRPr lang="en-US"/>
          </a:p>
        </p:txBody>
      </p:sp>
      <p:sp>
        <p:nvSpPr>
          <p:cNvPr id="6" name="Holder 6"/>
          <p:cNvSpPr>
            <a:spLocks noGrp="1"/>
          </p:cNvSpPr>
          <p:nvPr>
            <p:ph type="sldNum" sz="quarter" idx="7"/>
          </p:nvPr>
        </p:nvSpPr>
        <p:spPr>
          <a:xfrm>
            <a:off x="8778242" y="6377944"/>
            <a:ext cx="2804161" cy="29314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9" r:id="rId6"/>
    <p:sldLayoutId id="2147483695" r:id="rId7"/>
    <p:sldLayoutId id="2147483696" r:id="rId8"/>
    <p:sldLayoutId id="2147483698" r:id="rId9"/>
    <p:sldLayoutId id="2147483713" r:id="rId10"/>
    <p:sldLayoutId id="2147483714" r:id="rId11"/>
    <p:sldLayoutId id="2147483716" r:id="rId12"/>
    <p:sldLayoutId id="214748372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399">
        <a:defRPr>
          <a:latin typeface="+mn-lt"/>
          <a:ea typeface="+mn-ea"/>
          <a:cs typeface="+mn-cs"/>
        </a:defRPr>
      </a:lvl3pPr>
      <a:lvl4pPr marL="1371599">
        <a:defRPr>
          <a:latin typeface="+mn-lt"/>
          <a:ea typeface="+mn-ea"/>
          <a:cs typeface="+mn-cs"/>
        </a:defRPr>
      </a:lvl4pPr>
      <a:lvl5pPr marL="1828796">
        <a:defRPr>
          <a:latin typeface="+mn-lt"/>
          <a:ea typeface="+mn-ea"/>
          <a:cs typeface="+mn-cs"/>
        </a:defRPr>
      </a:lvl5pPr>
      <a:lvl6pPr marL="2285996">
        <a:defRPr>
          <a:latin typeface="+mn-lt"/>
          <a:ea typeface="+mn-ea"/>
          <a:cs typeface="+mn-cs"/>
        </a:defRPr>
      </a:lvl6pPr>
      <a:lvl7pPr marL="2743195">
        <a:defRPr>
          <a:latin typeface="+mn-lt"/>
          <a:ea typeface="+mn-ea"/>
          <a:cs typeface="+mn-cs"/>
        </a:defRPr>
      </a:lvl7pPr>
      <a:lvl8pPr marL="3200395">
        <a:defRPr>
          <a:latin typeface="+mn-lt"/>
          <a:ea typeface="+mn-ea"/>
          <a:cs typeface="+mn-cs"/>
        </a:defRPr>
      </a:lvl8pPr>
      <a:lvl9pPr marL="3657592">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399">
        <a:defRPr>
          <a:latin typeface="+mn-lt"/>
          <a:ea typeface="+mn-ea"/>
          <a:cs typeface="+mn-cs"/>
        </a:defRPr>
      </a:lvl3pPr>
      <a:lvl4pPr marL="1371599">
        <a:defRPr>
          <a:latin typeface="+mn-lt"/>
          <a:ea typeface="+mn-ea"/>
          <a:cs typeface="+mn-cs"/>
        </a:defRPr>
      </a:lvl4pPr>
      <a:lvl5pPr marL="1828796">
        <a:defRPr>
          <a:latin typeface="+mn-lt"/>
          <a:ea typeface="+mn-ea"/>
          <a:cs typeface="+mn-cs"/>
        </a:defRPr>
      </a:lvl5pPr>
      <a:lvl6pPr marL="2285996">
        <a:defRPr>
          <a:latin typeface="+mn-lt"/>
          <a:ea typeface="+mn-ea"/>
          <a:cs typeface="+mn-cs"/>
        </a:defRPr>
      </a:lvl6pPr>
      <a:lvl7pPr marL="2743195">
        <a:defRPr>
          <a:latin typeface="+mn-lt"/>
          <a:ea typeface="+mn-ea"/>
          <a:cs typeface="+mn-cs"/>
        </a:defRPr>
      </a:lvl7pPr>
      <a:lvl8pPr marL="3200395">
        <a:defRPr>
          <a:latin typeface="+mn-lt"/>
          <a:ea typeface="+mn-ea"/>
          <a:cs typeface="+mn-cs"/>
        </a:defRPr>
      </a:lvl8pPr>
      <a:lvl9pPr marL="365759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xmlns="" id="{946D6AB5-828B-BCA5-D0B9-ABE4F97EC770}"/>
              </a:ext>
            </a:extLst>
          </p:cNvPr>
          <p:cNvGraphicFramePr>
            <a:graphicFrameLocks noChangeAspect="1"/>
          </p:cNvGraphicFramePr>
          <p:nvPr userDrawn="1">
            <p:custDataLst>
              <p:tags r:id="rId18"/>
            </p:custDataLst>
            <p:extLst>
              <p:ext uri="{D42A27DB-BD31-4B8C-83A1-F6EECF244321}">
                <p14:modId xmlns:p14="http://schemas.microsoft.com/office/powerpoint/2010/main" val="3617808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Slide" r:id="rId19" imgW="592" imgH="595" progId="TCLayout.ActiveDocument.1">
                  <p:embed/>
                </p:oleObj>
              </mc:Choice>
              <mc:Fallback>
                <p:oleObj name="think-cell Slide" r:id="rId19" imgW="592" imgH="595"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Заголовок 1"/>
          <p:cNvSpPr>
            <a:spLocks noGrp="1"/>
          </p:cNvSpPr>
          <p:nvPr>
            <p:ph type="title"/>
          </p:nvPr>
        </p:nvSpPr>
        <p:spPr>
          <a:xfrm>
            <a:off x="609600" y="274642"/>
            <a:ext cx="10972800" cy="1143001"/>
          </a:xfrm>
          <a:prstGeom prst="rect">
            <a:avLst/>
          </a:prstGeom>
        </p:spPr>
        <p:txBody>
          <a:bodyPr vert="horz" lIns="91439" tIns="45721" rIns="91439" bIns="45721"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2"/>
          </a:xfrm>
          <a:prstGeom prst="rect">
            <a:avLst/>
          </a:prstGeom>
        </p:spPr>
        <p:txBody>
          <a:bodyPr vert="horz" lIns="91439" tIns="45721" rIns="91439" bIns="45721"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4"/>
            <a:ext cx="2844800" cy="365126"/>
          </a:xfrm>
          <a:prstGeom prst="rect">
            <a:avLst/>
          </a:prstGeom>
        </p:spPr>
        <p:txBody>
          <a:bodyPr vert="horz" lIns="91439" tIns="45721" rIns="91439" bIns="45721" rtlCol="0" anchor="ctr"/>
          <a:lstStyle>
            <a:lvl1pPr algn="l">
              <a:defRPr sz="1300">
                <a:solidFill>
                  <a:schemeClr val="tx1">
                    <a:tint val="75000"/>
                  </a:schemeClr>
                </a:solidFill>
              </a:defRPr>
            </a:lvl1pPr>
          </a:lstStyle>
          <a:p>
            <a:fld id="{B5C66BDC-6FE0-4866-B33B-4765772C1771}" type="datetime1">
              <a:rPr lang="ru-RU" smtClean="0">
                <a:solidFill>
                  <a:prstClr val="black">
                    <a:tint val="75000"/>
                  </a:prstClr>
                </a:solidFill>
              </a:rPr>
              <a:pPr/>
              <a:t>27.06.2023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4" y="6356354"/>
            <a:ext cx="3860801" cy="365126"/>
          </a:xfrm>
          <a:prstGeom prst="rect">
            <a:avLst/>
          </a:prstGeom>
        </p:spPr>
        <p:txBody>
          <a:bodyPr vert="horz" lIns="91439" tIns="45721" rIns="91439" bIns="45721" rtlCol="0" anchor="ctr"/>
          <a:lstStyle>
            <a:lvl1pPr algn="ctr">
              <a:defRPr sz="13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4"/>
            <a:ext cx="2844800" cy="365126"/>
          </a:xfrm>
          <a:prstGeom prst="rect">
            <a:avLst/>
          </a:prstGeom>
        </p:spPr>
        <p:txBody>
          <a:bodyPr vert="horz" lIns="91439" tIns="45721" rIns="91439" bIns="45721" rtlCol="0" anchor="ctr"/>
          <a:lstStyle>
            <a:lvl1pPr algn="r">
              <a:defRPr sz="1300">
                <a:solidFill>
                  <a:schemeClr val="tx1">
                    <a:tint val="75000"/>
                  </a:schemeClr>
                </a:solidFill>
              </a:defRPr>
            </a:lvl1pPr>
          </a:lstStyle>
          <a:p>
            <a:fld id="{F5A2DC3C-6E94-4CA3-936F-19E634A3C23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25275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15" r:id="rId13"/>
    <p:sldLayoutId id="2147483718" r:id="rId14"/>
    <p:sldLayoutId id="2147483719" r:id="rId15"/>
  </p:sldLayoutIdLst>
  <p:hf sldNum="0" hdr="0" ftr="0" dt="0"/>
  <p:txStyles>
    <p:titleStyle>
      <a:lvl1pPr algn="ctr" defTabSz="914399" rtl="0" eaLnBrk="1" latinLnBrk="0" hangingPunct="1">
        <a:spcBef>
          <a:spcPct val="0"/>
        </a:spcBef>
        <a:buNone/>
        <a:defRPr sz="4400" kern="1200">
          <a:solidFill>
            <a:schemeClr val="tx1"/>
          </a:solidFill>
          <a:latin typeface="+mj-lt"/>
          <a:ea typeface="+mj-ea"/>
          <a:cs typeface="+mj-cs"/>
        </a:defRPr>
      </a:lvl1pPr>
    </p:titleStyle>
    <p:bodyStyle>
      <a:lvl1pPr marL="342899" indent="-342899" algn="l" defTabSz="91439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39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1" algn="l" defTabSz="91439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600197"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2057397"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5145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17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89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6193"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ru-RU"/>
      </a:defPPr>
      <a:lvl1pPr marL="0" algn="l" defTabSz="914399" rtl="0" eaLnBrk="1" latinLnBrk="0" hangingPunct="1">
        <a:defRPr sz="1900" kern="1200">
          <a:solidFill>
            <a:schemeClr val="tx1"/>
          </a:solidFill>
          <a:latin typeface="+mn-lt"/>
          <a:ea typeface="+mn-ea"/>
          <a:cs typeface="+mn-cs"/>
        </a:defRPr>
      </a:lvl1pPr>
      <a:lvl2pPr marL="457200" algn="l" defTabSz="914399" rtl="0" eaLnBrk="1" latinLnBrk="0" hangingPunct="1">
        <a:defRPr sz="1900" kern="1200">
          <a:solidFill>
            <a:schemeClr val="tx1"/>
          </a:solidFill>
          <a:latin typeface="+mn-lt"/>
          <a:ea typeface="+mn-ea"/>
          <a:cs typeface="+mn-cs"/>
        </a:defRPr>
      </a:lvl2pPr>
      <a:lvl3pPr marL="914399" algn="l" defTabSz="914399" rtl="0" eaLnBrk="1" latinLnBrk="0" hangingPunct="1">
        <a:defRPr sz="1900" kern="1200">
          <a:solidFill>
            <a:schemeClr val="tx1"/>
          </a:solidFill>
          <a:latin typeface="+mn-lt"/>
          <a:ea typeface="+mn-ea"/>
          <a:cs typeface="+mn-cs"/>
        </a:defRPr>
      </a:lvl3pPr>
      <a:lvl4pPr marL="1371599" algn="l" defTabSz="914399" rtl="0" eaLnBrk="1" latinLnBrk="0" hangingPunct="1">
        <a:defRPr sz="1900" kern="1200">
          <a:solidFill>
            <a:schemeClr val="tx1"/>
          </a:solidFill>
          <a:latin typeface="+mn-lt"/>
          <a:ea typeface="+mn-ea"/>
          <a:cs typeface="+mn-cs"/>
        </a:defRPr>
      </a:lvl4pPr>
      <a:lvl5pPr marL="1828796" algn="l" defTabSz="914399" rtl="0" eaLnBrk="1" latinLnBrk="0" hangingPunct="1">
        <a:defRPr sz="1900" kern="1200">
          <a:solidFill>
            <a:schemeClr val="tx1"/>
          </a:solidFill>
          <a:latin typeface="+mn-lt"/>
          <a:ea typeface="+mn-ea"/>
          <a:cs typeface="+mn-cs"/>
        </a:defRPr>
      </a:lvl5pPr>
      <a:lvl6pPr marL="2285996" algn="l" defTabSz="914399" rtl="0" eaLnBrk="1" latinLnBrk="0" hangingPunct="1">
        <a:defRPr sz="1900" kern="1200">
          <a:solidFill>
            <a:schemeClr val="tx1"/>
          </a:solidFill>
          <a:latin typeface="+mn-lt"/>
          <a:ea typeface="+mn-ea"/>
          <a:cs typeface="+mn-cs"/>
        </a:defRPr>
      </a:lvl6pPr>
      <a:lvl7pPr marL="2743195" algn="l" defTabSz="914399" rtl="0" eaLnBrk="1" latinLnBrk="0" hangingPunct="1">
        <a:defRPr sz="1900" kern="1200">
          <a:solidFill>
            <a:schemeClr val="tx1"/>
          </a:solidFill>
          <a:latin typeface="+mn-lt"/>
          <a:ea typeface="+mn-ea"/>
          <a:cs typeface="+mn-cs"/>
        </a:defRPr>
      </a:lvl7pPr>
      <a:lvl8pPr marL="3200395" algn="l" defTabSz="914399" rtl="0" eaLnBrk="1" latinLnBrk="0" hangingPunct="1">
        <a:defRPr sz="1900" kern="1200">
          <a:solidFill>
            <a:schemeClr val="tx1"/>
          </a:solidFill>
          <a:latin typeface="+mn-lt"/>
          <a:ea typeface="+mn-ea"/>
          <a:cs typeface="+mn-cs"/>
        </a:defRPr>
      </a:lvl8pPr>
      <a:lvl9pPr marL="3657592" algn="l" defTabSz="91439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3.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tags" Target="../tags/tag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20.xml"/><Relationship Id="rId4"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5.jpeg"/><Relationship Id="rId2" Type="http://schemas.openxmlformats.org/officeDocument/2006/relationships/slideLayout" Target="../slideLayouts/slideLayout28.xml"/><Relationship Id="rId1" Type="http://schemas.openxmlformats.org/officeDocument/2006/relationships/tags" Target="../tags/tag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ags" Target="../tags/tag18.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8" Type="http://schemas.openxmlformats.org/officeDocument/2006/relationships/hyperlink" Target="https://pubmed.ncbi.nlm.nih.gov/30203706/" TargetMode="External"/><Relationship Id="rId3" Type="http://schemas.openxmlformats.org/officeDocument/2006/relationships/slideLayout" Target="../slideLayouts/slideLayout15.xml"/><Relationship Id="rId7" Type="http://schemas.openxmlformats.org/officeDocument/2006/relationships/hyperlink" Target="https://gco.iarc.fr/today/online-analysis-map" TargetMode="Externa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chart" Target="../charts/char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8.xml"/><Relationship Id="rId7" Type="http://schemas.openxmlformats.org/officeDocument/2006/relationships/image" Target="../media/image8.e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8.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3.png"/><Relationship Id="rId18" Type="http://schemas.openxmlformats.org/officeDocument/2006/relationships/image" Target="../media/image71.svg"/><Relationship Id="rId3" Type="http://schemas.openxmlformats.org/officeDocument/2006/relationships/slideLayout" Target="../slideLayouts/slideLayout15.xml"/><Relationship Id="rId21" Type="http://schemas.openxmlformats.org/officeDocument/2006/relationships/image" Target="../media/image67.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65.png"/><Relationship Id="rId2" Type="http://schemas.openxmlformats.org/officeDocument/2006/relationships/tags" Target="../tags/tag29.xml"/><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vmlDrawing" Target="../drawings/vmlDrawing12.vml"/><Relationship Id="rId6" Type="http://schemas.openxmlformats.org/officeDocument/2006/relationships/image" Target="../media/image1.emf"/><Relationship Id="rId11" Type="http://schemas.openxmlformats.org/officeDocument/2006/relationships/image" Target="../media/image62.png"/><Relationship Id="rId24" Type="http://schemas.openxmlformats.org/officeDocument/2006/relationships/image" Target="../media/image77.svg"/><Relationship Id="rId5" Type="http://schemas.openxmlformats.org/officeDocument/2006/relationships/oleObject" Target="../embeddings/oleObject12.bin"/><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63.svg"/><Relationship Id="rId19" Type="http://schemas.openxmlformats.org/officeDocument/2006/relationships/image" Target="../media/image66.png"/><Relationship Id="rId4" Type="http://schemas.openxmlformats.org/officeDocument/2006/relationships/notesSlide" Target="../notesSlides/notesSlide37.xml"/><Relationship Id="rId9" Type="http://schemas.openxmlformats.org/officeDocument/2006/relationships/image" Target="../media/image61.png"/><Relationship Id="rId14" Type="http://schemas.openxmlformats.org/officeDocument/2006/relationships/image" Target="../media/image67.svg"/><Relationship Id="rId22" Type="http://schemas.openxmlformats.org/officeDocument/2006/relationships/image" Target="../media/image75.sv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0.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1.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5.xml"/><Relationship Id="rId7" Type="http://schemas.openxmlformats.org/officeDocument/2006/relationships/image" Target="../media/image69.emf"/><Relationship Id="rId12" Type="http://schemas.openxmlformats.org/officeDocument/2006/relationships/image" Target="../media/image83.svg"/><Relationship Id="rId2" Type="http://schemas.openxmlformats.org/officeDocument/2006/relationships/tags" Target="../tags/tag32.xml"/><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72.png"/><Relationship Id="rId5" Type="http://schemas.openxmlformats.org/officeDocument/2006/relationships/oleObject" Target="../embeddings/oleObject15.bin"/><Relationship Id="rId10" Type="http://schemas.openxmlformats.org/officeDocument/2006/relationships/image" Target="../media/image81.svg"/><Relationship Id="rId4" Type="http://schemas.openxmlformats.org/officeDocument/2006/relationships/notesSlide" Target="../notesSlides/notesSlide39.xml"/><Relationship Id="rId9" Type="http://schemas.openxmlformats.org/officeDocument/2006/relationships/image" Target="../media/image71.png"/></Relationships>
</file>

<file path=ppt/slides/_rels/slide5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slideLayout" Target="../slideLayouts/slideLayout15.xml"/><Relationship Id="rId7" Type="http://schemas.openxmlformats.org/officeDocument/2006/relationships/image" Target="../media/image73.png"/><Relationship Id="rId12" Type="http://schemas.openxmlformats.org/officeDocument/2006/relationships/image" Target="../media/image89.svg"/><Relationship Id="rId2" Type="http://schemas.openxmlformats.org/officeDocument/2006/relationships/tags" Target="../tags/tag33.xml"/><Relationship Id="rId1" Type="http://schemas.openxmlformats.org/officeDocument/2006/relationships/vmlDrawing" Target="../drawings/vmlDrawing16.vml"/><Relationship Id="rId6" Type="http://schemas.openxmlformats.org/officeDocument/2006/relationships/image" Target="../media/image1.emf"/><Relationship Id="rId11" Type="http://schemas.openxmlformats.org/officeDocument/2006/relationships/image" Target="../media/image75.png"/><Relationship Id="rId5" Type="http://schemas.openxmlformats.org/officeDocument/2006/relationships/oleObject" Target="../embeddings/oleObject16.bin"/><Relationship Id="rId10" Type="http://schemas.openxmlformats.org/officeDocument/2006/relationships/image" Target="../media/image87.svg"/><Relationship Id="rId4" Type="http://schemas.openxmlformats.org/officeDocument/2006/relationships/notesSlide" Target="../notesSlides/notesSlide40.xml"/><Relationship Id="rId9" Type="http://schemas.openxmlformats.org/officeDocument/2006/relationships/image" Target="../media/image74.png"/></Relationships>
</file>

<file path=ppt/slides/_rels/slide59.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slideLayout" Target="../slideLayouts/slideLayout15.xml"/><Relationship Id="rId7" Type="http://schemas.openxmlformats.org/officeDocument/2006/relationships/image" Target="../media/image76.png"/><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chart" Target="../charts/chart4.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5.xml"/><Relationship Id="rId7" Type="http://schemas.openxmlformats.org/officeDocument/2006/relationships/image" Target="../media/image78.png"/><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77.pn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61.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106.svg"/><Relationship Id="rId26" Type="http://schemas.openxmlformats.org/officeDocument/2006/relationships/image" Target="../media/image114.svg"/><Relationship Id="rId39" Type="http://schemas.openxmlformats.org/officeDocument/2006/relationships/image" Target="../media/image96.png"/><Relationship Id="rId21" Type="http://schemas.openxmlformats.org/officeDocument/2006/relationships/image" Target="../media/image87.png"/><Relationship Id="rId34" Type="http://schemas.openxmlformats.org/officeDocument/2006/relationships/image" Target="../media/image122.svg"/><Relationship Id="rId42" Type="http://schemas.openxmlformats.org/officeDocument/2006/relationships/image" Target="../media/image130.svg"/><Relationship Id="rId47" Type="http://schemas.openxmlformats.org/officeDocument/2006/relationships/image" Target="../media/image100.png"/><Relationship Id="rId50" Type="http://schemas.openxmlformats.org/officeDocument/2006/relationships/image" Target="../media/image138.svg"/><Relationship Id="rId55" Type="http://schemas.openxmlformats.org/officeDocument/2006/relationships/image" Target="../media/image104.png"/><Relationship Id="rId63" Type="http://schemas.openxmlformats.org/officeDocument/2006/relationships/image" Target="../media/image108.png"/><Relationship Id="rId68" Type="http://schemas.openxmlformats.org/officeDocument/2006/relationships/image" Target="../media/image156.svg"/><Relationship Id="rId7" Type="http://schemas.openxmlformats.org/officeDocument/2006/relationships/image" Target="../media/image80.png"/><Relationship Id="rId2" Type="http://schemas.openxmlformats.org/officeDocument/2006/relationships/tags" Target="../tags/tag36.xml"/><Relationship Id="rId16" Type="http://schemas.openxmlformats.org/officeDocument/2006/relationships/image" Target="../media/image104.svg"/><Relationship Id="rId29" Type="http://schemas.openxmlformats.org/officeDocument/2006/relationships/image" Target="../media/image91.png"/><Relationship Id="rId1" Type="http://schemas.openxmlformats.org/officeDocument/2006/relationships/vmlDrawing" Target="../drawings/vmlDrawing19.vml"/><Relationship Id="rId6" Type="http://schemas.openxmlformats.org/officeDocument/2006/relationships/image" Target="../media/image1.emf"/><Relationship Id="rId11" Type="http://schemas.openxmlformats.org/officeDocument/2006/relationships/image" Target="../media/image82.png"/><Relationship Id="rId24" Type="http://schemas.openxmlformats.org/officeDocument/2006/relationships/image" Target="../media/image112.svg"/><Relationship Id="rId32" Type="http://schemas.openxmlformats.org/officeDocument/2006/relationships/image" Target="../media/image120.svg"/><Relationship Id="rId37" Type="http://schemas.openxmlformats.org/officeDocument/2006/relationships/image" Target="../media/image95.png"/><Relationship Id="rId40" Type="http://schemas.openxmlformats.org/officeDocument/2006/relationships/image" Target="../media/image128.svg"/><Relationship Id="rId45" Type="http://schemas.openxmlformats.org/officeDocument/2006/relationships/image" Target="../media/image99.png"/><Relationship Id="rId53" Type="http://schemas.openxmlformats.org/officeDocument/2006/relationships/image" Target="../media/image103.png"/><Relationship Id="rId58" Type="http://schemas.openxmlformats.org/officeDocument/2006/relationships/image" Target="../media/image146.svg"/><Relationship Id="rId66" Type="http://schemas.openxmlformats.org/officeDocument/2006/relationships/image" Target="../media/image154.svg"/><Relationship Id="rId5" Type="http://schemas.openxmlformats.org/officeDocument/2006/relationships/oleObject" Target="../embeddings/oleObject19.bin"/><Relationship Id="rId15" Type="http://schemas.openxmlformats.org/officeDocument/2006/relationships/image" Target="../media/image84.png"/><Relationship Id="rId23" Type="http://schemas.openxmlformats.org/officeDocument/2006/relationships/image" Target="../media/image88.png"/><Relationship Id="rId28" Type="http://schemas.openxmlformats.org/officeDocument/2006/relationships/image" Target="../media/image116.svg"/><Relationship Id="rId36" Type="http://schemas.openxmlformats.org/officeDocument/2006/relationships/image" Target="../media/image124.svg"/><Relationship Id="rId49" Type="http://schemas.openxmlformats.org/officeDocument/2006/relationships/image" Target="../media/image101.png"/><Relationship Id="rId57" Type="http://schemas.openxmlformats.org/officeDocument/2006/relationships/image" Target="../media/image105.png"/><Relationship Id="rId61" Type="http://schemas.openxmlformats.org/officeDocument/2006/relationships/image" Target="../media/image107.png"/><Relationship Id="rId10" Type="http://schemas.openxmlformats.org/officeDocument/2006/relationships/image" Target="../media/image98.svg"/><Relationship Id="rId19" Type="http://schemas.openxmlformats.org/officeDocument/2006/relationships/image" Target="../media/image86.png"/><Relationship Id="rId31" Type="http://schemas.openxmlformats.org/officeDocument/2006/relationships/image" Target="../media/image92.png"/><Relationship Id="rId44" Type="http://schemas.openxmlformats.org/officeDocument/2006/relationships/image" Target="../media/image132.svg"/><Relationship Id="rId52" Type="http://schemas.openxmlformats.org/officeDocument/2006/relationships/image" Target="../media/image140.svg"/><Relationship Id="rId60" Type="http://schemas.openxmlformats.org/officeDocument/2006/relationships/image" Target="../media/image148.svg"/><Relationship Id="rId65" Type="http://schemas.openxmlformats.org/officeDocument/2006/relationships/image" Target="../media/image109.png"/><Relationship Id="rId4" Type="http://schemas.openxmlformats.org/officeDocument/2006/relationships/notesSlide" Target="../notesSlides/notesSlide42.xml"/><Relationship Id="rId9" Type="http://schemas.openxmlformats.org/officeDocument/2006/relationships/image" Target="../media/image81.png"/><Relationship Id="rId14" Type="http://schemas.openxmlformats.org/officeDocument/2006/relationships/image" Target="../media/image102.svg"/><Relationship Id="rId22" Type="http://schemas.openxmlformats.org/officeDocument/2006/relationships/image" Target="../media/image110.svg"/><Relationship Id="rId27" Type="http://schemas.openxmlformats.org/officeDocument/2006/relationships/image" Target="../media/image90.png"/><Relationship Id="rId30" Type="http://schemas.openxmlformats.org/officeDocument/2006/relationships/image" Target="../media/image118.svg"/><Relationship Id="rId35" Type="http://schemas.openxmlformats.org/officeDocument/2006/relationships/image" Target="../media/image94.png"/><Relationship Id="rId43" Type="http://schemas.openxmlformats.org/officeDocument/2006/relationships/image" Target="../media/image98.png"/><Relationship Id="rId48" Type="http://schemas.openxmlformats.org/officeDocument/2006/relationships/image" Target="../media/image136.svg"/><Relationship Id="rId56" Type="http://schemas.openxmlformats.org/officeDocument/2006/relationships/image" Target="../media/image144.svg"/><Relationship Id="rId64" Type="http://schemas.openxmlformats.org/officeDocument/2006/relationships/image" Target="../media/image152.svg"/><Relationship Id="rId69" Type="http://schemas.openxmlformats.org/officeDocument/2006/relationships/image" Target="../media/image111.png"/><Relationship Id="rId8" Type="http://schemas.openxmlformats.org/officeDocument/2006/relationships/image" Target="../media/image96.svg"/><Relationship Id="rId51" Type="http://schemas.openxmlformats.org/officeDocument/2006/relationships/image" Target="../media/image102.png"/><Relationship Id="rId3" Type="http://schemas.openxmlformats.org/officeDocument/2006/relationships/slideLayout" Target="../slideLayouts/slideLayout15.xml"/><Relationship Id="rId12" Type="http://schemas.openxmlformats.org/officeDocument/2006/relationships/image" Target="../media/image100.svg"/><Relationship Id="rId17" Type="http://schemas.openxmlformats.org/officeDocument/2006/relationships/image" Target="../media/image85.png"/><Relationship Id="rId25" Type="http://schemas.openxmlformats.org/officeDocument/2006/relationships/image" Target="../media/image89.png"/><Relationship Id="rId33" Type="http://schemas.openxmlformats.org/officeDocument/2006/relationships/image" Target="../media/image93.png"/><Relationship Id="rId38" Type="http://schemas.openxmlformats.org/officeDocument/2006/relationships/image" Target="../media/image126.svg"/><Relationship Id="rId46" Type="http://schemas.openxmlformats.org/officeDocument/2006/relationships/image" Target="../media/image134.svg"/><Relationship Id="rId59" Type="http://schemas.openxmlformats.org/officeDocument/2006/relationships/image" Target="../media/image106.png"/><Relationship Id="rId67" Type="http://schemas.openxmlformats.org/officeDocument/2006/relationships/image" Target="../media/image110.png"/><Relationship Id="rId20" Type="http://schemas.openxmlformats.org/officeDocument/2006/relationships/image" Target="../media/image108.svg"/><Relationship Id="rId41" Type="http://schemas.openxmlformats.org/officeDocument/2006/relationships/image" Target="../media/image97.png"/><Relationship Id="rId54" Type="http://schemas.openxmlformats.org/officeDocument/2006/relationships/image" Target="../media/image142.svg"/><Relationship Id="rId62" Type="http://schemas.openxmlformats.org/officeDocument/2006/relationships/image" Target="../media/image150.svg"/><Relationship Id="rId70" Type="http://schemas.openxmlformats.org/officeDocument/2006/relationships/image" Target="../media/image158.sv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7.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112.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6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15.xml"/><Relationship Id="rId7" Type="http://schemas.openxmlformats.org/officeDocument/2006/relationships/image" Target="../media/image114.png"/><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113.png"/><Relationship Id="rId5" Type="http://schemas.openxmlformats.org/officeDocument/2006/relationships/image" Target="../media/image1.emf"/><Relationship Id="rId10" Type="http://schemas.openxmlformats.org/officeDocument/2006/relationships/image" Target="../media/image116.png"/><Relationship Id="rId4" Type="http://schemas.openxmlformats.org/officeDocument/2006/relationships/oleObject" Target="../embeddings/oleObject22.bin"/><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xmlns="" id="{FA4DCE30-6036-4402-A161-340856692F13}"/>
              </a:ext>
            </a:extLst>
          </p:cNvPr>
          <p:cNvGraphicFramePr>
            <a:graphicFrameLocks noChangeAspect="1"/>
          </p:cNvGraphicFramePr>
          <p:nvPr>
            <p:custDataLst>
              <p:tags r:id="rId2"/>
            </p:custDataLst>
            <p:extLst>
              <p:ext uri="{D42A27DB-BD31-4B8C-83A1-F6EECF244321}">
                <p14:modId xmlns:p14="http://schemas.microsoft.com/office/powerpoint/2010/main" val="2036347061"/>
              </p:ext>
            </p:extLst>
          </p:nvPr>
        </p:nvGraphicFramePr>
        <p:xfrm>
          <a:off x="3360" y="3361"/>
          <a:ext cx="3361" cy="3361"/>
        </p:xfrm>
        <a:graphic>
          <a:graphicData uri="http://schemas.openxmlformats.org/presentationml/2006/ole">
            <mc:AlternateContent xmlns:mc="http://schemas.openxmlformats.org/markup-compatibility/2006">
              <mc:Choice xmlns:v="urn:schemas-microsoft-com:vml" Requires="v">
                <p:oleObj spid="_x0000_s3075" name="think-cell Slide" r:id="rId4" imgW="344" imgH="344" progId="TCLayout.ActiveDocument.1">
                  <p:embed/>
                </p:oleObj>
              </mc:Choice>
              <mc:Fallback>
                <p:oleObj name="think-cell Slide" r:id="rId4" imgW="344" imgH="344" progId="TCLayout.ActiveDocument.1">
                  <p:embed/>
                  <p:pic>
                    <p:nvPicPr>
                      <p:cNvPr id="0" name=""/>
                      <p:cNvPicPr/>
                      <p:nvPr/>
                    </p:nvPicPr>
                    <p:blipFill>
                      <a:blip r:embed="rId5"/>
                      <a:stretch>
                        <a:fillRect/>
                      </a:stretch>
                    </p:blipFill>
                    <p:spPr>
                      <a:xfrm>
                        <a:off x="3360" y="3361"/>
                        <a:ext cx="3361" cy="3361"/>
                      </a:xfrm>
                      <a:prstGeom prst="rect">
                        <a:avLst/>
                      </a:prstGeom>
                    </p:spPr>
                  </p:pic>
                </p:oleObj>
              </mc:Fallback>
            </mc:AlternateContent>
          </a:graphicData>
        </a:graphic>
      </p:graphicFrame>
      <p:sp>
        <p:nvSpPr>
          <p:cNvPr id="2" name="Заголовок 1"/>
          <p:cNvSpPr>
            <a:spLocks noGrp="1"/>
          </p:cNvSpPr>
          <p:nvPr>
            <p:ph type="ctrTitle"/>
          </p:nvPr>
        </p:nvSpPr>
        <p:spPr>
          <a:xfrm>
            <a:off x="942437" y="1295400"/>
            <a:ext cx="10363199" cy="1186253"/>
          </a:xfrm>
        </p:spPr>
        <p:txBody>
          <a:bodyPr vert="horz">
            <a:noAutofit/>
          </a:bodyPr>
          <a:lstStyle/>
          <a:p>
            <a:pPr algn="ctr"/>
            <a:r>
              <a:rPr lang="ru-RU" sz="3600" b="1" kern="1200" dirty="0">
                <a:solidFill>
                  <a:schemeClr val="accent4">
                    <a:lumMod val="75000"/>
                  </a:schemeClr>
                </a:solidFill>
                <a:latin typeface="Arial Narrow" pitchFamily="34" charset="0"/>
                <a:ea typeface="Verdana" panose="020B0604030504040204" pitchFamily="34" charset="0"/>
                <a:cs typeface="Arial" panose="020B0604020202020204" pitchFamily="34" charset="0"/>
              </a:rPr>
              <a:t>Гистологическая градация рака предстательной железы. Шкала Глисона. Трудности и ошибки в диагностике. </a:t>
            </a:r>
            <a:r>
              <a:rPr lang="ru-RU" sz="3600" dirty="0"/>
              <a:t/>
            </a:r>
            <a:br>
              <a:rPr lang="ru-RU" sz="3600" dirty="0"/>
            </a:br>
            <a:endParaRPr lang="ru-RU" sz="3600" b="1" kern="1200" dirty="0">
              <a:solidFill>
                <a:schemeClr val="accent4">
                  <a:lumMod val="75000"/>
                </a:schemeClr>
              </a:solidFill>
              <a:latin typeface="Arial Narrow" pitchFamily="34" charset="0"/>
              <a:ea typeface="Verdana" panose="020B0604030504040204" pitchFamily="34" charset="0"/>
              <a:cs typeface="Arial" panose="020B0604020202020204" pitchFamily="34" charset="0"/>
            </a:endParaRPr>
          </a:p>
        </p:txBody>
      </p:sp>
      <p:sp>
        <p:nvSpPr>
          <p:cNvPr id="3" name="Подзаголовок 2"/>
          <p:cNvSpPr>
            <a:spLocks noGrp="1"/>
          </p:cNvSpPr>
          <p:nvPr>
            <p:ph type="subTitle" idx="1"/>
          </p:nvPr>
        </p:nvSpPr>
        <p:spPr>
          <a:xfrm>
            <a:off x="5486400" y="3124200"/>
            <a:ext cx="5562624" cy="2400657"/>
          </a:xfrm>
        </p:spPr>
        <p:txBody>
          <a:bodyPr/>
          <a:lstStyle/>
          <a:p>
            <a:pPr lvl="0">
              <a:spcBef>
                <a:spcPct val="0"/>
              </a:spcBef>
              <a:spcAft>
                <a:spcPct val="0"/>
              </a:spcAft>
            </a:pPr>
            <a:endParaRPr lang="ru-RU" altLang="ru-RU" sz="2300" b="1" dirty="0">
              <a:solidFill>
                <a:srgbClr val="512C6D"/>
              </a:solidFill>
              <a:latin typeface="Arial Narrow" pitchFamily="34" charset="0"/>
              <a:cs typeface="Arial" panose="020B0604020202020204" pitchFamily="34" charset="0"/>
            </a:endParaRPr>
          </a:p>
          <a:p>
            <a:pPr lvl="0">
              <a:spcBef>
                <a:spcPct val="0"/>
              </a:spcBef>
              <a:spcAft>
                <a:spcPct val="0"/>
              </a:spcAft>
            </a:pPr>
            <a:r>
              <a:rPr lang="ru-RU" altLang="ru-RU" sz="2300" b="1" dirty="0">
                <a:solidFill>
                  <a:srgbClr val="512C6D"/>
                </a:solidFill>
                <a:latin typeface="Arial Narrow" pitchFamily="34" charset="0"/>
                <a:cs typeface="Arial" panose="020B0604020202020204" pitchFamily="34" charset="0"/>
              </a:rPr>
              <a:t>Сатбаева Эльвира Болатовна</a:t>
            </a:r>
          </a:p>
          <a:p>
            <a:pPr lvl="0">
              <a:spcBef>
                <a:spcPct val="0"/>
              </a:spcBef>
              <a:spcAft>
                <a:spcPct val="0"/>
              </a:spcAft>
            </a:pPr>
            <a:r>
              <a:rPr lang="ru-RU" altLang="ru-RU" sz="2300" b="1" dirty="0">
                <a:solidFill>
                  <a:srgbClr val="512C6D"/>
                </a:solidFill>
                <a:latin typeface="Arial Narrow" pitchFamily="34" charset="0"/>
                <a:cs typeface="Arial" panose="020B0604020202020204" pitchFamily="34" charset="0"/>
              </a:rPr>
              <a:t>Председатель Правления ОО «Сообщество онкоморфологов г. Алматы»</a:t>
            </a:r>
          </a:p>
          <a:p>
            <a:pPr lvl="0">
              <a:spcBef>
                <a:spcPct val="0"/>
              </a:spcBef>
              <a:spcAft>
                <a:spcPct val="0"/>
              </a:spcAft>
            </a:pPr>
            <a:r>
              <a:rPr lang="ru-RU" altLang="ru-RU" sz="2300" b="1" dirty="0">
                <a:solidFill>
                  <a:srgbClr val="512C6D"/>
                </a:solidFill>
                <a:latin typeface="Arial Narrow" pitchFamily="34" charset="0"/>
                <a:cs typeface="Arial" panose="020B0604020202020204" pitchFamily="34" charset="0"/>
              </a:rPr>
              <a:t>Зав. Лаборатории ИГХ-диагностики          КГП на ПХВ «Алматинский онкологический центр»</a:t>
            </a:r>
          </a:p>
          <a:p>
            <a:endParaRPr lang="ru-RU" dirty="0">
              <a:solidFill>
                <a:srgbClr val="002060"/>
              </a:solidFill>
              <a:latin typeface="Arial" panose="020B0604020202020204" pitchFamily="34" charset="0"/>
              <a:cs typeface="Arial" panose="020B0604020202020204" pitchFamily="34" charset="0"/>
            </a:endParaRPr>
          </a:p>
        </p:txBody>
      </p:sp>
      <p:sp>
        <p:nvSpPr>
          <p:cNvPr id="6" name="Подзаголовок 2">
            <a:extLst>
              <a:ext uri="{FF2B5EF4-FFF2-40B4-BE49-F238E27FC236}">
                <a16:creationId xmlns:a16="http://schemas.microsoft.com/office/drawing/2014/main" xmlns="" id="{1B1C7AC6-D373-4F88-BC5D-D1EBB8497963}"/>
              </a:ext>
            </a:extLst>
          </p:cNvPr>
          <p:cNvSpPr txBox="1">
            <a:spLocks/>
          </p:cNvSpPr>
          <p:nvPr/>
        </p:nvSpPr>
        <p:spPr>
          <a:xfrm>
            <a:off x="4876800" y="5791200"/>
            <a:ext cx="6858000" cy="684638"/>
          </a:xfrm>
          <a:prstGeom prst="rect">
            <a:avLst/>
          </a:prstGeom>
        </p:spPr>
        <p:txBody>
          <a:bodyPr vert="horz" lIns="91439" tIns="45721" rIns="91439" bIns="45721"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00" b="1" dirty="0" smtClean="0">
                <a:solidFill>
                  <a:srgbClr val="512C6D"/>
                </a:solidFill>
                <a:latin typeface="Arial Narrow" pitchFamily="34" charset="0"/>
                <a:cs typeface="Arial" panose="020B0604020202020204" pitchFamily="34" charset="0"/>
              </a:rPr>
              <a:t>30 </a:t>
            </a:r>
            <a:r>
              <a:rPr lang="ru-RU" sz="1900" b="1" dirty="0" smtClean="0">
                <a:solidFill>
                  <a:srgbClr val="512C6D"/>
                </a:solidFill>
                <a:latin typeface="Arial Narrow" pitchFamily="34" charset="0"/>
                <a:cs typeface="Arial" panose="020B0604020202020204" pitchFamily="34" charset="0"/>
              </a:rPr>
              <a:t>июня 2023 г.</a:t>
            </a:r>
          </a:p>
          <a:p>
            <a:pPr marL="0" indent="0" algn="ctr">
              <a:buNone/>
            </a:pPr>
            <a:r>
              <a:rPr lang="ru-RU" sz="1900" b="1" dirty="0" smtClean="0">
                <a:solidFill>
                  <a:srgbClr val="512C6D"/>
                </a:solidFill>
                <a:latin typeface="Arial Narrow" pitchFamily="34" charset="0"/>
                <a:cs typeface="Arial" panose="020B0604020202020204" pitchFamily="34" charset="0"/>
              </a:rPr>
              <a:t>г. Павлодар</a:t>
            </a:r>
            <a:endParaRPr lang="ru-RU" sz="1900" b="1" dirty="0">
              <a:solidFill>
                <a:srgbClr val="512C6D"/>
              </a:solidFill>
              <a:latin typeface="Arial Narrow" pitchFamily="34" charset="0"/>
              <a:cs typeface="Arial" panose="020B0604020202020204" pitchFamily="34" charset="0"/>
            </a:endParaRPr>
          </a:p>
        </p:txBody>
      </p:sp>
      <p:sp>
        <p:nvSpPr>
          <p:cNvPr id="4" name="Прямоугольник 3"/>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129284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741" t="22763" r="28248" b="21685"/>
          <a:stretch/>
        </p:blipFill>
        <p:spPr bwMode="auto">
          <a:xfrm>
            <a:off x="1600200" y="379562"/>
            <a:ext cx="8449574" cy="599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103EBED3-C12B-5481-6C1B-CD608138118F}"/>
              </a:ext>
            </a:extLst>
          </p:cNvPr>
          <p:cNvSpPr txBox="1"/>
          <p:nvPr/>
        </p:nvSpPr>
        <p:spPr>
          <a:xfrm>
            <a:off x="609600" y="6378884"/>
            <a:ext cx="10820400" cy="338554"/>
          </a:xfrm>
          <a:prstGeom prst="rect">
            <a:avLst/>
          </a:prstGeom>
          <a:noFill/>
        </p:spPr>
        <p:txBody>
          <a:bodyPr wrap="square">
            <a:spAutoFit/>
          </a:bodyPr>
          <a:lstStyle/>
          <a:p>
            <a:r>
              <a:rPr lang="ru-RU" sz="800" dirty="0"/>
              <a:t>Клинический протокол Республики Казахстан от 21 ноября 2022</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42491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a:t>Факторы, влияющие на качество диагностики</a:t>
            </a:r>
          </a:p>
        </p:txBody>
      </p:sp>
      <p:sp>
        <p:nvSpPr>
          <p:cNvPr id="6" name="Текст 5"/>
          <p:cNvSpPr>
            <a:spLocks noGrp="1"/>
          </p:cNvSpPr>
          <p:nvPr>
            <p:ph type="body" idx="1"/>
          </p:nvPr>
        </p:nvSpPr>
        <p:spPr/>
        <p:txBody>
          <a:bodyPr/>
          <a:lstStyle/>
          <a:p>
            <a:r>
              <a:rPr lang="ru-RU" dirty="0"/>
              <a:t>Клинические (уровень ПСА, данные МРТ, УЗИ, индекс </a:t>
            </a:r>
            <a:r>
              <a:rPr lang="en-US" dirty="0"/>
              <a:t>PHI</a:t>
            </a:r>
            <a:r>
              <a:rPr lang="ru-RU" dirty="0"/>
              <a:t>, количество столбиков и их качество, вид биопсии, локализация)</a:t>
            </a:r>
          </a:p>
          <a:p>
            <a:r>
              <a:rPr lang="ru-RU" dirty="0"/>
              <a:t>Патоморфологические (фиксация, проводка и др., количество столбиков в блоке, количество материала в стекле, качество срезов, опыт патолога).</a:t>
            </a:r>
          </a:p>
          <a:p>
            <a:endParaRPr lang="ru-RU" dirty="0"/>
          </a:p>
        </p:txBody>
      </p:sp>
      <p:sp>
        <p:nvSpPr>
          <p:cNvPr id="2" name="TextBox 1">
            <a:extLst>
              <a:ext uri="{FF2B5EF4-FFF2-40B4-BE49-F238E27FC236}">
                <a16:creationId xmlns:a16="http://schemas.microsoft.com/office/drawing/2014/main" xmlns="" id="{E8717BAB-FF47-98E9-3BAC-C2234B078D0F}"/>
              </a:ext>
            </a:extLst>
          </p:cNvPr>
          <p:cNvSpPr txBox="1"/>
          <p:nvPr/>
        </p:nvSpPr>
        <p:spPr>
          <a:xfrm>
            <a:off x="609600" y="6378884"/>
            <a:ext cx="10820400" cy="338554"/>
          </a:xfrm>
          <a:prstGeom prst="rect">
            <a:avLst/>
          </a:prstGeom>
          <a:noFill/>
        </p:spPr>
        <p:txBody>
          <a:bodyPr wrap="square">
            <a:spAutoFit/>
          </a:bodyPr>
          <a:lstStyle/>
          <a:p>
            <a:r>
              <a:rPr lang="ru-RU" sz="800" dirty="0"/>
              <a:t>Клинический протокол Республики Казахстан от 21 ноября 2022</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1231175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72" t="18030" r="27516" b="17959"/>
          <a:stretch/>
        </p:blipFill>
        <p:spPr bwMode="auto">
          <a:xfrm>
            <a:off x="1676400" y="152399"/>
            <a:ext cx="8458200" cy="647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88084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905" r="2041" b="8094"/>
          <a:stretch/>
        </p:blipFill>
        <p:spPr bwMode="auto">
          <a:xfrm>
            <a:off x="76200" y="533400"/>
            <a:ext cx="6321852" cy="464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995" t="33697" r="30694" b="33583"/>
          <a:stretch/>
        </p:blipFill>
        <p:spPr bwMode="auto">
          <a:xfrm>
            <a:off x="5945311" y="1477993"/>
            <a:ext cx="6230874" cy="291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F785BEB6-289C-9185-A536-FAB2D219D7E1}"/>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960127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19" t="18034" r="25753" b="16815"/>
          <a:stretch/>
        </p:blipFill>
        <p:spPr bwMode="auto">
          <a:xfrm>
            <a:off x="1416869" y="76201"/>
            <a:ext cx="8946331" cy="661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75DEFDE7-2013-8F28-C8A5-82546E76351B}"/>
              </a:ext>
            </a:extLst>
          </p:cNvPr>
          <p:cNvSpPr txBox="1"/>
          <p:nvPr/>
        </p:nvSpPr>
        <p:spPr>
          <a:xfrm>
            <a:off x="5638800" y="6324600"/>
            <a:ext cx="6547449" cy="338554"/>
          </a:xfrm>
          <a:prstGeom prst="rect">
            <a:avLst/>
          </a:prstGeom>
          <a:noFill/>
        </p:spPr>
        <p:txBody>
          <a:bodyPr wrap="square" rtlCol="0">
            <a:spAutoFit/>
          </a:bodyPr>
          <a:lstStyle/>
          <a:p>
            <a:r>
              <a:rPr lang="ru-RU" sz="800" dirty="0"/>
              <a:t>Из личного архива автора</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96371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35133" t="20249" r="44043" b="27714"/>
          <a:stretch/>
        </p:blipFill>
        <p:spPr bwMode="auto">
          <a:xfrm>
            <a:off x="6477000" y="837617"/>
            <a:ext cx="3657600" cy="50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748" t="11569" r="31779" b="4186"/>
          <a:stretch/>
        </p:blipFill>
        <p:spPr bwMode="auto">
          <a:xfrm>
            <a:off x="1603168" y="838200"/>
            <a:ext cx="4002096" cy="50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A8E165CE-CCAB-28FB-2497-887385BAD5F5}"/>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69496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792162"/>
          </a:xfrm>
        </p:spPr>
        <p:txBody>
          <a:bodyPr>
            <a:normAutofit/>
          </a:bodyPr>
          <a:lstStyle/>
          <a:p>
            <a:r>
              <a:rPr lang="ru-RU" sz="3600" dirty="0"/>
              <a:t>Шкала Глисона</a:t>
            </a:r>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3473341" cy="534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162800" y="2060275"/>
            <a:ext cx="914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2</a:t>
            </a:r>
          </a:p>
        </p:txBody>
      </p:sp>
      <p:sp>
        <p:nvSpPr>
          <p:cNvPr id="8" name="Прямоугольник 7"/>
          <p:cNvSpPr/>
          <p:nvPr/>
        </p:nvSpPr>
        <p:spPr>
          <a:xfrm>
            <a:off x="7162800" y="3048000"/>
            <a:ext cx="914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3</a:t>
            </a:r>
          </a:p>
        </p:txBody>
      </p:sp>
      <p:sp>
        <p:nvSpPr>
          <p:cNvPr id="9" name="Прямоугольник 8"/>
          <p:cNvSpPr/>
          <p:nvPr/>
        </p:nvSpPr>
        <p:spPr>
          <a:xfrm>
            <a:off x="7162800" y="1143000"/>
            <a:ext cx="914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1</a:t>
            </a:r>
          </a:p>
        </p:txBody>
      </p:sp>
      <p:sp>
        <p:nvSpPr>
          <p:cNvPr id="10" name="Прямоугольник 9"/>
          <p:cNvSpPr/>
          <p:nvPr/>
        </p:nvSpPr>
        <p:spPr>
          <a:xfrm>
            <a:off x="7162800" y="3948023"/>
            <a:ext cx="914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a:t>
            </a:r>
          </a:p>
        </p:txBody>
      </p:sp>
      <p:sp>
        <p:nvSpPr>
          <p:cNvPr id="11" name="Прямоугольник 10"/>
          <p:cNvSpPr/>
          <p:nvPr/>
        </p:nvSpPr>
        <p:spPr>
          <a:xfrm>
            <a:off x="7162800" y="4953000"/>
            <a:ext cx="914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5</a:t>
            </a:r>
          </a:p>
        </p:txBody>
      </p:sp>
      <p:sp>
        <p:nvSpPr>
          <p:cNvPr id="7" name="TextBox 6">
            <a:extLst>
              <a:ext uri="{FF2B5EF4-FFF2-40B4-BE49-F238E27FC236}">
                <a16:creationId xmlns:a16="http://schemas.microsoft.com/office/drawing/2014/main" xmlns="" id="{47285549-243F-FBD7-4BA1-454A94D1A3B9}"/>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392206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75" t="26492" r="27966" b="13556"/>
          <a:stretch/>
        </p:blipFill>
        <p:spPr bwMode="auto">
          <a:xfrm>
            <a:off x="1447800" y="228600"/>
            <a:ext cx="8560041" cy="6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9C1EFFD1-3F9F-ABE7-8242-6B2D6673C344}"/>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83173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a:xfrm>
            <a:off x="609600" y="274639"/>
            <a:ext cx="10972800" cy="346075"/>
          </a:xfrm>
        </p:spPr>
        <p:txBody>
          <a:bodyPr>
            <a:normAutofit fontScale="90000"/>
          </a:bodyPr>
          <a:lstStyle/>
          <a:p>
            <a:r>
              <a:rPr lang="en-US" dirty="0"/>
              <a:t>Grade</a:t>
            </a:r>
            <a:r>
              <a:rPr lang="ru-RU" sz="2000" dirty="0"/>
              <a:t> </a:t>
            </a:r>
            <a:r>
              <a:rPr lang="ru-RU" dirty="0"/>
              <a:t>3</a:t>
            </a:r>
          </a:p>
        </p:txBody>
      </p:sp>
      <p:pic>
        <p:nvPicPr>
          <p:cNvPr id="399363" name="Picture 3" descr="Глисон3а"/>
          <p:cNvPicPr>
            <a:picLocks noGrp="1" noChangeAspect="1" noChangeArrowheads="1"/>
          </p:cNvPicPr>
          <p:nvPr>
            <p:ph idx="1"/>
          </p:nvPr>
        </p:nvPicPr>
        <p:blipFill>
          <a:blip r:embed="rId4"/>
          <a:srcRect/>
          <a:stretch>
            <a:fillRect/>
          </a:stretch>
        </p:blipFill>
        <p:spPr>
          <a:xfrm>
            <a:off x="95252" y="1773239"/>
            <a:ext cx="11838613" cy="3713161"/>
          </a:xfrm>
          <a:ln/>
        </p:spPr>
      </p:pic>
      <p:sp>
        <p:nvSpPr>
          <p:cNvPr id="3" name="TextBox 2">
            <a:extLst>
              <a:ext uri="{FF2B5EF4-FFF2-40B4-BE49-F238E27FC236}">
                <a16:creationId xmlns:a16="http://schemas.microsoft.com/office/drawing/2014/main" xmlns="" id="{9514D710-6143-AACF-41F4-13D78843688B}"/>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296180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rrowheads="1"/>
          </p:cNvSpPr>
          <p:nvPr>
            <p:ph type="title"/>
          </p:nvPr>
        </p:nvSpPr>
        <p:spPr>
          <a:xfrm>
            <a:off x="609600" y="1"/>
            <a:ext cx="10972800" cy="404813"/>
          </a:xfrm>
        </p:spPr>
        <p:txBody>
          <a:bodyPr>
            <a:normAutofit fontScale="90000"/>
          </a:bodyPr>
          <a:lstStyle/>
          <a:p>
            <a:r>
              <a:rPr lang="en-US" dirty="0"/>
              <a:t>Grade</a:t>
            </a:r>
            <a:r>
              <a:rPr lang="ru-RU" sz="3200" dirty="0"/>
              <a:t> </a:t>
            </a:r>
            <a:r>
              <a:rPr lang="ru-RU" sz="3600" dirty="0"/>
              <a:t>4</a:t>
            </a:r>
            <a:r>
              <a:rPr lang="ru-RU" dirty="0"/>
              <a:t> (</a:t>
            </a:r>
            <a:r>
              <a:rPr lang="ru-RU" dirty="0" err="1"/>
              <a:t>криброзная</a:t>
            </a:r>
            <a:r>
              <a:rPr lang="ru-RU" dirty="0"/>
              <a:t>)</a:t>
            </a:r>
          </a:p>
        </p:txBody>
      </p:sp>
      <p:pic>
        <p:nvPicPr>
          <p:cNvPr id="400387" name="Picture 3" descr="Гл3с"/>
          <p:cNvPicPr>
            <a:picLocks noGrp="1" noChangeAspect="1" noChangeArrowheads="1"/>
          </p:cNvPicPr>
          <p:nvPr>
            <p:ph sz="half" idx="1"/>
          </p:nvPr>
        </p:nvPicPr>
        <p:blipFill>
          <a:blip r:embed="rId4"/>
          <a:srcRect/>
          <a:stretch>
            <a:fillRect/>
          </a:stretch>
        </p:blipFill>
        <p:spPr>
          <a:xfrm>
            <a:off x="148167" y="549276"/>
            <a:ext cx="5922433" cy="5688013"/>
          </a:xfrm>
          <a:ln/>
        </p:spPr>
      </p:pic>
      <p:pic>
        <p:nvPicPr>
          <p:cNvPr id="400388" name="Picture 4" descr="Гл3с_2"/>
          <p:cNvPicPr>
            <a:picLocks noGrp="1" noChangeAspect="1" noChangeArrowheads="1"/>
          </p:cNvPicPr>
          <p:nvPr>
            <p:ph sz="half" idx="2"/>
          </p:nvPr>
        </p:nvPicPr>
        <p:blipFill>
          <a:blip r:embed="rId5"/>
          <a:srcRect/>
          <a:stretch>
            <a:fillRect/>
          </a:stretch>
        </p:blipFill>
        <p:spPr>
          <a:xfrm>
            <a:off x="6218768" y="549276"/>
            <a:ext cx="5973233" cy="5688013"/>
          </a:xfrm>
          <a:ln/>
        </p:spPr>
      </p:pic>
      <p:sp>
        <p:nvSpPr>
          <p:cNvPr id="3" name="TextBox 2">
            <a:extLst>
              <a:ext uri="{FF2B5EF4-FFF2-40B4-BE49-F238E27FC236}">
                <a16:creationId xmlns:a16="http://schemas.microsoft.com/office/drawing/2014/main" xmlns="" id="{A960EA59-7E9F-235B-50B8-6B263193FFEA}"/>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975330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xmlns="" id="{44277604-6A29-4A26-BAC8-AAF2893A0982}"/>
              </a:ext>
            </a:extLst>
          </p:cNvPr>
          <p:cNvGraphicFramePr>
            <a:graphicFrameLocks noChangeAspect="1"/>
          </p:cNvGraphicFramePr>
          <p:nvPr>
            <p:custDataLst>
              <p:tags r:id="rId2"/>
            </p:custDataLst>
            <p:extLst>
              <p:ext uri="{D42A27DB-BD31-4B8C-83A1-F6EECF244321}">
                <p14:modId xmlns:p14="http://schemas.microsoft.com/office/powerpoint/2010/main" val="1579887940"/>
              </p:ext>
            </p:extLst>
          </p:nvPr>
        </p:nvGraphicFramePr>
        <p:xfrm>
          <a:off x="1525588" y="573088"/>
          <a:ext cx="1588" cy="1588"/>
        </p:xfrm>
        <a:graphic>
          <a:graphicData uri="http://schemas.openxmlformats.org/presentationml/2006/ole">
            <mc:AlternateContent xmlns:mc="http://schemas.openxmlformats.org/markup-compatibility/2006">
              <mc:Choice xmlns:v="urn:schemas-microsoft-com:vml" Requires="v">
                <p:oleObj spid="_x0000_s4099"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25588" y="5730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xmlns="" id="{049572D8-64B3-4E2A-A481-FDB3C31F52C3}"/>
              </a:ext>
            </a:extLst>
          </p:cNvPr>
          <p:cNvSpPr>
            <a:spLocks noGrp="1"/>
          </p:cNvSpPr>
          <p:nvPr>
            <p:ph type="title"/>
          </p:nvPr>
        </p:nvSpPr>
        <p:spPr>
          <a:xfrm>
            <a:off x="609600" y="836712"/>
            <a:ext cx="10972800" cy="1143001"/>
          </a:xfrm>
        </p:spPr>
        <p:txBody>
          <a:bodyPr vert="horz" wrap="square" lIns="0" tIns="0" rIns="0" bIns="0">
            <a:noAutofit/>
          </a:bodyPr>
          <a:lstStyle/>
          <a:p>
            <a:pPr algn="ctr"/>
            <a:r>
              <a:rPr lang="kk-KZ" sz="3600" b="1" kern="1200" dirty="0">
                <a:solidFill>
                  <a:schemeClr val="accent4">
                    <a:lumMod val="75000"/>
                  </a:schemeClr>
                </a:solidFill>
                <a:latin typeface="Arial Narrow" pitchFamily="34" charset="0"/>
                <a:ea typeface="Verdana" panose="020B0604030504040204" pitchFamily="34" charset="0"/>
                <a:cs typeface="Arial" panose="020B0604020202020204" pitchFamily="34" charset="0"/>
              </a:rPr>
              <a:t>Общая информация</a:t>
            </a:r>
            <a:br>
              <a:rPr lang="kk-KZ" sz="3600" b="1" kern="1200" dirty="0">
                <a:solidFill>
                  <a:schemeClr val="accent4">
                    <a:lumMod val="75000"/>
                  </a:schemeClr>
                </a:solidFill>
                <a:latin typeface="Arial Narrow" pitchFamily="34" charset="0"/>
                <a:ea typeface="Verdana" panose="020B0604030504040204" pitchFamily="34" charset="0"/>
                <a:cs typeface="Arial" panose="020B0604020202020204" pitchFamily="34" charset="0"/>
              </a:rPr>
            </a:br>
            <a:endParaRPr lang="kk-KZ" sz="3600" b="1" kern="1200" dirty="0">
              <a:solidFill>
                <a:schemeClr val="accent4">
                  <a:lumMod val="75000"/>
                </a:schemeClr>
              </a:solidFill>
              <a:latin typeface="Arial Narrow"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1264D0D8-0AD5-4224-B4D8-66114EF9F336}"/>
              </a:ext>
            </a:extLst>
          </p:cNvPr>
          <p:cNvSpPr>
            <a:spLocks noGrp="1"/>
          </p:cNvSpPr>
          <p:nvPr>
            <p:ph idx="4294967295"/>
          </p:nvPr>
        </p:nvSpPr>
        <p:spPr>
          <a:xfrm>
            <a:off x="914400" y="1828800"/>
            <a:ext cx="10366175" cy="4418632"/>
          </a:xfrm>
          <a:prstGeom prst="rect">
            <a:avLst/>
          </a:prstGeom>
        </p:spPr>
        <p:txBody>
          <a:bodyPr>
            <a:normAutofit/>
          </a:bodyPr>
          <a:lstStyle/>
          <a:p>
            <a:pPr marL="0" indent="0">
              <a:buNone/>
            </a:pPr>
            <a:r>
              <a:rPr lang="ru-RU" dirty="0">
                <a:latin typeface="Verdana" panose="020B0604030504040204" pitchFamily="34" charset="0"/>
                <a:ea typeface="Verdana" panose="020B0604030504040204" pitchFamily="34" charset="0"/>
              </a:rPr>
              <a:t>Продукция о которой упоминается в данной презентации, может не быть зарегистрированной во всех странах.</a:t>
            </a:r>
          </a:p>
          <a:p>
            <a:pPr marL="0" indent="0">
              <a:buNone/>
            </a:pPr>
            <a:endParaRPr lang="ru-RU" dirty="0">
              <a:latin typeface="Verdana" panose="020B0604030504040204" pitchFamily="34" charset="0"/>
              <a:ea typeface="Verdana" panose="020B0604030504040204" pitchFamily="34" charset="0"/>
            </a:endParaRPr>
          </a:p>
          <a:p>
            <a:pPr marL="0" indent="0">
              <a:buNone/>
            </a:pPr>
            <a:r>
              <a:rPr lang="ru-RU" dirty="0">
                <a:latin typeface="Verdana" panose="020B0604030504040204" pitchFamily="34" charset="0"/>
                <a:ea typeface="Verdana" panose="020B0604030504040204" pitchFamily="34" charset="0"/>
              </a:rPr>
              <a:t>Информация по медицинскому применению может изменяться в зависимости от страны. </a:t>
            </a:r>
          </a:p>
          <a:p>
            <a:pPr marL="0" indent="0">
              <a:buNone/>
            </a:pPr>
            <a:endParaRPr lang="ru-RU" dirty="0">
              <a:latin typeface="Verdana" panose="020B0604030504040204" pitchFamily="34" charset="0"/>
              <a:ea typeface="Verdana" panose="020B0604030504040204" pitchFamily="34" charset="0"/>
            </a:endParaRPr>
          </a:p>
          <a:p>
            <a:pPr marL="0" indent="0">
              <a:buNone/>
            </a:pPr>
            <a:r>
              <a:rPr lang="ru-RU" dirty="0">
                <a:latin typeface="Verdana" panose="020B0604030504040204" pitchFamily="34" charset="0"/>
                <a:ea typeface="Verdana" panose="020B0604030504040204" pitchFamily="34" charset="0"/>
              </a:rPr>
              <a:t>Специалисты системы здравоохранения должны обращаться к инструкции по применению, утверждённой и действующей на территории соответствующей страны.</a:t>
            </a:r>
          </a:p>
          <a:p>
            <a:pPr marL="0" indent="0">
              <a:buNone/>
            </a:pPr>
            <a:endParaRPr lang="ru-RU" dirty="0">
              <a:latin typeface="Verdana" panose="020B0604030504040204" pitchFamily="34" charset="0"/>
              <a:ea typeface="Verdana" panose="020B0604030504040204" pitchFamily="34" charset="0"/>
            </a:endParaRPr>
          </a:p>
          <a:p>
            <a:pPr marL="0" indent="0">
              <a:buNone/>
            </a:pPr>
            <a:r>
              <a:rPr lang="ru-RU" dirty="0">
                <a:latin typeface="Verdana" panose="020B0604030504040204" pitchFamily="34" charset="0"/>
                <a:ea typeface="Verdana" panose="020B0604030504040204" pitchFamily="34" charset="0"/>
              </a:rPr>
              <a:t>Данный доклад организован при поддержке филиала ООО «Джонсон &amp; Джонсон» в Республике Казахстан.</a:t>
            </a:r>
          </a:p>
        </p:txBody>
      </p:sp>
      <p:sp>
        <p:nvSpPr>
          <p:cNvPr id="4" name="Скругленный прямоугольник 3"/>
          <p:cNvSpPr/>
          <p:nvPr/>
        </p:nvSpPr>
        <p:spPr>
          <a:xfrm>
            <a:off x="10896600" y="228600"/>
            <a:ext cx="990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177339732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41" t="25302" r="25016" b="15275"/>
          <a:stretch/>
        </p:blipFill>
        <p:spPr bwMode="auto">
          <a:xfrm>
            <a:off x="1295400" y="228600"/>
            <a:ext cx="9220200" cy="596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840E3C80-CBB7-6937-DB57-2B17483CCEFD}"/>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61218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Варианты </a:t>
            </a:r>
            <a:r>
              <a:rPr lang="ru-RU" dirty="0" err="1"/>
              <a:t>аденокарциномы</a:t>
            </a:r>
            <a:endParaRPr lang="ru-RU" dirty="0"/>
          </a:p>
        </p:txBody>
      </p:sp>
      <p:sp>
        <p:nvSpPr>
          <p:cNvPr id="3" name="Объект 2"/>
          <p:cNvSpPr>
            <a:spLocks noGrp="1"/>
          </p:cNvSpPr>
          <p:nvPr>
            <p:ph idx="1"/>
          </p:nvPr>
        </p:nvSpPr>
        <p:spPr/>
        <p:txBody>
          <a:bodyPr/>
          <a:lstStyle/>
          <a:p>
            <a:endParaRPr lang="ru-RU"/>
          </a:p>
        </p:txBody>
      </p:sp>
      <p:pic>
        <p:nvPicPr>
          <p:cNvPr id="962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99" t="15993" r="15265" b="15357"/>
          <a:stretch/>
        </p:blipFill>
        <p:spPr bwMode="auto">
          <a:xfrm>
            <a:off x="8493" y="1379794"/>
            <a:ext cx="12028585" cy="502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2C165E12-AE17-845C-37A7-C7660DF4200B}"/>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814991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Варианты </a:t>
            </a:r>
            <a:r>
              <a:rPr lang="ru-RU" dirty="0" err="1"/>
              <a:t>аденокарциномы</a:t>
            </a:r>
            <a:endParaRPr lang="ru-RU" dirty="0"/>
          </a:p>
        </p:txBody>
      </p:sp>
      <p:sp>
        <p:nvSpPr>
          <p:cNvPr id="3" name="Объект 2"/>
          <p:cNvSpPr>
            <a:spLocks noGrp="1"/>
          </p:cNvSpPr>
          <p:nvPr>
            <p:ph idx="1"/>
          </p:nvPr>
        </p:nvSpPr>
        <p:spPr/>
        <p:txBody>
          <a:bodyPr/>
          <a:lstStyle/>
          <a:p>
            <a:endParaRPr lang="ru-RU"/>
          </a:p>
        </p:txBody>
      </p:sp>
      <p:pic>
        <p:nvPicPr>
          <p:cNvPr id="972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67" t="22986" r="38235" b="7852"/>
          <a:stretch/>
        </p:blipFill>
        <p:spPr bwMode="auto">
          <a:xfrm>
            <a:off x="609600" y="1219200"/>
            <a:ext cx="10591800" cy="5059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616952FC-D67E-85CB-9462-F6D9AC70E954}"/>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777291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Внутрипротоковая аденокарцинома</a:t>
            </a:r>
          </a:p>
        </p:txBody>
      </p:sp>
      <p:sp>
        <p:nvSpPr>
          <p:cNvPr id="3" name="Объект 2"/>
          <p:cNvSpPr>
            <a:spLocks noGrp="1"/>
          </p:cNvSpPr>
          <p:nvPr>
            <p:ph idx="1"/>
          </p:nvPr>
        </p:nvSpPr>
        <p:spPr/>
        <p:txBody>
          <a:bodyPr/>
          <a:lstStyle/>
          <a:p>
            <a:endParaRPr lang="ru-RU"/>
          </a:p>
        </p:txBody>
      </p:sp>
      <p:pic>
        <p:nvPicPr>
          <p:cNvPr id="983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25" t="27770" r="27279" b="18092"/>
          <a:stretch/>
        </p:blipFill>
        <p:spPr bwMode="auto">
          <a:xfrm>
            <a:off x="239350" y="1203648"/>
            <a:ext cx="1141271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B7665164-F698-0B3E-376C-A3C682AE13F3}"/>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77002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521170" y="266700"/>
            <a:ext cx="10908867" cy="590532"/>
          </a:xfrm>
        </p:spPr>
        <p:txBody>
          <a:bodyPr>
            <a:normAutofit fontScale="90000"/>
          </a:bodyPr>
          <a:lstStyle/>
          <a:p>
            <a:r>
              <a:rPr lang="ru-RU" sz="4000" b="1" dirty="0"/>
              <a:t>Протоковая аденокарцинома ПЖ</a:t>
            </a:r>
          </a:p>
        </p:txBody>
      </p:sp>
      <p:pic>
        <p:nvPicPr>
          <p:cNvPr id="49159" name="Picture 7" descr="Дкуктальная АК"/>
          <p:cNvPicPr>
            <a:picLocks noGrp="1" noChangeAspect="1" noChangeArrowheads="1"/>
          </p:cNvPicPr>
          <p:nvPr>
            <p:ph sz="half" idx="1"/>
          </p:nvPr>
        </p:nvPicPr>
        <p:blipFill>
          <a:blip r:embed="rId4"/>
          <a:srcRect/>
          <a:stretch>
            <a:fillRect/>
          </a:stretch>
        </p:blipFill>
        <p:spPr>
          <a:xfrm>
            <a:off x="285709" y="831430"/>
            <a:ext cx="6381795" cy="5643601"/>
          </a:xfrm>
        </p:spPr>
      </p:pic>
      <p:pic>
        <p:nvPicPr>
          <p:cNvPr id="49160" name="Picture 8" descr="Дкуктальная АК_2"/>
          <p:cNvPicPr>
            <a:picLocks noGrp="1" noChangeAspect="1" noChangeArrowheads="1"/>
          </p:cNvPicPr>
          <p:nvPr>
            <p:ph sz="quarter" idx="2"/>
          </p:nvPr>
        </p:nvPicPr>
        <p:blipFill>
          <a:blip r:embed="rId5"/>
          <a:srcRect/>
          <a:stretch>
            <a:fillRect/>
          </a:stretch>
        </p:blipFill>
        <p:spPr>
          <a:xfrm>
            <a:off x="7008285" y="831430"/>
            <a:ext cx="4898007" cy="2786080"/>
          </a:xfrm>
        </p:spPr>
      </p:pic>
      <p:pic>
        <p:nvPicPr>
          <p:cNvPr id="49161" name="Picture 9" descr="Дкуктальная АК_3"/>
          <p:cNvPicPr>
            <a:picLocks noGrp="1" noChangeAspect="1" noChangeArrowheads="1"/>
          </p:cNvPicPr>
          <p:nvPr>
            <p:ph sz="quarter" idx="3"/>
          </p:nvPr>
        </p:nvPicPr>
        <p:blipFill>
          <a:blip r:embed="rId6"/>
          <a:srcRect/>
          <a:stretch>
            <a:fillRect/>
          </a:stretch>
        </p:blipFill>
        <p:spPr>
          <a:xfrm>
            <a:off x="7006166" y="3688950"/>
            <a:ext cx="4900124" cy="2786082"/>
          </a:xfrm>
        </p:spPr>
      </p:pic>
      <p:sp>
        <p:nvSpPr>
          <p:cNvPr id="3" name="TextBox 2">
            <a:extLst>
              <a:ext uri="{FF2B5EF4-FFF2-40B4-BE49-F238E27FC236}">
                <a16:creationId xmlns:a16="http://schemas.microsoft.com/office/drawing/2014/main" xmlns="" id="{421AB0F3-EAC2-F461-5F27-D09595ACC328}"/>
              </a:ext>
            </a:extLst>
          </p:cNvPr>
          <p:cNvSpPr txBox="1"/>
          <p:nvPr/>
        </p:nvSpPr>
        <p:spPr>
          <a:xfrm>
            <a:off x="7543800" y="6443246"/>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820756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7B08A247-2046-DFC0-5455-5147E6654ADA}"/>
              </a:ext>
            </a:extLst>
          </p:cNvPr>
          <p:cNvGraphicFramePr>
            <a:graphicFrameLocks noChangeAspect="1"/>
          </p:cNvGraphicFramePr>
          <p:nvPr>
            <p:custDataLst>
              <p:tags r:id="rId3"/>
            </p:custDataLst>
            <p:extLst>
              <p:ext uri="{D42A27DB-BD31-4B8C-83A1-F6EECF244321}">
                <p14:modId xmlns:p14="http://schemas.microsoft.com/office/powerpoint/2010/main" val="310861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Slide" r:id="rId6" imgW="592" imgH="595" progId="TCLayout.ActiveDocument.1">
                  <p:embed/>
                </p:oleObj>
              </mc:Choice>
              <mc:Fallback>
                <p:oleObj name="think-cell Slide" r:id="rId6" imgW="592" imgH="595"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2226" name="Rectangle 2"/>
          <p:cNvSpPr>
            <a:spLocks noGrp="1" noRot="1" noChangeArrowheads="1"/>
          </p:cNvSpPr>
          <p:nvPr>
            <p:ph type="title"/>
          </p:nvPr>
        </p:nvSpPr>
        <p:spPr>
          <a:xfrm>
            <a:off x="609600" y="-95272"/>
            <a:ext cx="10972800" cy="785794"/>
          </a:xfrm>
        </p:spPr>
        <p:txBody>
          <a:bodyPr vert="horz"/>
          <a:lstStyle/>
          <a:p>
            <a:r>
              <a:rPr lang="ru-RU" sz="4000" b="1" dirty="0"/>
              <a:t>Аденосквамозный рак </a:t>
            </a:r>
          </a:p>
        </p:txBody>
      </p:sp>
      <p:pic>
        <p:nvPicPr>
          <p:cNvPr id="52230" name="Picture 6" descr="Аденоскамозный_рак"/>
          <p:cNvPicPr>
            <a:picLocks noGrp="1" noChangeAspect="1" noChangeArrowheads="1"/>
          </p:cNvPicPr>
          <p:nvPr>
            <p:ph sz="half" idx="1"/>
          </p:nvPr>
        </p:nvPicPr>
        <p:blipFill>
          <a:blip r:embed="rId8"/>
          <a:srcRect/>
          <a:stretch>
            <a:fillRect/>
          </a:stretch>
        </p:blipFill>
        <p:spPr>
          <a:xfrm>
            <a:off x="914379" y="805804"/>
            <a:ext cx="10363242" cy="5246391"/>
          </a:xfrm>
        </p:spPr>
      </p:pic>
      <p:sp>
        <p:nvSpPr>
          <p:cNvPr id="6" name="TextBox 5">
            <a:extLst>
              <a:ext uri="{FF2B5EF4-FFF2-40B4-BE49-F238E27FC236}">
                <a16:creationId xmlns:a16="http://schemas.microsoft.com/office/drawing/2014/main" xmlns="" id="{BF11E9D4-3DAA-AFFB-C4E1-4D53E78F6F2F}"/>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2"/>
    </p:custDataLst>
    <p:extLst>
      <p:ext uri="{BB962C8B-B14F-4D97-AF65-F5344CB8AC3E}">
        <p14:creationId xmlns:p14="http://schemas.microsoft.com/office/powerpoint/2010/main" val="147971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sz="quarter"/>
          </p:nvPr>
        </p:nvSpPr>
        <p:spPr>
          <a:xfrm>
            <a:off x="609600" y="274638"/>
            <a:ext cx="10972800" cy="796908"/>
          </a:xfrm>
        </p:spPr>
        <p:txBody>
          <a:bodyPr/>
          <a:lstStyle/>
          <a:p>
            <a:r>
              <a:rPr lang="ru-RU" sz="4000" b="1" dirty="0"/>
              <a:t>Базально-клеточный рак</a:t>
            </a:r>
          </a:p>
        </p:txBody>
      </p:sp>
      <p:pic>
        <p:nvPicPr>
          <p:cNvPr id="53256" name="Picture 8" descr="БКР"/>
          <p:cNvPicPr>
            <a:picLocks noGrp="1" noChangeAspect="1" noChangeArrowheads="1"/>
          </p:cNvPicPr>
          <p:nvPr>
            <p:ph sz="quarter" idx="1"/>
          </p:nvPr>
        </p:nvPicPr>
        <p:blipFill>
          <a:blip r:embed="rId4"/>
          <a:srcRect/>
          <a:stretch>
            <a:fillRect/>
          </a:stretch>
        </p:blipFill>
        <p:spPr>
          <a:xfrm>
            <a:off x="380998" y="1071546"/>
            <a:ext cx="5745069" cy="2520000"/>
          </a:xfrm>
        </p:spPr>
      </p:pic>
      <p:pic>
        <p:nvPicPr>
          <p:cNvPr id="53257" name="Picture 9" descr="БКР2"/>
          <p:cNvPicPr>
            <a:picLocks noGrp="1" noChangeAspect="1" noChangeArrowheads="1"/>
          </p:cNvPicPr>
          <p:nvPr>
            <p:ph sz="quarter" idx="3"/>
          </p:nvPr>
        </p:nvPicPr>
        <p:blipFill>
          <a:blip r:embed="rId5"/>
          <a:srcRect/>
          <a:stretch>
            <a:fillRect/>
          </a:stretch>
        </p:blipFill>
        <p:spPr>
          <a:xfrm>
            <a:off x="380999" y="3729039"/>
            <a:ext cx="5767558" cy="2520000"/>
          </a:xfrm>
        </p:spPr>
      </p:pic>
      <p:pic>
        <p:nvPicPr>
          <p:cNvPr id="53258" name="Picture 10" descr="БКР3"/>
          <p:cNvPicPr>
            <a:picLocks noGrp="1" noChangeAspect="1" noChangeArrowheads="1"/>
          </p:cNvPicPr>
          <p:nvPr>
            <p:ph sz="quarter" idx="2"/>
          </p:nvPr>
        </p:nvPicPr>
        <p:blipFill>
          <a:blip r:embed="rId6"/>
          <a:srcRect/>
          <a:stretch>
            <a:fillRect/>
          </a:stretch>
        </p:blipFill>
        <p:spPr>
          <a:xfrm>
            <a:off x="6400800" y="1071546"/>
            <a:ext cx="5255351" cy="2520000"/>
          </a:xfrm>
        </p:spPr>
      </p:pic>
      <p:pic>
        <p:nvPicPr>
          <p:cNvPr id="53259" name="Picture 11" descr="БКР4"/>
          <p:cNvPicPr>
            <a:picLocks noGrp="1" noChangeAspect="1" noChangeArrowheads="1"/>
          </p:cNvPicPr>
          <p:nvPr>
            <p:ph sz="quarter" idx="4"/>
          </p:nvPr>
        </p:nvPicPr>
        <p:blipFill rotWithShape="1">
          <a:blip r:embed="rId7"/>
          <a:srcRect r="2906"/>
          <a:stretch/>
        </p:blipFill>
        <p:spPr>
          <a:xfrm>
            <a:off x="6400799" y="3729038"/>
            <a:ext cx="5255351" cy="2520000"/>
          </a:xfrm>
        </p:spPr>
      </p:pic>
      <p:cxnSp>
        <p:nvCxnSpPr>
          <p:cNvPr id="3" name="Straight Arrow Connector 2">
            <a:extLst>
              <a:ext uri="{FF2B5EF4-FFF2-40B4-BE49-F238E27FC236}">
                <a16:creationId xmlns:a16="http://schemas.microsoft.com/office/drawing/2014/main" xmlns="" id="{5E8EC5BA-6B4A-E1D5-48BA-5A16B7BA7751}"/>
              </a:ext>
            </a:extLst>
          </p:cNvPr>
          <p:cNvCxnSpPr/>
          <p:nvPr/>
        </p:nvCxnSpPr>
        <p:spPr>
          <a:xfrm>
            <a:off x="4800599" y="2890838"/>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CCDF8674-C839-4715-6C9C-B5CCB1A71163}"/>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1606197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lstStyle/>
          <a:p>
            <a:r>
              <a:rPr lang="ru-RU" dirty="0"/>
              <a:t>Базально-клеточный</a:t>
            </a:r>
          </a:p>
        </p:txBody>
      </p:sp>
      <p:pic>
        <p:nvPicPr>
          <p:cNvPr id="82953" name="Picture 9" descr="БКР5"/>
          <p:cNvPicPr>
            <a:picLocks noGrp="1" noChangeAspect="1" noChangeArrowheads="1"/>
          </p:cNvPicPr>
          <p:nvPr>
            <p:ph sz="half" idx="1"/>
          </p:nvPr>
        </p:nvPicPr>
        <p:blipFill>
          <a:blip r:embed="rId4"/>
          <a:srcRect/>
          <a:stretch>
            <a:fillRect/>
          </a:stretch>
        </p:blipFill>
        <p:spPr>
          <a:xfrm>
            <a:off x="0" y="1500175"/>
            <a:ext cx="6671733" cy="4327539"/>
          </a:xfrm>
        </p:spPr>
      </p:pic>
      <p:pic>
        <p:nvPicPr>
          <p:cNvPr id="82954" name="Picture 10" descr="БКР6"/>
          <p:cNvPicPr>
            <a:picLocks noGrp="1" noChangeAspect="1" noChangeArrowheads="1"/>
          </p:cNvPicPr>
          <p:nvPr>
            <p:ph sz="quarter" idx="2"/>
          </p:nvPr>
        </p:nvPicPr>
        <p:blipFill>
          <a:blip r:embed="rId5"/>
          <a:srcRect/>
          <a:stretch>
            <a:fillRect/>
          </a:stretch>
        </p:blipFill>
        <p:spPr>
          <a:xfrm>
            <a:off x="6191251" y="1500174"/>
            <a:ext cx="6000749" cy="4286280"/>
          </a:xfrm>
        </p:spPr>
      </p:pic>
      <p:sp>
        <p:nvSpPr>
          <p:cNvPr id="3" name="TextBox 2">
            <a:extLst>
              <a:ext uri="{FF2B5EF4-FFF2-40B4-BE49-F238E27FC236}">
                <a16:creationId xmlns:a16="http://schemas.microsoft.com/office/drawing/2014/main" xmlns="" id="{68F86674-F830-0736-4C69-0A373668B946}"/>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302129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2927" y="188640"/>
            <a:ext cx="10972800" cy="1143000"/>
          </a:xfrm>
        </p:spPr>
        <p:txBody>
          <a:bodyPr>
            <a:normAutofit/>
          </a:bodyPr>
          <a:lstStyle/>
          <a:p>
            <a:r>
              <a:rPr lang="ru-RU" sz="2800" b="1" dirty="0"/>
              <a:t>ПРОГНОСТИЧЕСКИЕ ГРУППЫ АЦИНАРНОЙ АДЕНОКАРЦИНОМЫ</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14" t="28542" r="24115" b="45011"/>
          <a:stretch/>
        </p:blipFill>
        <p:spPr bwMode="auto">
          <a:xfrm>
            <a:off x="376361" y="1484784"/>
            <a:ext cx="11510840" cy="225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 name="TextBox 2">
            <a:extLst>
              <a:ext uri="{FF2B5EF4-FFF2-40B4-BE49-F238E27FC236}">
                <a16:creationId xmlns:a16="http://schemas.microsoft.com/office/drawing/2014/main" xmlns="" id="{D6F2B953-A3E5-D153-D545-B3920F70BE73}"/>
              </a:ext>
            </a:extLst>
          </p:cNvPr>
          <p:cNvSpPr txBox="1"/>
          <p:nvPr/>
        </p:nvSpPr>
        <p:spPr>
          <a:xfrm>
            <a:off x="376361" y="6327847"/>
            <a:ext cx="6877050" cy="338554"/>
          </a:xfrm>
          <a:prstGeom prst="rect">
            <a:avLst/>
          </a:prstGeom>
          <a:noFill/>
        </p:spPr>
        <p:txBody>
          <a:bodyPr wrap="square" rtlCol="0">
            <a:spAutoFit/>
          </a:bodyPr>
          <a:lstStyle/>
          <a:p>
            <a:pPr defTabSz="914400"/>
            <a:r>
              <a:rPr lang="ru-RU" sz="800" dirty="0">
                <a:solidFill>
                  <a:prstClr val="black"/>
                </a:solidFill>
              </a:rPr>
              <a:t>Клинический протокол Республики Казахстан от 21 ноября 2022</a:t>
            </a:r>
            <a:endParaRPr lang="en-US" sz="800" dirty="0">
              <a:solidFill>
                <a:prstClr val="black"/>
              </a:solidFill>
            </a:endParaRPr>
          </a:p>
          <a:p>
            <a:pPr defTabSz="914400"/>
            <a:r>
              <a:rPr lang="ru-RU" sz="800" dirty="0">
                <a:solidFill>
                  <a:prstClr val="black"/>
                </a:solidFill>
              </a:rPr>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35105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38577" y="2362200"/>
            <a:ext cx="10363200" cy="1143000"/>
          </a:xfrm>
        </p:spPr>
        <p:txBody>
          <a:bodyPr>
            <a:normAutofit fontScale="90000"/>
          </a:bodyPr>
          <a:lstStyle/>
          <a:p>
            <a:r>
              <a:rPr lang="ru-RU" altLang="en-US" sz="4000" b="1" dirty="0"/>
              <a:t>Правила интерпретации шкалы Глисона</a:t>
            </a:r>
            <a:endParaRPr lang="en-US" altLang="en-US" sz="4000" b="1" dirty="0"/>
          </a:p>
        </p:txBody>
      </p:sp>
    </p:spTree>
    <p:custDataLst>
      <p:tags r:id="rId1"/>
    </p:custDataLst>
    <p:extLst>
      <p:ext uri="{BB962C8B-B14F-4D97-AF65-F5344CB8AC3E}">
        <p14:creationId xmlns:p14="http://schemas.microsoft.com/office/powerpoint/2010/main" val="103985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B5E7B677-448B-8097-DF43-07B227FDD2D7}"/>
              </a:ext>
            </a:extLst>
          </p:cNvPr>
          <p:cNvGraphicFramePr>
            <a:graphicFrameLocks noChangeAspect="1"/>
          </p:cNvGraphicFramePr>
          <p:nvPr>
            <p:custDataLst>
              <p:tags r:id="rId2"/>
            </p:custDataLst>
          </p:nvPr>
        </p:nvGraphicFramePr>
        <p:xfrm>
          <a:off x="2427" y="3361"/>
          <a:ext cx="3361" cy="3361"/>
        </p:xfrm>
        <a:graphic>
          <a:graphicData uri="http://schemas.openxmlformats.org/presentationml/2006/ole">
            <mc:AlternateContent xmlns:mc="http://schemas.openxmlformats.org/markup-compatibility/2006">
              <mc:Choice xmlns:v="urn:schemas-microsoft-com:vml" Requires="v">
                <p:oleObj spid="_x0000_s5123" name="think-cell Slide" r:id="rId5" imgW="592" imgH="595" progId="TCLayout.ActiveDocument.1">
                  <p:embed/>
                </p:oleObj>
              </mc:Choice>
              <mc:Fallback>
                <p:oleObj name="think-cell Slide" r:id="rId5" imgW="592" imgH="595" progId="TCLayout.ActiveDocument.1">
                  <p:embed/>
                  <p:pic>
                    <p:nvPicPr>
                      <p:cNvPr id="4" name="think-cell data - do not delete" hidden="1">
                        <a:extLst>
                          <a:ext uri="{FF2B5EF4-FFF2-40B4-BE49-F238E27FC236}">
                            <a16:creationId xmlns:a16="http://schemas.microsoft.com/office/drawing/2014/main" xmlns="" id="{B5E7B677-448B-8097-DF43-07B227FDD2D7}"/>
                          </a:ext>
                        </a:extLst>
                      </p:cNvPr>
                      <p:cNvPicPr/>
                      <p:nvPr/>
                    </p:nvPicPr>
                    <p:blipFill>
                      <a:blip r:embed="rId6"/>
                      <a:stretch>
                        <a:fillRect/>
                      </a:stretch>
                    </p:blipFill>
                    <p:spPr>
                      <a:xfrm>
                        <a:off x="2427" y="3361"/>
                        <a:ext cx="3361" cy="3361"/>
                      </a:xfrm>
                      <a:prstGeom prst="rect">
                        <a:avLst/>
                      </a:prstGeom>
                    </p:spPr>
                  </p:pic>
                </p:oleObj>
              </mc:Fallback>
            </mc:AlternateContent>
          </a:graphicData>
        </a:graphic>
      </p:graphicFrame>
      <p:sp>
        <p:nvSpPr>
          <p:cNvPr id="62" name="Title 1">
            <a:extLst>
              <a:ext uri="{FF2B5EF4-FFF2-40B4-BE49-F238E27FC236}">
                <a16:creationId xmlns:a16="http://schemas.microsoft.com/office/drawing/2014/main" xmlns="" id="{42D1A192-DB7B-5A9A-1FCD-ACD0EECEF429}"/>
              </a:ext>
            </a:extLst>
          </p:cNvPr>
          <p:cNvSpPr txBox="1">
            <a:spLocks noChangeArrowheads="1"/>
          </p:cNvSpPr>
          <p:nvPr/>
        </p:nvSpPr>
        <p:spPr>
          <a:xfrm>
            <a:off x="893341" y="488530"/>
            <a:ext cx="10701338" cy="7941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333" kern="1200">
                <a:solidFill>
                  <a:schemeClr val="tx1"/>
                </a:solidFill>
                <a:latin typeface="+mj-lt"/>
                <a:ea typeface="+mj-ea"/>
                <a:cs typeface="+mj-cs"/>
              </a:defRPr>
            </a:lvl1pPr>
          </a:lstStyle>
          <a:p>
            <a:r>
              <a:rPr lang="ru-RU" altLang="ru-RU" sz="2000" dirty="0">
                <a:latin typeface="Arial Narrow" panose="020B0606020202030204" pitchFamily="34" charset="0"/>
                <a:ea typeface="Verdana" panose="020B0604030504040204" pitchFamily="34" charset="0"/>
                <a:cs typeface="Verdana" panose="020B0604030504040204" pitchFamily="34" charset="0"/>
              </a:rPr>
              <a:t/>
            </a:r>
            <a:br>
              <a:rPr lang="ru-RU" altLang="ru-RU" sz="2000" dirty="0">
                <a:latin typeface="Arial Narrow" panose="020B0606020202030204" pitchFamily="34" charset="0"/>
                <a:ea typeface="Verdana" panose="020B0604030504040204" pitchFamily="34" charset="0"/>
                <a:cs typeface="Verdana" panose="020B0604030504040204" pitchFamily="34" charset="0"/>
              </a:rPr>
            </a:br>
            <a:endParaRPr lang="ru-RU" altLang="ru-RU" sz="2000" i="1" dirty="0">
              <a:latin typeface="Arial Narrow" panose="020B0606020202030204" pitchFamily="34" charset="0"/>
              <a:ea typeface="Verdana" panose="020B0604030504040204" pitchFamily="34" charset="0"/>
              <a:cs typeface="Verdana" panose="020B0604030504040204" pitchFamily="34" charset="0"/>
            </a:endParaRPr>
          </a:p>
        </p:txBody>
      </p:sp>
      <p:sp>
        <p:nvSpPr>
          <p:cNvPr id="63" name="Text Placeholder 3">
            <a:extLst>
              <a:ext uri="{FF2B5EF4-FFF2-40B4-BE49-F238E27FC236}">
                <a16:creationId xmlns:a16="http://schemas.microsoft.com/office/drawing/2014/main" xmlns="" id="{F4C6EA0C-A01A-D148-A131-821088B29B25}"/>
              </a:ext>
            </a:extLst>
          </p:cNvPr>
          <p:cNvSpPr txBox="1">
            <a:spLocks noChangeArrowheads="1"/>
          </p:cNvSpPr>
          <p:nvPr/>
        </p:nvSpPr>
        <p:spPr>
          <a:xfrm>
            <a:off x="622041" y="6350248"/>
            <a:ext cx="7302759" cy="27463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67"/>
              </a:spcBef>
              <a:buFont typeface="Arial" panose="020B0604020202020204" pitchFamily="34" charset="0"/>
              <a:buNone/>
              <a:defRPr sz="75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ct val="0"/>
              </a:spcBef>
              <a:buFontTx/>
              <a:buNone/>
            </a:pPr>
            <a:r>
              <a:rPr lang="ru-RU" altLang="ru-RU" sz="800" dirty="0">
                <a:latin typeface="Verdana" panose="020B0604030504040204" pitchFamily="34" charset="0"/>
                <a:ea typeface="Verdana" panose="020B0604030504040204" pitchFamily="34" charset="0"/>
                <a:cs typeface="Verdana" panose="020B0604030504040204" pitchFamily="34" charset="0"/>
              </a:rPr>
              <a:t>СВК = стандартизированный по возрасту коэффициент.</a:t>
            </a:r>
          </a:p>
          <a:p>
            <a:pPr defTabSz="457200">
              <a:spcBef>
                <a:spcPct val="0"/>
              </a:spcBef>
              <a:buFontTx/>
              <a:buNone/>
            </a:pPr>
            <a:r>
              <a:rPr lang="ru-RU" altLang="ru-RU" sz="800" dirty="0" err="1">
                <a:latin typeface="Verdana" panose="020B0604030504040204" pitchFamily="34" charset="0"/>
                <a:ea typeface="Verdana" panose="020B0604030504040204" pitchFamily="34" charset="0"/>
                <a:cs typeface="Verdana" panose="020B0604030504040204" pitchFamily="34" charset="0"/>
              </a:rPr>
              <a:t>Bray</a:t>
            </a:r>
            <a:r>
              <a:rPr lang="ru-RU" altLang="ru-RU" sz="800" dirty="0">
                <a:latin typeface="Verdana" panose="020B0604030504040204" pitchFamily="34" charset="0"/>
                <a:ea typeface="Verdana" panose="020B0604030504040204" pitchFamily="34" charset="0"/>
                <a:cs typeface="Verdana" panose="020B0604030504040204" pitchFamily="34" charset="0"/>
              </a:rPr>
              <a:t> F </a:t>
            </a:r>
            <a:r>
              <a:rPr lang="ru-RU" altLang="ru-RU" sz="800" dirty="0" err="1">
                <a:latin typeface="Verdana" panose="020B0604030504040204" pitchFamily="34" charset="0"/>
                <a:ea typeface="Verdana" panose="020B0604030504040204" pitchFamily="34" charset="0"/>
                <a:cs typeface="Verdana" panose="020B0604030504040204" pitchFamily="34" charset="0"/>
              </a:rPr>
              <a:t>et</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ru-RU" altLang="ru-RU" sz="800" dirty="0" err="1">
                <a:latin typeface="Verdana" panose="020B0604030504040204" pitchFamily="34" charset="0"/>
                <a:ea typeface="Verdana" panose="020B0604030504040204" pitchFamily="34" charset="0"/>
                <a:cs typeface="Verdana" panose="020B0604030504040204" pitchFamily="34" charset="0"/>
              </a:rPr>
              <a:t>al</a:t>
            </a:r>
            <a:r>
              <a:rPr lang="ru-RU" altLang="ru-RU" sz="800" dirty="0">
                <a:latin typeface="Verdana" panose="020B0604030504040204" pitchFamily="34" charset="0"/>
                <a:ea typeface="Verdana" panose="020B0604030504040204" pitchFamily="34" charset="0"/>
                <a:cs typeface="Verdana" panose="020B0604030504040204" pitchFamily="34" charset="0"/>
              </a:rPr>
              <a:t>. CA </a:t>
            </a:r>
            <a:r>
              <a:rPr lang="ru-RU" altLang="ru-RU" sz="800" i="1" dirty="0" err="1">
                <a:latin typeface="Verdana" panose="020B0604030504040204" pitchFamily="34" charset="0"/>
                <a:ea typeface="Verdana" panose="020B0604030504040204" pitchFamily="34" charset="0"/>
                <a:cs typeface="Verdana" panose="020B0604030504040204" pitchFamily="34" charset="0"/>
              </a:rPr>
              <a:t>Cancer</a:t>
            </a:r>
            <a:r>
              <a:rPr lang="ru-RU" altLang="ru-RU" sz="800" i="1" dirty="0">
                <a:latin typeface="Verdana" panose="020B0604030504040204" pitchFamily="34" charset="0"/>
                <a:ea typeface="Verdana" panose="020B0604030504040204" pitchFamily="34" charset="0"/>
                <a:cs typeface="Verdana" panose="020B0604030504040204" pitchFamily="34" charset="0"/>
              </a:rPr>
              <a:t> J </a:t>
            </a:r>
            <a:r>
              <a:rPr lang="ru-RU" altLang="ru-RU" sz="800" i="1" dirty="0" err="1">
                <a:latin typeface="Verdana" panose="020B0604030504040204" pitchFamily="34" charset="0"/>
                <a:ea typeface="Verdana" panose="020B0604030504040204" pitchFamily="34" charset="0"/>
                <a:cs typeface="Verdana" panose="020B0604030504040204" pitchFamily="34" charset="0"/>
              </a:rPr>
              <a:t>Clin</a:t>
            </a:r>
            <a:r>
              <a:rPr lang="ru-RU" altLang="ru-RU" sz="800" dirty="0">
                <a:latin typeface="Verdana" panose="020B0604030504040204" pitchFamily="34" charset="0"/>
                <a:ea typeface="Verdana" panose="020B0604030504040204" pitchFamily="34" charset="0"/>
                <a:cs typeface="Verdana" panose="020B0604030504040204" pitchFamily="34" charset="0"/>
              </a:rPr>
              <a:t>. 20</a:t>
            </a:r>
            <a:r>
              <a:rPr lang="en-US" altLang="ru-RU" sz="800" dirty="0">
                <a:latin typeface="Verdana" panose="020B0604030504040204" pitchFamily="34" charset="0"/>
                <a:ea typeface="Verdana" panose="020B0604030504040204" pitchFamily="34" charset="0"/>
                <a:cs typeface="Verdana" panose="020B0604030504040204" pitchFamily="34" charset="0"/>
              </a:rPr>
              <a:t>20</a:t>
            </a:r>
            <a:r>
              <a:rPr lang="ru-RU" altLang="ru-RU" sz="800" dirty="0">
                <a:latin typeface="Verdana" panose="020B0604030504040204" pitchFamily="34" charset="0"/>
                <a:ea typeface="Verdana" panose="020B0604030504040204" pitchFamily="34" charset="0"/>
                <a:cs typeface="Verdana" panose="020B0604030504040204" pitchFamily="34" charset="0"/>
              </a:rPr>
              <a:t>;68(6):394–424; 2. </a:t>
            </a:r>
            <a:r>
              <a:rPr lang="ru-RU" altLang="ru-RU" sz="800" dirty="0" err="1">
                <a:latin typeface="Verdana" panose="020B0604030504040204" pitchFamily="34" charset="0"/>
                <a:ea typeface="Verdana" panose="020B0604030504040204" pitchFamily="34" charset="0"/>
                <a:cs typeface="Verdana" panose="020B0604030504040204" pitchFamily="34" charset="0"/>
              </a:rPr>
              <a:t>Globocan</a:t>
            </a:r>
            <a:r>
              <a:rPr lang="ru-RU" altLang="ru-RU" sz="800" dirty="0">
                <a:latin typeface="Verdana" panose="020B0604030504040204" pitchFamily="34" charset="0"/>
                <a:ea typeface="Verdana" panose="020B0604030504040204" pitchFamily="34" charset="0"/>
                <a:cs typeface="Verdana" panose="020B0604030504040204" pitchFamily="34" charset="0"/>
              </a:rPr>
              <a:t> 20</a:t>
            </a:r>
            <a:r>
              <a:rPr lang="en-US" altLang="ru-RU" sz="800" dirty="0">
                <a:latin typeface="Verdana" panose="020B0604030504040204" pitchFamily="34" charset="0"/>
                <a:ea typeface="Verdana" panose="020B0604030504040204" pitchFamily="34" charset="0"/>
                <a:cs typeface="Verdana" panose="020B0604030504040204" pitchFamily="34" charset="0"/>
              </a:rPr>
              <a:t>20</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ru-RU" altLang="ru-RU" sz="800" dirty="0" err="1">
                <a:latin typeface="Verdana" panose="020B0604030504040204" pitchFamily="34" charset="0"/>
                <a:ea typeface="Verdana" panose="020B0604030504040204" pitchFamily="34" charset="0"/>
                <a:cs typeface="Verdana" panose="020B0604030504040204" pitchFamily="34" charset="0"/>
              </a:rPr>
              <a:t>statistics</a:t>
            </a:r>
            <a:r>
              <a:rPr lang="ru-RU" altLang="ru-RU" sz="800" dirty="0">
                <a:latin typeface="Verdana" panose="020B0604030504040204" pitchFamily="34" charset="0"/>
                <a:ea typeface="Verdana" panose="020B0604030504040204" pitchFamily="34" charset="0"/>
                <a:cs typeface="Verdana" panose="020B0604030504040204" pitchFamily="34" charset="0"/>
              </a:rPr>
              <a:t>, Global </a:t>
            </a:r>
            <a:r>
              <a:rPr lang="ru-RU" altLang="ru-RU" sz="800" dirty="0" err="1">
                <a:latin typeface="Verdana" panose="020B0604030504040204" pitchFamily="34" charset="0"/>
                <a:ea typeface="Verdana" panose="020B0604030504040204" pitchFamily="34" charset="0"/>
                <a:cs typeface="Verdana" panose="020B0604030504040204" pitchFamily="34" charset="0"/>
              </a:rPr>
              <a:t>Cancer</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ru-RU" altLang="ru-RU" sz="800" dirty="0" err="1">
                <a:latin typeface="Verdana" panose="020B0604030504040204" pitchFamily="34" charset="0"/>
                <a:ea typeface="Verdana" panose="020B0604030504040204" pitchFamily="34" charset="0"/>
                <a:cs typeface="Verdana" panose="020B0604030504040204" pitchFamily="34" charset="0"/>
              </a:rPr>
              <a:t>Observatory</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ru-RU" altLang="ru-RU" sz="800" dirty="0" err="1">
                <a:latin typeface="Verdana" panose="020B0604030504040204" pitchFamily="34" charset="0"/>
                <a:ea typeface="Verdana" panose="020B0604030504040204" pitchFamily="34" charset="0"/>
                <a:cs typeface="Verdana" panose="020B0604030504040204" pitchFamily="34" charset="0"/>
              </a:rPr>
              <a:t>Cancer</a:t>
            </a:r>
            <a:r>
              <a:rPr lang="ru-RU" altLang="ru-RU" sz="800" dirty="0">
                <a:latin typeface="Verdana" panose="020B0604030504040204" pitchFamily="34" charset="0"/>
                <a:ea typeface="Verdana" panose="020B0604030504040204" pitchFamily="34" charset="0"/>
                <a:cs typeface="Verdana" panose="020B0604030504040204" pitchFamily="34" charset="0"/>
              </a:rPr>
              <a:t> Today. </a:t>
            </a:r>
            <a:r>
              <a:rPr lang="ru-RU" altLang="ru-RU" sz="800" dirty="0">
                <a:latin typeface="Verdana" panose="020B0604030504040204" pitchFamily="34" charset="0"/>
                <a:ea typeface="Verdana" panose="020B0604030504040204" pitchFamily="34" charset="0"/>
                <a:cs typeface="Verdana" panose="020B0604030504040204" pitchFamily="34" charset="0"/>
                <a:hlinkClick r:id="rId7"/>
              </a:rPr>
              <a:t>https://gco.iarc.fr/today/online-analysis-map</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ru-RU" altLang="ru-RU" sz="800" dirty="0" err="1">
                <a:latin typeface="Verdana" panose="020B0604030504040204" pitchFamily="34" charset="0"/>
                <a:ea typeface="Verdana" panose="020B0604030504040204" pitchFamily="34" charset="0"/>
                <a:cs typeface="Verdana" panose="020B0604030504040204" pitchFamily="34" charset="0"/>
              </a:rPr>
              <a:t>Accessed</a:t>
            </a:r>
            <a:r>
              <a:rPr lang="ru-RU" altLang="ru-RU" sz="800" dirty="0">
                <a:latin typeface="Verdana" panose="020B0604030504040204" pitchFamily="34" charset="0"/>
                <a:ea typeface="Verdana" panose="020B0604030504040204" pitchFamily="34" charset="0"/>
                <a:cs typeface="Verdana" panose="020B0604030504040204" pitchFamily="34" charset="0"/>
              </a:rPr>
              <a:t> </a:t>
            </a:r>
            <a:r>
              <a:rPr lang="en-US" altLang="ru-RU" sz="800" dirty="0">
                <a:latin typeface="Verdana" panose="020B0604030504040204" pitchFamily="34" charset="0"/>
                <a:ea typeface="Verdana" panose="020B0604030504040204" pitchFamily="34" charset="0"/>
                <a:cs typeface="Verdana" panose="020B0604030504040204" pitchFamily="34" charset="0"/>
              </a:rPr>
              <a:t>Sept</a:t>
            </a:r>
            <a:r>
              <a:rPr lang="ru-RU" altLang="ru-RU" sz="800" dirty="0">
                <a:latin typeface="Verdana" panose="020B0604030504040204" pitchFamily="34" charset="0"/>
                <a:ea typeface="Verdana" panose="020B0604030504040204" pitchFamily="34" charset="0"/>
                <a:cs typeface="Verdana" panose="020B0604030504040204" pitchFamily="34" charset="0"/>
              </a:rPr>
              <a:t> 21, 2020; 3. </a:t>
            </a:r>
            <a:r>
              <a:rPr lang="ru-RU" altLang="ru-RU" sz="800" dirty="0" err="1">
                <a:latin typeface="Verdana" panose="020B0604030504040204" pitchFamily="34" charset="0"/>
                <a:ea typeface="Verdana" panose="020B0604030504040204" pitchFamily="34" charset="0"/>
                <a:cs typeface="Verdana" panose="020B0604030504040204" pitchFamily="34" charset="0"/>
              </a:rPr>
              <a:t>Taitt</a:t>
            </a:r>
            <a:r>
              <a:rPr lang="ru-RU" altLang="ru-RU" sz="800" dirty="0">
                <a:latin typeface="Verdana" panose="020B0604030504040204" pitchFamily="34" charset="0"/>
                <a:ea typeface="Verdana" panose="020B0604030504040204" pitchFamily="34" charset="0"/>
                <a:cs typeface="Verdana" panose="020B0604030504040204" pitchFamily="34" charset="0"/>
              </a:rPr>
              <a:t> HE. </a:t>
            </a:r>
            <a:r>
              <a:rPr lang="ru-RU" altLang="ru-RU" sz="800" i="1" dirty="0" err="1">
                <a:latin typeface="Verdana" panose="020B0604030504040204" pitchFamily="34" charset="0"/>
                <a:ea typeface="Verdana" panose="020B0604030504040204" pitchFamily="34" charset="0"/>
                <a:cs typeface="Verdana" panose="020B0604030504040204" pitchFamily="34" charset="0"/>
              </a:rPr>
              <a:t>Am</a:t>
            </a:r>
            <a:r>
              <a:rPr lang="ru-RU" altLang="ru-RU" sz="800" i="1" dirty="0">
                <a:latin typeface="Verdana" panose="020B0604030504040204" pitchFamily="34" charset="0"/>
                <a:ea typeface="Verdana" panose="020B0604030504040204" pitchFamily="34" charset="0"/>
                <a:cs typeface="Verdana" panose="020B0604030504040204" pitchFamily="34" charset="0"/>
              </a:rPr>
              <a:t> J </a:t>
            </a:r>
            <a:r>
              <a:rPr lang="ru-RU" altLang="ru-RU" sz="800" i="1" dirty="0" err="1">
                <a:latin typeface="Verdana" panose="020B0604030504040204" pitchFamily="34" charset="0"/>
                <a:ea typeface="Verdana" panose="020B0604030504040204" pitchFamily="34" charset="0"/>
                <a:cs typeface="Verdana" panose="020B0604030504040204" pitchFamily="34" charset="0"/>
              </a:rPr>
              <a:t>Mens</a:t>
            </a:r>
            <a:r>
              <a:rPr lang="ru-RU" altLang="ru-RU" sz="800" i="1" dirty="0">
                <a:latin typeface="Verdana" panose="020B0604030504040204" pitchFamily="34" charset="0"/>
                <a:ea typeface="Verdana" panose="020B0604030504040204" pitchFamily="34" charset="0"/>
                <a:cs typeface="Verdana" panose="020B0604030504040204" pitchFamily="34" charset="0"/>
              </a:rPr>
              <a:t> Health.</a:t>
            </a:r>
            <a:r>
              <a:rPr lang="ru-RU" altLang="ru-RU" sz="800" dirty="0">
                <a:latin typeface="Verdana" panose="020B0604030504040204" pitchFamily="34" charset="0"/>
                <a:ea typeface="Verdana" panose="020B0604030504040204" pitchFamily="34" charset="0"/>
                <a:cs typeface="Verdana" panose="020B0604030504040204" pitchFamily="34" charset="0"/>
              </a:rPr>
              <a:t> 2018;12:1807-1823. </a:t>
            </a:r>
            <a:r>
              <a:rPr lang="en-US" altLang="ru-RU" sz="800" dirty="0">
                <a:latin typeface="Verdana" panose="020B0604030504040204" pitchFamily="34" charset="0"/>
                <a:ea typeface="Verdana" panose="020B0604030504040204" pitchFamily="34" charset="0"/>
                <a:cs typeface="Verdana" panose="020B0604030504040204" pitchFamily="34" charset="0"/>
                <a:hlinkClick r:id="rId8"/>
              </a:rPr>
              <a:t>https://pubmed.ncbi.nlm.nih.gov/30203706/</a:t>
            </a:r>
            <a:r>
              <a:rPr lang="en-US" altLang="ru-RU" sz="800" dirty="0">
                <a:latin typeface="Verdana" panose="020B0604030504040204" pitchFamily="34" charset="0"/>
                <a:ea typeface="Verdana" panose="020B0604030504040204" pitchFamily="34" charset="0"/>
                <a:cs typeface="Verdana" panose="020B0604030504040204" pitchFamily="34" charset="0"/>
              </a:rPr>
              <a:t> accessed 11/03/2021</a:t>
            </a:r>
            <a:endParaRPr lang="ru-RU" altLang="ru-RU" sz="800" dirty="0">
              <a:latin typeface="Verdana" panose="020B0604030504040204" pitchFamily="34" charset="0"/>
              <a:ea typeface="Verdana" panose="020B0604030504040204" pitchFamily="34" charset="0"/>
              <a:cs typeface="Verdana" panose="020B0604030504040204" pitchFamily="34" charset="0"/>
            </a:endParaRPr>
          </a:p>
          <a:p>
            <a:pPr defTabSz="457200">
              <a:spcBef>
                <a:spcPct val="0"/>
              </a:spcBef>
              <a:buFontTx/>
              <a:buNone/>
            </a:pPr>
            <a:r>
              <a:rPr lang="ru-RU" altLang="ru-RU" sz="800" dirty="0">
                <a:latin typeface="Verdana" panose="020B0604030504040204" pitchFamily="34" charset="0"/>
                <a:ea typeface="Verdana" panose="020B0604030504040204" pitchFamily="34" charset="0"/>
                <a:cs typeface="Verdana" panose="020B0604030504040204" pitchFamily="34" charset="0"/>
              </a:rPr>
              <a:t>Материал предназначен исключительно для медицинских и фармацевтических работников </a:t>
            </a:r>
          </a:p>
        </p:txBody>
      </p:sp>
      <p:sp>
        <p:nvSpPr>
          <p:cNvPr id="64" name="Slide Number Placeholder 4">
            <a:extLst>
              <a:ext uri="{FF2B5EF4-FFF2-40B4-BE49-F238E27FC236}">
                <a16:creationId xmlns:a16="http://schemas.microsoft.com/office/drawing/2014/main" xmlns="" id="{5E93ECE6-5E4B-04D1-EEEF-EF8AB1BDF7F8}"/>
              </a:ext>
            </a:extLst>
          </p:cNvPr>
          <p:cNvSpPr txBox="1">
            <a:spLocks noChangeArrowheads="1"/>
          </p:cNvSpPr>
          <p:nvPr/>
        </p:nvSpPr>
        <p:spPr bwMode="auto">
          <a:xfrm>
            <a:off x="11641138" y="6297613"/>
            <a:ext cx="379412" cy="333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ru-RU"/>
            </a:defPPr>
            <a:lvl1pPr marL="0" algn="r" defTabSz="914400" rtl="0" eaLnBrk="1" latinLnBrk="0" hangingPunct="1">
              <a:spcBef>
                <a:spcPts val="1800"/>
              </a:spcBef>
              <a:buClr>
                <a:schemeClr val="tx1"/>
              </a:buClr>
              <a:buSzPct val="100000"/>
              <a:buFont typeface="Arial" panose="020B0604020202020204" pitchFamily="34" charset="0"/>
              <a:buChar char="•"/>
              <a:defRPr sz="2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algn="l" defTabSz="914400" rtl="0" eaLnBrk="1" latinLnBrk="0" hangingPunct="1">
              <a:buClr>
                <a:schemeClr val="tx1"/>
              </a:buClr>
              <a:buSzPct val="10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algn="l" defTabSz="914400" rtl="0" eaLnBrk="1" latinLnBrk="0" hangingPunct="1">
              <a:buClr>
                <a:schemeClr val="tx1"/>
              </a:buClr>
              <a:buSzPct val="10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algn="l" defTabSz="914400" rtl="0" eaLnBrk="1" latinLnBrk="0" hangingPunct="1">
              <a:buClr>
                <a:schemeClr val="tx1"/>
              </a:buClr>
              <a:buSzPct val="10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algn="l" defTabSz="914400" rtl="0" eaLnBrk="1" latinLnBrk="0" hangingPunct="1">
              <a:buClr>
                <a:schemeClr val="tx1"/>
              </a:buClr>
              <a:buSzPct val="100000"/>
              <a:buFont typeface="Arial" panose="020B0604020202020204" pitchFamily="34" charset="0"/>
              <a:buChar char="»"/>
              <a:defRPr sz="1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algn="l" defTabSz="457200" rtl="0" eaLnBrk="0" fontAlgn="base" latinLnBrk="0" hangingPunct="0">
              <a:spcBef>
                <a:spcPct val="0"/>
              </a:spcBef>
              <a:spcAft>
                <a:spcPct val="0"/>
              </a:spcAft>
              <a:buClr>
                <a:schemeClr val="tx1"/>
              </a:buClr>
              <a:buSzPct val="100000"/>
              <a:buFont typeface="Arial" panose="020B0604020202020204" pitchFamily="34" charset="0"/>
              <a:buChar char="»"/>
              <a:defRPr sz="1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algn="l" defTabSz="457200" rtl="0" eaLnBrk="0" fontAlgn="base" latinLnBrk="0" hangingPunct="0">
              <a:spcBef>
                <a:spcPct val="0"/>
              </a:spcBef>
              <a:spcAft>
                <a:spcPct val="0"/>
              </a:spcAft>
              <a:buClr>
                <a:schemeClr val="tx1"/>
              </a:buClr>
              <a:buSzPct val="100000"/>
              <a:buFont typeface="Arial" panose="020B0604020202020204" pitchFamily="34" charset="0"/>
              <a:buChar char="»"/>
              <a:defRPr sz="1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algn="l" defTabSz="457200" rtl="0" eaLnBrk="0" fontAlgn="base" latinLnBrk="0" hangingPunct="0">
              <a:spcBef>
                <a:spcPct val="0"/>
              </a:spcBef>
              <a:spcAft>
                <a:spcPct val="0"/>
              </a:spcAft>
              <a:buClr>
                <a:schemeClr val="tx1"/>
              </a:buClr>
              <a:buSzPct val="100000"/>
              <a:buFont typeface="Arial" panose="020B0604020202020204" pitchFamily="34" charset="0"/>
              <a:buChar char="»"/>
              <a:defRPr sz="1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algn="l" defTabSz="457200" rtl="0" eaLnBrk="0" fontAlgn="base" latinLnBrk="0" hangingPunct="0">
              <a:spcBef>
                <a:spcPct val="0"/>
              </a:spcBef>
              <a:spcAft>
                <a:spcPct val="0"/>
              </a:spcAft>
              <a:buClr>
                <a:schemeClr val="tx1"/>
              </a:buClr>
              <a:buSzPct val="100000"/>
              <a:buFont typeface="Arial" panose="020B0604020202020204" pitchFamily="34" charset="0"/>
              <a:buChar char="»"/>
              <a:defRPr sz="1300" kern="12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4A70306-E17D-4888-B968-0BF9FD2824C7}" type="slidenum">
              <a:rPr kumimoji="0" lang="en-US" altLang="ru-RU" sz="11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sym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ru-RU" altLang="ru-RU"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sym typeface="Arial" panose="020B0604020202020204" pitchFamily="34" charset="0"/>
            </a:endParaRPr>
          </a:p>
        </p:txBody>
      </p:sp>
      <p:sp>
        <p:nvSpPr>
          <p:cNvPr id="66" name="TextBox 16">
            <a:extLst>
              <a:ext uri="{FF2B5EF4-FFF2-40B4-BE49-F238E27FC236}">
                <a16:creationId xmlns:a16="http://schemas.microsoft.com/office/drawing/2014/main" xmlns="" id="{38C3EFCA-2B1B-CE1F-3A67-E03A847A18F7}"/>
              </a:ext>
            </a:extLst>
          </p:cNvPr>
          <p:cNvSpPr txBox="1">
            <a:spLocks noChangeArrowheads="1"/>
          </p:cNvSpPr>
          <p:nvPr/>
        </p:nvSpPr>
        <p:spPr bwMode="auto">
          <a:xfrm>
            <a:off x="1283866" y="4487863"/>
            <a:ext cx="954107"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defTabSz="685800" eaLnBrk="1" fontAlgn="auto" latinLnBrk="0" hangingPunct="1">
              <a:lnSpc>
                <a:spcPct val="100000"/>
              </a:lnSpc>
              <a:spcBef>
                <a:spcPct val="0"/>
              </a:spcBef>
              <a:spcAft>
                <a:spcPts val="20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≥6</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8</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endPar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endParaRPr>
          </a:p>
          <a:p>
            <a:pPr marL="0" marR="0" lvl="0" indent="0" defTabSz="685800" eaLnBrk="1" fontAlgn="auto" latinLnBrk="0" hangingPunct="1">
              <a:lnSpc>
                <a:spcPct val="100000"/>
              </a:lnSpc>
              <a:spcBef>
                <a:spcPct val="0"/>
              </a:spcBef>
              <a:spcAft>
                <a:spcPts val="20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0</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-6</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8</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endPar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endParaRPr>
          </a:p>
          <a:p>
            <a:pPr marL="0" marR="0" lvl="0" indent="0" defTabSz="685800" eaLnBrk="1" fontAlgn="auto" latinLnBrk="0" hangingPunct="1">
              <a:lnSpc>
                <a:spcPct val="100000"/>
              </a:lnSpc>
              <a:spcBef>
                <a:spcPct val="0"/>
              </a:spcBef>
              <a:spcAft>
                <a:spcPts val="20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2</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0</a:t>
            </a:r>
            <a:endPar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endParaRPr>
          </a:p>
          <a:p>
            <a:pPr marL="0" marR="0" lvl="0" indent="0" defTabSz="685800" eaLnBrk="1" fontAlgn="auto" latinLnBrk="0" hangingPunct="1">
              <a:lnSpc>
                <a:spcPct val="100000"/>
              </a:lnSpc>
              <a:spcBef>
                <a:spcPct val="0"/>
              </a:spcBef>
              <a:spcAft>
                <a:spcPts val="20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2</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endPar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endParaRPr>
          </a:p>
          <a:p>
            <a:pPr marL="0" marR="0" lvl="0" indent="0" defTabSz="685800" eaLnBrk="1" fontAlgn="auto" latinLnBrk="0" hangingPunct="1">
              <a:lnSpc>
                <a:spcPct val="100000"/>
              </a:lnSpc>
              <a:spcBef>
                <a:spcPct val="0"/>
              </a:spcBef>
              <a:spcAft>
                <a:spcPts val="20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&lt;1</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a:t>
            </a: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a:t>
            </a:r>
            <a:r>
              <a:rPr kumimoji="0" lang="en-US"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a:t>
            </a:r>
            <a:endPar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endParaRPr>
          </a:p>
        </p:txBody>
      </p:sp>
      <p:sp>
        <p:nvSpPr>
          <p:cNvPr id="67" name="Rectangle 66">
            <a:extLst>
              <a:ext uri="{FF2B5EF4-FFF2-40B4-BE49-F238E27FC236}">
                <a16:creationId xmlns:a16="http://schemas.microsoft.com/office/drawing/2014/main" xmlns="" id="{99B8D819-A18E-FB45-6A31-C235B443ACA7}"/>
              </a:ext>
            </a:extLst>
          </p:cNvPr>
          <p:cNvSpPr/>
          <p:nvPr/>
        </p:nvSpPr>
        <p:spPr>
          <a:xfrm>
            <a:off x="994941" y="4568825"/>
            <a:ext cx="311150" cy="106363"/>
          </a:xfrm>
          <a:prstGeom prst="rect">
            <a:avLst/>
          </a:prstGeom>
          <a:solidFill>
            <a:srgbClr val="08519C"/>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xmlns="" id="{1B4301CB-4606-4285-6208-759C2267336F}"/>
              </a:ext>
            </a:extLst>
          </p:cNvPr>
          <p:cNvSpPr/>
          <p:nvPr/>
        </p:nvSpPr>
        <p:spPr>
          <a:xfrm>
            <a:off x="994941" y="4778375"/>
            <a:ext cx="311150" cy="106363"/>
          </a:xfrm>
          <a:prstGeom prst="rect">
            <a:avLst/>
          </a:prstGeom>
          <a:solidFill>
            <a:srgbClr val="3182BD"/>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xmlns="" id="{6E00E4A5-96DB-568C-A041-674E4642061A}"/>
              </a:ext>
            </a:extLst>
          </p:cNvPr>
          <p:cNvSpPr/>
          <p:nvPr/>
        </p:nvSpPr>
        <p:spPr>
          <a:xfrm>
            <a:off x="994941" y="4987925"/>
            <a:ext cx="311150" cy="106363"/>
          </a:xfrm>
          <a:prstGeom prst="rect">
            <a:avLst/>
          </a:prstGeom>
          <a:solidFill>
            <a:srgbClr val="6BAED6"/>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xmlns="" id="{33222DEF-DA07-A753-F188-AF093D292F9A}"/>
              </a:ext>
            </a:extLst>
          </p:cNvPr>
          <p:cNvSpPr/>
          <p:nvPr/>
        </p:nvSpPr>
        <p:spPr>
          <a:xfrm>
            <a:off x="994941" y="5197475"/>
            <a:ext cx="311150" cy="106363"/>
          </a:xfrm>
          <a:prstGeom prst="rect">
            <a:avLst/>
          </a:prstGeom>
          <a:solidFill>
            <a:srgbClr val="9ECAE1"/>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xmlns="" id="{E01EBEFC-2104-2A40-40CB-58188C06F8F6}"/>
              </a:ext>
            </a:extLst>
          </p:cNvPr>
          <p:cNvSpPr/>
          <p:nvPr/>
        </p:nvSpPr>
        <p:spPr>
          <a:xfrm>
            <a:off x="994941" y="5407025"/>
            <a:ext cx="311150" cy="106363"/>
          </a:xfrm>
          <a:prstGeom prst="rect">
            <a:avLst/>
          </a:prstGeom>
          <a:solidFill>
            <a:srgbClr val="C6DBEF"/>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xmlns="" id="{978134B3-CB06-DB7D-32ED-05286F5CEA7D}"/>
              </a:ext>
            </a:extLst>
          </p:cNvPr>
          <p:cNvSpPr/>
          <p:nvPr/>
        </p:nvSpPr>
        <p:spPr>
          <a:xfrm>
            <a:off x="2312566" y="5210175"/>
            <a:ext cx="312738" cy="106363"/>
          </a:xfrm>
          <a:prstGeom prst="rect">
            <a:avLst/>
          </a:prstGeom>
          <a:solidFill>
            <a:srgbClr val="999999"/>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xmlns="" id="{079CCBCE-B898-4EB2-0228-A0339FDB5529}"/>
              </a:ext>
            </a:extLst>
          </p:cNvPr>
          <p:cNvSpPr/>
          <p:nvPr/>
        </p:nvSpPr>
        <p:spPr>
          <a:xfrm>
            <a:off x="2312566" y="5383213"/>
            <a:ext cx="312738" cy="106362"/>
          </a:xfrm>
          <a:prstGeom prst="rect">
            <a:avLst/>
          </a:prstGeom>
          <a:solidFill>
            <a:srgbClr val="CCCCCC"/>
          </a:solidFill>
          <a:ln w="9525" cap="flat" cmpd="sng" algn="ctr">
            <a:noFill/>
            <a:prstDash val="solid"/>
          </a:ln>
          <a:effectLst/>
        </p:spPr>
        <p:txBody>
          <a:bodyPr anchor="ctr"/>
          <a:lstStyle/>
          <a:p>
            <a:pPr algn="ctr" defTabSz="685800">
              <a:defRPr/>
            </a:pPr>
            <a:endParaRPr lang="en-US" sz="1350" kern="0" dirty="0">
              <a:solidFill>
                <a:srgbClr val="FFFFFF"/>
              </a:solidFill>
              <a:latin typeface="Verdana" panose="020B0604030504040204" pitchFamily="34" charset="0"/>
              <a:ea typeface="Verdana" panose="020B0604030504040204" pitchFamily="34" charset="0"/>
              <a:cs typeface="Arial" panose="020B0604020202020204" pitchFamily="34" charset="0"/>
            </a:endParaRPr>
          </a:p>
        </p:txBody>
      </p:sp>
      <p:sp>
        <p:nvSpPr>
          <p:cNvPr id="74" name="Rectangle: Rounded Corners 73">
            <a:extLst>
              <a:ext uri="{FF2B5EF4-FFF2-40B4-BE49-F238E27FC236}">
                <a16:creationId xmlns:a16="http://schemas.microsoft.com/office/drawing/2014/main" xmlns="" id="{77392947-E92E-F884-05F6-437DC7A95E05}"/>
              </a:ext>
            </a:extLst>
          </p:cNvPr>
          <p:cNvSpPr/>
          <p:nvPr/>
        </p:nvSpPr>
        <p:spPr>
          <a:xfrm>
            <a:off x="1136650" y="897414"/>
            <a:ext cx="9918700" cy="431800"/>
          </a:xfrm>
          <a:prstGeom prst="roundRect">
            <a:avLst/>
          </a:prstGeom>
          <a:solidFill>
            <a:srgbClr val="44546A"/>
          </a:solidFill>
          <a:ln w="12700" cap="flat" cmpd="sng" algn="ctr">
            <a:solidFill>
              <a:srgbClr val="4472C4">
                <a:shade val="50000"/>
              </a:srgbClr>
            </a:solidFill>
            <a:prstDash val="solid"/>
            <a:miter lim="800000"/>
          </a:ln>
          <a:effectLst/>
        </p:spPr>
        <p:txBody>
          <a:bodyPr anchor="ctr"/>
          <a:lstStyle>
            <a:lvl1pPr>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ru-RU" altLang="ru-RU"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panose="020B0604020202020204" pitchFamily="34" charset="0"/>
              </a:rPr>
              <a:t>Рекомендации по тестированию на РПЖ отличаются в зависимости от страны и могут способствовать различиям в частоте заболеваемости</a:t>
            </a:r>
            <a:r>
              <a:rPr kumimoji="0" lang="ru-RU" altLang="ru-RU" sz="1400" b="1" i="0" u="none" strike="noStrike" kern="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sym typeface="Arial" panose="020B0604020202020204" pitchFamily="34" charset="0"/>
              </a:rPr>
              <a:t>3</a:t>
            </a:r>
            <a:endParaRPr kumimoji="0" lang="ru-RU" altLang="ru-RU" sz="1400" b="0" i="0" u="none" strike="noStrike" kern="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sym typeface="Arial" panose="020B0604020202020204" pitchFamily="34" charset="0"/>
            </a:endParaRPr>
          </a:p>
        </p:txBody>
      </p:sp>
      <p:grpSp>
        <p:nvGrpSpPr>
          <p:cNvPr id="75" name="Group 74">
            <a:extLst>
              <a:ext uri="{FF2B5EF4-FFF2-40B4-BE49-F238E27FC236}">
                <a16:creationId xmlns:a16="http://schemas.microsoft.com/office/drawing/2014/main" xmlns="" id="{0580C034-AE46-9029-CFEB-1985CB21FFC7}"/>
              </a:ext>
            </a:extLst>
          </p:cNvPr>
          <p:cNvGrpSpPr/>
          <p:nvPr/>
        </p:nvGrpSpPr>
        <p:grpSpPr>
          <a:xfrm>
            <a:off x="2582844" y="1608578"/>
            <a:ext cx="9046926" cy="4272669"/>
            <a:chOff x="3022842" y="1473200"/>
            <a:chExt cx="9046926" cy="4272669"/>
          </a:xfrm>
        </p:grpSpPr>
        <p:grpSp>
          <p:nvGrpSpPr>
            <p:cNvPr id="76" name="Group 75">
              <a:extLst>
                <a:ext uri="{FF2B5EF4-FFF2-40B4-BE49-F238E27FC236}">
                  <a16:creationId xmlns:a16="http://schemas.microsoft.com/office/drawing/2014/main" xmlns="" id="{95E01F11-9F10-4105-7748-E8EAF7CC10E2}"/>
                </a:ext>
              </a:extLst>
            </p:cNvPr>
            <p:cNvGrpSpPr/>
            <p:nvPr/>
          </p:nvGrpSpPr>
          <p:grpSpPr>
            <a:xfrm>
              <a:off x="3022842" y="1473200"/>
              <a:ext cx="9046926" cy="4272669"/>
              <a:chOff x="3022842" y="1473200"/>
              <a:chExt cx="9046926" cy="4272669"/>
            </a:xfrm>
          </p:grpSpPr>
          <p:grpSp>
            <p:nvGrpSpPr>
              <p:cNvPr id="78" name="Group 77">
                <a:extLst>
                  <a:ext uri="{FF2B5EF4-FFF2-40B4-BE49-F238E27FC236}">
                    <a16:creationId xmlns:a16="http://schemas.microsoft.com/office/drawing/2014/main" xmlns="" id="{77A06D4F-5C86-445F-CB64-F2D44FEA37B6}"/>
                  </a:ext>
                </a:extLst>
              </p:cNvPr>
              <p:cNvGrpSpPr>
                <a:grpSpLocks noChangeAspect="1"/>
              </p:cNvGrpSpPr>
              <p:nvPr/>
            </p:nvGrpSpPr>
            <p:grpSpPr>
              <a:xfrm>
                <a:off x="3716821" y="1910714"/>
                <a:ext cx="7395218" cy="3714525"/>
                <a:chOff x="628214" y="190500"/>
                <a:chExt cx="8264501" cy="4151155"/>
              </a:xfrm>
            </p:grpSpPr>
            <p:pic>
              <p:nvPicPr>
                <p:cNvPr id="106" name="Picture 105" descr="A map of the world&#10;&#10;Description automatically generated">
                  <a:extLst>
                    <a:ext uri="{FF2B5EF4-FFF2-40B4-BE49-F238E27FC236}">
                      <a16:creationId xmlns:a16="http://schemas.microsoft.com/office/drawing/2014/main" xmlns="" id="{A0E23F28-3B98-15CC-7D0B-0298302CA202}"/>
                    </a:ext>
                  </a:extLst>
                </p:cNvPr>
                <p:cNvPicPr>
                  <a:picLocks noChangeAspect="1"/>
                </p:cNvPicPr>
                <p:nvPr/>
              </p:nvPicPr>
              <p:blipFill rotWithShape="1">
                <a:blip r:embed="rId9"/>
                <a:srcRect l="6871" r="2748" b="16189"/>
                <a:stretch/>
              </p:blipFill>
              <p:spPr>
                <a:xfrm>
                  <a:off x="628214" y="190500"/>
                  <a:ext cx="8264501" cy="4151155"/>
                </a:xfrm>
                <a:prstGeom prst="rect">
                  <a:avLst/>
                </a:prstGeom>
              </p:spPr>
            </p:pic>
            <p:sp>
              <p:nvSpPr>
                <p:cNvPr id="107" name="Rectangle 106">
                  <a:extLst>
                    <a:ext uri="{FF2B5EF4-FFF2-40B4-BE49-F238E27FC236}">
                      <a16:creationId xmlns:a16="http://schemas.microsoft.com/office/drawing/2014/main" xmlns="" id="{28EC267C-64CB-374C-653E-4EC7D9109F8F}"/>
                    </a:ext>
                  </a:extLst>
                </p:cNvPr>
                <p:cNvSpPr/>
                <p:nvPr/>
              </p:nvSpPr>
              <p:spPr>
                <a:xfrm>
                  <a:off x="628214" y="3455228"/>
                  <a:ext cx="1866215" cy="88642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xmlns="" id="{9E62D21A-A3E7-C9A6-D131-7FA187B889EA}"/>
                    </a:ext>
                  </a:extLst>
                </p:cNvPr>
                <p:cNvSpPr/>
                <p:nvPr/>
              </p:nvSpPr>
              <p:spPr>
                <a:xfrm>
                  <a:off x="1138792" y="197427"/>
                  <a:ext cx="6942890" cy="27591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xmlns="" id="{35B4382E-2D55-CD9C-984B-F622BBC41C9E}"/>
                    </a:ext>
                  </a:extLst>
                </p:cNvPr>
                <p:cNvSpPr/>
                <p:nvPr/>
              </p:nvSpPr>
              <p:spPr>
                <a:xfrm>
                  <a:off x="2131359" y="466411"/>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xmlns="" id="{28E8759E-0AC6-904B-B748-9C215FDAD6A0}"/>
                    </a:ext>
                  </a:extLst>
                </p:cNvPr>
                <p:cNvSpPr/>
                <p:nvPr/>
              </p:nvSpPr>
              <p:spPr>
                <a:xfrm>
                  <a:off x="4683143" y="448685"/>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xmlns="" id="{B725D59A-1692-F2E9-47C9-F37D92802AE9}"/>
                    </a:ext>
                  </a:extLst>
                </p:cNvPr>
                <p:cNvSpPr/>
                <p:nvPr/>
              </p:nvSpPr>
              <p:spPr>
                <a:xfrm>
                  <a:off x="5196235" y="448481"/>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xmlns="" id="{E75A517D-9E0E-22EF-ABD9-DB0D8C45D064}"/>
                    </a:ext>
                  </a:extLst>
                </p:cNvPr>
                <p:cNvSpPr/>
                <p:nvPr/>
              </p:nvSpPr>
              <p:spPr>
                <a:xfrm>
                  <a:off x="7593378" y="455204"/>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xmlns="" id="{21FA9052-A013-1D54-D82F-E0A156B52E88}"/>
                    </a:ext>
                  </a:extLst>
                </p:cNvPr>
                <p:cNvSpPr/>
                <p:nvPr/>
              </p:nvSpPr>
              <p:spPr>
                <a:xfrm>
                  <a:off x="7139100" y="433038"/>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xmlns="" id="{284A9768-D62C-5104-71BA-2BFD29476625}"/>
                    </a:ext>
                  </a:extLst>
                </p:cNvPr>
                <p:cNvSpPr/>
                <p:nvPr/>
              </p:nvSpPr>
              <p:spPr>
                <a:xfrm>
                  <a:off x="6600234" y="437274"/>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xmlns="" id="{7771719A-4B31-5D16-DD26-041F8C448BA4}"/>
                    </a:ext>
                  </a:extLst>
                </p:cNvPr>
                <p:cNvSpPr/>
                <p:nvPr/>
              </p:nvSpPr>
              <p:spPr>
                <a:xfrm>
                  <a:off x="5905605" y="450723"/>
                  <a:ext cx="154641" cy="6275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41">
                <a:extLst>
                  <a:ext uri="{FF2B5EF4-FFF2-40B4-BE49-F238E27FC236}">
                    <a16:creationId xmlns:a16="http://schemas.microsoft.com/office/drawing/2014/main" xmlns="" id="{84DA120B-D05E-40A2-6E44-D9630093FF99}"/>
                  </a:ext>
                </a:extLst>
              </p:cNvPr>
              <p:cNvGrpSpPr>
                <a:grpSpLocks/>
              </p:cNvGrpSpPr>
              <p:nvPr/>
            </p:nvGrpSpPr>
            <p:grpSpPr bwMode="auto">
              <a:xfrm>
                <a:off x="3022842" y="1473200"/>
                <a:ext cx="9046926" cy="4272669"/>
                <a:chOff x="2898714" y="1583356"/>
                <a:chExt cx="9047504" cy="4272535"/>
              </a:xfrm>
            </p:grpSpPr>
            <p:cxnSp>
              <p:nvCxnSpPr>
                <p:cNvPr id="80" name="Straight Arrow Connector 79">
                  <a:extLst>
                    <a:ext uri="{FF2B5EF4-FFF2-40B4-BE49-F238E27FC236}">
                      <a16:creationId xmlns:a16="http://schemas.microsoft.com/office/drawing/2014/main" xmlns="" id="{F17129E1-5E39-99E0-992C-A45C7600FDDF}"/>
                    </a:ext>
                  </a:extLst>
                </p:cNvPr>
                <p:cNvCxnSpPr>
                  <a:cxnSpLocks/>
                </p:cNvCxnSpPr>
                <p:nvPr/>
              </p:nvCxnSpPr>
              <p:spPr>
                <a:xfrm>
                  <a:off x="7019887" y="2515189"/>
                  <a:ext cx="0" cy="579420"/>
                </a:xfrm>
                <a:prstGeom prst="straightConnector1">
                  <a:avLst/>
                </a:prstGeom>
                <a:noFill/>
                <a:ln w="25400" cap="flat" cmpd="sng" algn="ctr">
                  <a:solidFill>
                    <a:srgbClr val="FFC000"/>
                  </a:solidFill>
                  <a:prstDash val="solid"/>
                  <a:tailEnd type="triangle"/>
                </a:ln>
                <a:effectLst/>
              </p:spPr>
            </p:cxnSp>
            <p:sp>
              <p:nvSpPr>
                <p:cNvPr id="81" name="Rectangle: Diagonal Corners Rounded 40">
                  <a:extLst>
                    <a:ext uri="{FF2B5EF4-FFF2-40B4-BE49-F238E27FC236}">
                      <a16:creationId xmlns:a16="http://schemas.microsoft.com/office/drawing/2014/main" xmlns="" id="{E9C5838A-8688-5FED-6280-EF6561FD1276}"/>
                    </a:ext>
                  </a:extLst>
                </p:cNvPr>
                <p:cNvSpPr/>
                <p:nvPr/>
              </p:nvSpPr>
              <p:spPr>
                <a:xfrm>
                  <a:off x="6942095" y="2069116"/>
                  <a:ext cx="1025591" cy="446073"/>
                </a:xfrm>
                <a:prstGeom prst="round2DiagRect">
                  <a:avLst/>
                </a:prstGeom>
                <a:solidFill>
                  <a:srgbClr val="FFC000">
                    <a:lumMod val="60000"/>
                    <a:lumOff val="40000"/>
                  </a:srgbClr>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Франция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99</a:t>
                  </a:r>
                  <a:r>
                    <a:rPr kumimoji="0" lang="ru-RU" altLang="ru-RU" sz="10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82" name="Straight Arrow Connector 81">
                  <a:extLst>
                    <a:ext uri="{FF2B5EF4-FFF2-40B4-BE49-F238E27FC236}">
                      <a16:creationId xmlns:a16="http://schemas.microsoft.com/office/drawing/2014/main" xmlns="" id="{D12D55E4-3CD3-C2F6-3C9E-0C8092F97377}"/>
                    </a:ext>
                  </a:extLst>
                </p:cNvPr>
                <p:cNvCxnSpPr/>
                <p:nvPr/>
              </p:nvCxnSpPr>
              <p:spPr>
                <a:xfrm>
                  <a:off x="3076525" y="3269228"/>
                  <a:ext cx="1436780" cy="0"/>
                </a:xfrm>
                <a:prstGeom prst="straightConnector1">
                  <a:avLst/>
                </a:prstGeom>
                <a:noFill/>
                <a:ln w="25400" cap="flat" cmpd="sng" algn="ctr">
                  <a:solidFill>
                    <a:srgbClr val="FFC000"/>
                  </a:solidFill>
                  <a:prstDash val="solid"/>
                  <a:tailEnd type="triangle"/>
                </a:ln>
                <a:effectLst/>
              </p:spPr>
            </p:cxnSp>
            <p:sp>
              <p:nvSpPr>
                <p:cNvPr id="83" name="Rectangle: Diagonal Corners Rounded 42">
                  <a:extLst>
                    <a:ext uri="{FF2B5EF4-FFF2-40B4-BE49-F238E27FC236}">
                      <a16:creationId xmlns:a16="http://schemas.microsoft.com/office/drawing/2014/main" xmlns="" id="{F097DEA9-D2B9-5B00-FCEF-E4907E78186D}"/>
                    </a:ext>
                  </a:extLst>
                </p:cNvPr>
                <p:cNvSpPr/>
                <p:nvPr/>
              </p:nvSpPr>
              <p:spPr>
                <a:xfrm>
                  <a:off x="2898714" y="3123183"/>
                  <a:ext cx="1058931" cy="390513"/>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США:</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7</a:t>
                  </a: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2</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84" name="Straight Arrow Connector 83">
                  <a:extLst>
                    <a:ext uri="{FF2B5EF4-FFF2-40B4-BE49-F238E27FC236}">
                      <a16:creationId xmlns:a16="http://schemas.microsoft.com/office/drawing/2014/main" xmlns="" id="{33DB9DEB-3B0E-8626-1903-D3380E7743A3}"/>
                    </a:ext>
                  </a:extLst>
                </p:cNvPr>
                <p:cNvCxnSpPr>
                  <a:cxnSpLocks/>
                </p:cNvCxnSpPr>
                <p:nvPr/>
              </p:nvCxnSpPr>
              <p:spPr>
                <a:xfrm flipH="1">
                  <a:off x="10450336" y="5412287"/>
                  <a:ext cx="290531" cy="0"/>
                </a:xfrm>
                <a:prstGeom prst="straightConnector1">
                  <a:avLst/>
                </a:prstGeom>
                <a:noFill/>
                <a:ln w="25400" cap="flat" cmpd="sng" algn="ctr">
                  <a:solidFill>
                    <a:srgbClr val="FFC000"/>
                  </a:solidFill>
                  <a:prstDash val="solid"/>
                  <a:tailEnd type="triangle"/>
                </a:ln>
                <a:effectLst/>
              </p:spPr>
            </p:cxnSp>
            <p:sp>
              <p:nvSpPr>
                <p:cNvPr id="85" name="Rectangle: Diagonal Corners Rounded 46">
                  <a:extLst>
                    <a:ext uri="{FF2B5EF4-FFF2-40B4-BE49-F238E27FC236}">
                      <a16:creationId xmlns:a16="http://schemas.microsoft.com/office/drawing/2014/main" xmlns="" id="{78E9F223-8645-5AD3-41ED-B4A3677F96B6}"/>
                    </a:ext>
                  </a:extLst>
                </p:cNvPr>
                <p:cNvSpPr/>
                <p:nvPr/>
              </p:nvSpPr>
              <p:spPr>
                <a:xfrm>
                  <a:off x="10753568" y="5209093"/>
                  <a:ext cx="1098620" cy="455599"/>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Новая Зеландия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9</a:t>
                  </a: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86" name="Straight Arrow Connector 85">
                  <a:extLst>
                    <a:ext uri="{FF2B5EF4-FFF2-40B4-BE49-F238E27FC236}">
                      <a16:creationId xmlns:a16="http://schemas.microsoft.com/office/drawing/2014/main" xmlns="" id="{3CE210A5-1676-D781-2B94-1816DF380DB4}"/>
                    </a:ext>
                  </a:extLst>
                </p:cNvPr>
                <p:cNvCxnSpPr>
                  <a:cxnSpLocks/>
                </p:cNvCxnSpPr>
                <p:nvPr/>
              </p:nvCxnSpPr>
              <p:spPr>
                <a:xfrm flipH="1">
                  <a:off x="5994014" y="4713808"/>
                  <a:ext cx="290531" cy="0"/>
                </a:xfrm>
                <a:prstGeom prst="straightConnector1">
                  <a:avLst/>
                </a:prstGeom>
                <a:noFill/>
                <a:ln w="25400" cap="flat" cmpd="sng" algn="ctr">
                  <a:solidFill>
                    <a:srgbClr val="FFC000"/>
                  </a:solidFill>
                  <a:prstDash val="solid"/>
                  <a:tailEnd type="triangle"/>
                </a:ln>
                <a:effectLst/>
              </p:spPr>
            </p:cxnSp>
            <p:sp>
              <p:nvSpPr>
                <p:cNvPr id="87" name="Rectangle: Diagonal Corners Rounded 58">
                  <a:extLst>
                    <a:ext uri="{FF2B5EF4-FFF2-40B4-BE49-F238E27FC236}">
                      <a16:creationId xmlns:a16="http://schemas.microsoft.com/office/drawing/2014/main" xmlns="" id="{56841BD4-D4C0-1124-DD7E-56C791438438}"/>
                    </a:ext>
                  </a:extLst>
                </p:cNvPr>
                <p:cNvSpPr/>
                <p:nvPr/>
              </p:nvSpPr>
              <p:spPr>
                <a:xfrm>
                  <a:off x="6179387" y="4576761"/>
                  <a:ext cx="1074806" cy="444486"/>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Бразилия: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7</a:t>
                  </a: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8</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88" name="Straight Arrow Connector 87">
                  <a:extLst>
                    <a:ext uri="{FF2B5EF4-FFF2-40B4-BE49-F238E27FC236}">
                      <a16:creationId xmlns:a16="http://schemas.microsoft.com/office/drawing/2014/main" xmlns="" id="{35891A04-4DFD-746A-611B-9D4BA8B7CD26}"/>
                    </a:ext>
                  </a:extLst>
                </p:cNvPr>
                <p:cNvCxnSpPr>
                  <a:cxnSpLocks/>
                </p:cNvCxnSpPr>
                <p:nvPr/>
              </p:nvCxnSpPr>
              <p:spPr>
                <a:xfrm flipH="1">
                  <a:off x="10039843" y="4917067"/>
                  <a:ext cx="290531" cy="0"/>
                </a:xfrm>
                <a:prstGeom prst="straightConnector1">
                  <a:avLst/>
                </a:prstGeom>
                <a:noFill/>
                <a:ln w="25400" cap="flat" cmpd="sng" algn="ctr">
                  <a:solidFill>
                    <a:srgbClr val="FFC000"/>
                  </a:solidFill>
                  <a:prstDash val="solid"/>
                  <a:tailEnd type="triangle"/>
                </a:ln>
                <a:effectLst/>
              </p:spPr>
            </p:cxnSp>
            <p:sp>
              <p:nvSpPr>
                <p:cNvPr id="89" name="Rectangle: Diagonal Corners Rounded 60">
                  <a:extLst>
                    <a:ext uri="{FF2B5EF4-FFF2-40B4-BE49-F238E27FC236}">
                      <a16:creationId xmlns:a16="http://schemas.microsoft.com/office/drawing/2014/main" xmlns="" id="{5546DD30-8387-E50A-76BB-EBE43DBEFA41}"/>
                    </a:ext>
                  </a:extLst>
                </p:cNvPr>
                <p:cNvSpPr/>
                <p:nvPr/>
              </p:nvSpPr>
              <p:spPr>
                <a:xfrm>
                  <a:off x="10316085" y="4709111"/>
                  <a:ext cx="1451068" cy="409562"/>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Австралия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73</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90" name="Straight Arrow Connector 89">
                  <a:extLst>
                    <a:ext uri="{FF2B5EF4-FFF2-40B4-BE49-F238E27FC236}">
                      <a16:creationId xmlns:a16="http://schemas.microsoft.com/office/drawing/2014/main" xmlns="" id="{FFAF7CDE-4C28-B591-2A99-6EF5748917FA}"/>
                    </a:ext>
                  </a:extLst>
                </p:cNvPr>
                <p:cNvCxnSpPr>
                  <a:cxnSpLocks/>
                </p:cNvCxnSpPr>
                <p:nvPr/>
              </p:nvCxnSpPr>
              <p:spPr>
                <a:xfrm flipH="1">
                  <a:off x="9320415" y="3631326"/>
                  <a:ext cx="288943" cy="0"/>
                </a:xfrm>
                <a:prstGeom prst="straightConnector1">
                  <a:avLst/>
                </a:prstGeom>
                <a:noFill/>
                <a:ln w="25400" cap="flat" cmpd="sng" algn="ctr">
                  <a:solidFill>
                    <a:srgbClr val="FFC000"/>
                  </a:solidFill>
                  <a:prstDash val="solid"/>
                  <a:tailEnd type="triangle"/>
                </a:ln>
                <a:effectLst/>
              </p:spPr>
            </p:cxnSp>
            <p:sp>
              <p:nvSpPr>
                <p:cNvPr id="91" name="Rectangle: Diagonal Corners Rounded 62">
                  <a:extLst>
                    <a:ext uri="{FF2B5EF4-FFF2-40B4-BE49-F238E27FC236}">
                      <a16:creationId xmlns:a16="http://schemas.microsoft.com/office/drawing/2014/main" xmlns="" id="{0F9232A9-9164-193D-6F23-ACE273383AC5}"/>
                    </a:ext>
                  </a:extLst>
                </p:cNvPr>
                <p:cNvSpPr/>
                <p:nvPr/>
              </p:nvSpPr>
              <p:spPr>
                <a:xfrm>
                  <a:off x="9601420" y="3578939"/>
                  <a:ext cx="1322473" cy="409562"/>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Китай</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92" name="Straight Arrow Connector 91">
                  <a:extLst>
                    <a:ext uri="{FF2B5EF4-FFF2-40B4-BE49-F238E27FC236}">
                      <a16:creationId xmlns:a16="http://schemas.microsoft.com/office/drawing/2014/main" xmlns="" id="{B2A5A463-CE56-AA39-97CD-03756AA958F5}"/>
                    </a:ext>
                  </a:extLst>
                </p:cNvPr>
                <p:cNvCxnSpPr>
                  <a:cxnSpLocks/>
                </p:cNvCxnSpPr>
                <p:nvPr/>
              </p:nvCxnSpPr>
              <p:spPr>
                <a:xfrm flipH="1">
                  <a:off x="9884485" y="3362094"/>
                  <a:ext cx="290532" cy="0"/>
                </a:xfrm>
                <a:prstGeom prst="straightConnector1">
                  <a:avLst/>
                </a:prstGeom>
                <a:noFill/>
                <a:ln w="25400" cap="flat" cmpd="sng" algn="ctr">
                  <a:solidFill>
                    <a:srgbClr val="FFC000"/>
                  </a:solidFill>
                  <a:prstDash val="solid"/>
                  <a:tailEnd type="triangle"/>
                </a:ln>
                <a:effectLst/>
              </p:spPr>
            </p:cxnSp>
            <p:sp>
              <p:nvSpPr>
                <p:cNvPr id="93" name="Rectangle: Diagonal Corners Rounded 64">
                  <a:extLst>
                    <a:ext uri="{FF2B5EF4-FFF2-40B4-BE49-F238E27FC236}">
                      <a16:creationId xmlns:a16="http://schemas.microsoft.com/office/drawing/2014/main" xmlns="" id="{58657956-9BEB-3457-7833-5609E75E18B6}"/>
                    </a:ext>
                  </a:extLst>
                </p:cNvPr>
                <p:cNvSpPr/>
                <p:nvPr/>
              </p:nvSpPr>
              <p:spPr>
                <a:xfrm>
                  <a:off x="10163903" y="3125565"/>
                  <a:ext cx="1303421" cy="384163"/>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Япония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52</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94" name="Straight Arrow Connector 93">
                  <a:extLst>
                    <a:ext uri="{FF2B5EF4-FFF2-40B4-BE49-F238E27FC236}">
                      <a16:creationId xmlns:a16="http://schemas.microsoft.com/office/drawing/2014/main" xmlns="" id="{16AC8E35-12CF-7266-5B29-6C7B517EB169}"/>
                    </a:ext>
                  </a:extLst>
                </p:cNvPr>
                <p:cNvCxnSpPr>
                  <a:cxnSpLocks/>
                </p:cNvCxnSpPr>
                <p:nvPr/>
              </p:nvCxnSpPr>
              <p:spPr>
                <a:xfrm>
                  <a:off x="9144098" y="2302470"/>
                  <a:ext cx="0" cy="295266"/>
                </a:xfrm>
                <a:prstGeom prst="straightConnector1">
                  <a:avLst/>
                </a:prstGeom>
                <a:noFill/>
                <a:ln w="25400" cap="flat" cmpd="sng" algn="ctr">
                  <a:solidFill>
                    <a:srgbClr val="FFC000"/>
                  </a:solidFill>
                  <a:prstDash val="solid"/>
                  <a:tailEnd type="triangle"/>
                </a:ln>
                <a:effectLst/>
              </p:spPr>
            </p:cxnSp>
            <p:sp>
              <p:nvSpPr>
                <p:cNvPr id="95" name="Rectangle: Diagonal Corners Rounded 66">
                  <a:extLst>
                    <a:ext uri="{FF2B5EF4-FFF2-40B4-BE49-F238E27FC236}">
                      <a16:creationId xmlns:a16="http://schemas.microsoft.com/office/drawing/2014/main" xmlns="" id="{DA882E01-5179-1BB0-542E-9BB022F40FE8}"/>
                    </a:ext>
                  </a:extLst>
                </p:cNvPr>
                <p:cNvSpPr/>
                <p:nvPr/>
              </p:nvSpPr>
              <p:spPr>
                <a:xfrm>
                  <a:off x="8690044" y="1908783"/>
                  <a:ext cx="1260556" cy="404800"/>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Россия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44</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sp>
              <p:nvSpPr>
                <p:cNvPr id="96" name="Rectangle: Diagonal Corners Rounded 64">
                  <a:extLst>
                    <a:ext uri="{FF2B5EF4-FFF2-40B4-BE49-F238E27FC236}">
                      <a16:creationId xmlns:a16="http://schemas.microsoft.com/office/drawing/2014/main" xmlns="" id="{DACD8E87-6B42-07CF-7845-76FA0720295F}"/>
                    </a:ext>
                  </a:extLst>
                </p:cNvPr>
                <p:cNvSpPr/>
                <p:nvPr/>
              </p:nvSpPr>
              <p:spPr>
                <a:xfrm>
                  <a:off x="10533253" y="2492964"/>
                  <a:ext cx="1412965" cy="468298"/>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Южная Корея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27</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97" name="Straight Arrow Connector 96">
                  <a:extLst>
                    <a:ext uri="{FF2B5EF4-FFF2-40B4-BE49-F238E27FC236}">
                      <a16:creationId xmlns:a16="http://schemas.microsoft.com/office/drawing/2014/main" xmlns="" id="{49473729-1691-A6B2-2E80-DFCF133099C5}"/>
                    </a:ext>
                  </a:extLst>
                </p:cNvPr>
                <p:cNvCxnSpPr>
                  <a:cxnSpLocks/>
                  <a:stCxn id="96" idx="2"/>
                </p:cNvCxnSpPr>
                <p:nvPr/>
              </p:nvCxnSpPr>
              <p:spPr>
                <a:xfrm flipH="1">
                  <a:off x="9606094" y="2726320"/>
                  <a:ext cx="927159" cy="607993"/>
                </a:xfrm>
                <a:prstGeom prst="straightConnector1">
                  <a:avLst/>
                </a:prstGeom>
                <a:noFill/>
                <a:ln w="25400" cap="flat" cmpd="sng" algn="ctr">
                  <a:solidFill>
                    <a:srgbClr val="FFC000"/>
                  </a:solidFill>
                  <a:prstDash val="solid"/>
                  <a:tailEnd type="triangle"/>
                </a:ln>
                <a:effectLst/>
              </p:spPr>
            </p:cxnSp>
            <p:cxnSp>
              <p:nvCxnSpPr>
                <p:cNvPr id="98" name="Straight Arrow Connector 97">
                  <a:extLst>
                    <a:ext uri="{FF2B5EF4-FFF2-40B4-BE49-F238E27FC236}">
                      <a16:creationId xmlns:a16="http://schemas.microsoft.com/office/drawing/2014/main" xmlns="" id="{16EE9781-99A0-7825-2628-583908DEA069}"/>
                    </a:ext>
                  </a:extLst>
                </p:cNvPr>
                <p:cNvCxnSpPr>
                  <a:cxnSpLocks/>
                </p:cNvCxnSpPr>
                <p:nvPr/>
              </p:nvCxnSpPr>
              <p:spPr>
                <a:xfrm flipV="1">
                  <a:off x="8603279" y="3925705"/>
                  <a:ext cx="0" cy="198431"/>
                </a:xfrm>
                <a:prstGeom prst="straightConnector1">
                  <a:avLst/>
                </a:prstGeom>
                <a:noFill/>
                <a:ln w="25400" cap="flat" cmpd="sng" algn="ctr">
                  <a:solidFill>
                    <a:srgbClr val="FFC000"/>
                  </a:solidFill>
                  <a:prstDash val="solid"/>
                  <a:tailEnd type="triangle"/>
                </a:ln>
                <a:effectLst/>
              </p:spPr>
            </p:cxnSp>
            <p:cxnSp>
              <p:nvCxnSpPr>
                <p:cNvPr id="99" name="Straight Arrow Connector 98">
                  <a:extLst>
                    <a:ext uri="{FF2B5EF4-FFF2-40B4-BE49-F238E27FC236}">
                      <a16:creationId xmlns:a16="http://schemas.microsoft.com/office/drawing/2014/main" xmlns="" id="{AC5E1F8E-AE99-5BC8-0492-FF533232FB37}"/>
                    </a:ext>
                  </a:extLst>
                </p:cNvPr>
                <p:cNvCxnSpPr>
                  <a:cxnSpLocks/>
                </p:cNvCxnSpPr>
                <p:nvPr/>
              </p:nvCxnSpPr>
              <p:spPr>
                <a:xfrm flipH="1" flipV="1">
                  <a:off x="7444816" y="5133601"/>
                  <a:ext cx="0" cy="284154"/>
                </a:xfrm>
                <a:prstGeom prst="straightConnector1">
                  <a:avLst/>
                </a:prstGeom>
                <a:noFill/>
                <a:ln w="25400" cap="flat" cmpd="sng" algn="ctr">
                  <a:solidFill>
                    <a:srgbClr val="FFC000"/>
                  </a:solidFill>
                  <a:prstDash val="solid"/>
                  <a:tailEnd type="triangle"/>
                </a:ln>
                <a:effectLst/>
              </p:spPr>
            </p:cxnSp>
            <p:cxnSp>
              <p:nvCxnSpPr>
                <p:cNvPr id="100" name="Straight Arrow Connector 99">
                  <a:extLst>
                    <a:ext uri="{FF2B5EF4-FFF2-40B4-BE49-F238E27FC236}">
                      <a16:creationId xmlns:a16="http://schemas.microsoft.com/office/drawing/2014/main" xmlns="" id="{03B28A65-9D83-D0A4-2BAF-5A424E365847}"/>
                    </a:ext>
                  </a:extLst>
                </p:cNvPr>
                <p:cNvCxnSpPr>
                  <a:cxnSpLocks/>
                </p:cNvCxnSpPr>
                <p:nvPr/>
              </p:nvCxnSpPr>
              <p:spPr>
                <a:xfrm flipV="1">
                  <a:off x="9227209" y="4278780"/>
                  <a:ext cx="9526" cy="722289"/>
                </a:xfrm>
                <a:prstGeom prst="straightConnector1">
                  <a:avLst/>
                </a:prstGeom>
                <a:noFill/>
                <a:ln w="25400" cap="flat" cmpd="sng" algn="ctr">
                  <a:solidFill>
                    <a:srgbClr val="FFC000"/>
                  </a:solidFill>
                  <a:prstDash val="solid"/>
                  <a:tailEnd type="triangle"/>
                </a:ln>
                <a:effectLst/>
              </p:spPr>
            </p:cxnSp>
            <p:sp>
              <p:nvSpPr>
                <p:cNvPr id="101" name="Rectangle: Diagonal Corners Rounded 44">
                  <a:extLst>
                    <a:ext uri="{FF2B5EF4-FFF2-40B4-BE49-F238E27FC236}">
                      <a16:creationId xmlns:a16="http://schemas.microsoft.com/office/drawing/2014/main" xmlns="" id="{DDCA2648-8C1B-D0FD-AFD8-E79FB4E8E0A4}"/>
                    </a:ext>
                  </a:extLst>
                </p:cNvPr>
                <p:cNvSpPr/>
                <p:nvPr/>
              </p:nvSpPr>
              <p:spPr>
                <a:xfrm>
                  <a:off x="8120651" y="4848674"/>
                  <a:ext cx="1225628" cy="527033"/>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Сингапур</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3</a:t>
                  </a: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4</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sp>
              <p:nvSpPr>
                <p:cNvPr id="102" name="Rectangle: Diagonal Corners Rounded 44">
                  <a:extLst>
                    <a:ext uri="{FF2B5EF4-FFF2-40B4-BE49-F238E27FC236}">
                      <a16:creationId xmlns:a16="http://schemas.microsoft.com/office/drawing/2014/main" xmlns="" id="{15EB875C-6912-F922-E23F-2C20F6B893CD}"/>
                    </a:ext>
                  </a:extLst>
                </p:cNvPr>
                <p:cNvSpPr/>
                <p:nvPr/>
              </p:nvSpPr>
              <p:spPr>
                <a:xfrm>
                  <a:off x="7845993" y="4103500"/>
                  <a:ext cx="1106558" cy="398449"/>
                </a:xfrm>
                <a:prstGeom prst="round2DiagRect">
                  <a:avLst/>
                </a:prstGeom>
                <a:solidFill>
                  <a:srgbClr val="FFC000">
                    <a:lumMod val="20000"/>
                    <a:lumOff val="80000"/>
                  </a:srgbClr>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Индия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5.5</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cxnSp>
              <p:nvCxnSpPr>
                <p:cNvPr id="103" name="Straight Arrow Connector 102">
                  <a:extLst>
                    <a:ext uri="{FF2B5EF4-FFF2-40B4-BE49-F238E27FC236}">
                      <a16:creationId xmlns:a16="http://schemas.microsoft.com/office/drawing/2014/main" xmlns="" id="{12FEAE74-6A96-3E14-194E-1D8D33EF342A}"/>
                    </a:ext>
                  </a:extLst>
                </p:cNvPr>
                <p:cNvCxnSpPr>
                  <a:cxnSpLocks/>
                </p:cNvCxnSpPr>
                <p:nvPr/>
              </p:nvCxnSpPr>
              <p:spPr>
                <a:xfrm>
                  <a:off x="6889704" y="1951644"/>
                  <a:ext cx="0" cy="950882"/>
                </a:xfrm>
                <a:prstGeom prst="straightConnector1">
                  <a:avLst/>
                </a:prstGeom>
                <a:noFill/>
                <a:ln w="25400" cap="flat" cmpd="sng" algn="ctr">
                  <a:solidFill>
                    <a:srgbClr val="FFC000"/>
                  </a:solidFill>
                  <a:prstDash val="solid"/>
                  <a:tailEnd type="triangle"/>
                </a:ln>
                <a:effectLst/>
              </p:spPr>
            </p:cxnSp>
            <p:sp>
              <p:nvSpPr>
                <p:cNvPr id="104" name="Rectangle: Diagonal Corners Rounded 40">
                  <a:extLst>
                    <a:ext uri="{FF2B5EF4-FFF2-40B4-BE49-F238E27FC236}">
                      <a16:creationId xmlns:a16="http://schemas.microsoft.com/office/drawing/2014/main" xmlns="" id="{8474FA26-39E5-CFF8-1DE4-9CF623C14B33}"/>
                    </a:ext>
                  </a:extLst>
                </p:cNvPr>
                <p:cNvSpPr/>
                <p:nvPr/>
              </p:nvSpPr>
              <p:spPr>
                <a:xfrm>
                  <a:off x="6213386" y="1583356"/>
                  <a:ext cx="1395502" cy="444486"/>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Великобритания</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78</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sp>
              <p:nvSpPr>
                <p:cNvPr id="105" name="Rectangle: Diagonal Corners Rounded 44">
                  <a:extLst>
                    <a:ext uri="{FF2B5EF4-FFF2-40B4-BE49-F238E27FC236}">
                      <a16:creationId xmlns:a16="http://schemas.microsoft.com/office/drawing/2014/main" xmlns="" id="{976C54B8-C830-F61D-7D8C-E342A87EE941}"/>
                    </a:ext>
                  </a:extLst>
                </p:cNvPr>
                <p:cNvSpPr/>
                <p:nvPr/>
              </p:nvSpPr>
              <p:spPr>
                <a:xfrm>
                  <a:off x="6612913" y="5343144"/>
                  <a:ext cx="1225628" cy="512747"/>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Южная Африка</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68</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grpSp>
        </p:grpSp>
        <p:sp>
          <p:nvSpPr>
            <p:cNvPr id="77" name="Rectangle: Diagonal Corners Rounded 64">
              <a:extLst>
                <a:ext uri="{FF2B5EF4-FFF2-40B4-BE49-F238E27FC236}">
                  <a16:creationId xmlns:a16="http://schemas.microsoft.com/office/drawing/2014/main" xmlns="" id="{2B948D48-7898-A73A-38D3-972B1FABB519}"/>
                </a:ext>
              </a:extLst>
            </p:cNvPr>
            <p:cNvSpPr/>
            <p:nvPr/>
          </p:nvSpPr>
          <p:spPr>
            <a:xfrm>
              <a:off x="7764949" y="2858361"/>
              <a:ext cx="1412875" cy="468313"/>
            </a:xfrm>
            <a:prstGeom prst="round2DiagRect">
              <a:avLst/>
            </a:prstGeom>
            <a:solidFill>
              <a:srgbClr val="FFFFFF"/>
            </a:solidFill>
            <a:ln w="19050" cap="flat" cmpd="sng" algn="ctr">
              <a:solidFill>
                <a:srgbClr val="FFC000"/>
              </a:solidFill>
              <a:prstDash val="solid"/>
            </a:ln>
            <a:effectLst/>
          </p:spPr>
          <p:txBody>
            <a:bodyPr anchor="ct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Казахстан</a:t>
              </a:r>
            </a:p>
            <a:p>
              <a:pPr marL="0" marR="0" lvl="0" indent="0" algn="ctr" defTabSz="685800" eaLnBrk="1" fontAlgn="auto" latinLnBrk="0" hangingPunct="1">
                <a:lnSpc>
                  <a:spcPct val="100000"/>
                </a:lnSpc>
                <a:spcBef>
                  <a:spcPct val="0"/>
                </a:spcBef>
                <a:spcAft>
                  <a:spcPts val="0"/>
                </a:spcAft>
                <a:buClrTx/>
                <a:buSzTx/>
                <a:buFontTx/>
                <a:buNone/>
                <a:tabLst/>
                <a:defRPr/>
              </a:pPr>
              <a:r>
                <a:rPr kumimoji="0" lang="ru-RU" altLang="ru-RU" sz="10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13</a:t>
              </a:r>
              <a:r>
                <a:rPr kumimoji="0" lang="ru-RU" altLang="ru-RU" sz="10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/100,000</a:t>
              </a:r>
            </a:p>
          </p:txBody>
        </p:sp>
      </p:grpSp>
      <p:sp>
        <p:nvSpPr>
          <p:cNvPr id="116" name="TextBox 5">
            <a:extLst>
              <a:ext uri="{FF2B5EF4-FFF2-40B4-BE49-F238E27FC236}">
                <a16:creationId xmlns:a16="http://schemas.microsoft.com/office/drawing/2014/main" xmlns="" id="{3A5B88ED-61B2-FB9A-167B-8F2AB02B835D}"/>
              </a:ext>
            </a:extLst>
          </p:cNvPr>
          <p:cNvSpPr txBox="1">
            <a:spLocks noChangeArrowheads="1"/>
          </p:cNvSpPr>
          <p:nvPr/>
        </p:nvSpPr>
        <p:spPr bwMode="auto">
          <a:xfrm>
            <a:off x="871424" y="1571308"/>
            <a:ext cx="45765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defTabSz="914400">
              <a:spcBef>
                <a:spcPct val="0"/>
              </a:spcBef>
              <a:buClrTx/>
              <a:buSzTx/>
              <a:buFontTx/>
              <a:buNone/>
            </a:pPr>
            <a:r>
              <a:rPr lang="ru-RU" altLang="ru-RU" sz="1800" b="1" dirty="0">
                <a:solidFill>
                  <a:srgbClr val="44546A"/>
                </a:solidFill>
                <a:latin typeface="Arial Narrow" panose="020B0606020202030204" pitchFamily="34" charset="0"/>
              </a:rPr>
              <a:t>Расчетные стандартизированные</a:t>
            </a:r>
            <a:r>
              <a:rPr lang="en-US" altLang="ru-RU" sz="1800" b="1" dirty="0">
                <a:solidFill>
                  <a:srgbClr val="44546A"/>
                </a:solidFill>
                <a:latin typeface="Arial Narrow" panose="020B0606020202030204" pitchFamily="34" charset="0"/>
              </a:rPr>
              <a:t/>
            </a:r>
            <a:br>
              <a:rPr lang="en-US" altLang="ru-RU" sz="1800" b="1" dirty="0">
                <a:solidFill>
                  <a:srgbClr val="44546A"/>
                </a:solidFill>
                <a:latin typeface="Arial Narrow" panose="020B0606020202030204" pitchFamily="34" charset="0"/>
              </a:rPr>
            </a:br>
            <a:r>
              <a:rPr lang="ru-RU" altLang="ru-RU" sz="1800" b="1" dirty="0">
                <a:solidFill>
                  <a:srgbClr val="44546A"/>
                </a:solidFill>
                <a:latin typeface="Arial Narrow" panose="020B0606020202030204" pitchFamily="34" charset="0"/>
              </a:rPr>
              <a:t>по возрасту коэффициенты заболеваемости на 100 000  населения во всем мире </a:t>
            </a:r>
            <a:r>
              <a:rPr lang="en-US" altLang="ru-RU" sz="1800" b="1" dirty="0">
                <a:solidFill>
                  <a:srgbClr val="44546A"/>
                </a:solidFill>
                <a:latin typeface="Arial Narrow" panose="020B0606020202030204" pitchFamily="34" charset="0"/>
              </a:rPr>
              <a:t/>
            </a:r>
            <a:br>
              <a:rPr lang="en-US" altLang="ru-RU" sz="1800" b="1" dirty="0">
                <a:solidFill>
                  <a:srgbClr val="44546A"/>
                </a:solidFill>
                <a:latin typeface="Arial Narrow" panose="020B0606020202030204" pitchFamily="34" charset="0"/>
              </a:rPr>
            </a:br>
            <a:r>
              <a:rPr lang="ru-RU" altLang="ru-RU" sz="1800" b="1" dirty="0">
                <a:solidFill>
                  <a:srgbClr val="44546A"/>
                </a:solidFill>
                <a:latin typeface="Arial Narrow" panose="020B0606020202030204" pitchFamily="34" charset="0"/>
              </a:rPr>
              <a:t>в 20</a:t>
            </a:r>
            <a:r>
              <a:rPr lang="en-US" altLang="ru-RU" sz="1800" b="1" dirty="0">
                <a:solidFill>
                  <a:srgbClr val="44546A"/>
                </a:solidFill>
                <a:latin typeface="Arial Narrow" panose="020B0606020202030204" pitchFamily="34" charset="0"/>
              </a:rPr>
              <a:t>20</a:t>
            </a:r>
            <a:r>
              <a:rPr lang="ru-RU" altLang="ru-RU" sz="1800" b="1" dirty="0">
                <a:solidFill>
                  <a:srgbClr val="44546A"/>
                </a:solidFill>
                <a:latin typeface="Arial Narrow" panose="020B0606020202030204" pitchFamily="34" charset="0"/>
              </a:rPr>
              <a:t> году</a:t>
            </a:r>
            <a:r>
              <a:rPr lang="ru-RU" altLang="ru-RU" sz="1800" baseline="30000" dirty="0">
                <a:solidFill>
                  <a:srgbClr val="44546A"/>
                </a:solidFill>
                <a:latin typeface="Arial Narrow" panose="020B0606020202030204" pitchFamily="34" charset="0"/>
              </a:rPr>
              <a:t>2</a:t>
            </a:r>
          </a:p>
          <a:p>
            <a:pPr defTabSz="914400">
              <a:spcBef>
                <a:spcPct val="0"/>
              </a:spcBef>
              <a:buClrTx/>
              <a:buSzTx/>
              <a:buFontTx/>
              <a:buNone/>
            </a:pPr>
            <a:r>
              <a:rPr lang="ru-RU" altLang="ru-RU" sz="1200" dirty="0">
                <a:solidFill>
                  <a:srgbClr val="44546A"/>
                </a:solidFill>
                <a:latin typeface="Arial Narrow" panose="020B0606020202030204" pitchFamily="34" charset="0"/>
              </a:rPr>
              <a:t>(предстательная железа, мужчины, </a:t>
            </a:r>
            <a:r>
              <a:rPr lang="en-US" altLang="ru-RU" sz="1200" dirty="0">
                <a:solidFill>
                  <a:srgbClr val="44546A"/>
                </a:solidFill>
                <a:latin typeface="Arial Narrow" panose="020B0606020202030204" pitchFamily="34" charset="0"/>
              </a:rPr>
              <a:t/>
            </a:r>
            <a:br>
              <a:rPr lang="en-US" altLang="ru-RU" sz="1200" dirty="0">
                <a:solidFill>
                  <a:srgbClr val="44546A"/>
                </a:solidFill>
                <a:latin typeface="Arial Narrow" panose="020B0606020202030204" pitchFamily="34" charset="0"/>
              </a:rPr>
            </a:br>
            <a:r>
              <a:rPr lang="ru-RU" altLang="ru-RU" sz="1200" dirty="0">
                <a:solidFill>
                  <a:srgbClr val="44546A"/>
                </a:solidFill>
                <a:latin typeface="Arial Narrow" panose="020B0606020202030204" pitchFamily="34" charset="0"/>
              </a:rPr>
              <a:t>все возрастные категории)</a:t>
            </a:r>
          </a:p>
        </p:txBody>
      </p:sp>
      <p:sp>
        <p:nvSpPr>
          <p:cNvPr id="117" name="TextBox 17">
            <a:extLst>
              <a:ext uri="{FF2B5EF4-FFF2-40B4-BE49-F238E27FC236}">
                <a16:creationId xmlns:a16="http://schemas.microsoft.com/office/drawing/2014/main" xmlns="" id="{409A375F-4B71-F4AF-CE0A-DC998B880103}"/>
              </a:ext>
            </a:extLst>
          </p:cNvPr>
          <p:cNvSpPr txBox="1">
            <a:spLocks noChangeArrowheads="1"/>
          </p:cNvSpPr>
          <p:nvPr/>
        </p:nvSpPr>
        <p:spPr bwMode="auto">
          <a:xfrm>
            <a:off x="2615779" y="5116513"/>
            <a:ext cx="182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defTabSz="685800" eaLnBrk="1" fontAlgn="auto" latinLnBrk="0" hangingPunct="1">
              <a:lnSpc>
                <a:spcPct val="100000"/>
              </a:lnSpc>
              <a:spcBef>
                <a:spcPct val="0"/>
              </a:spcBef>
              <a:spcAft>
                <a:spcPts val="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Не применимо</a:t>
            </a:r>
          </a:p>
          <a:p>
            <a:pPr marL="0" marR="0" lvl="0" indent="0" defTabSz="685800" eaLnBrk="1" fontAlgn="auto" latinLnBrk="0" hangingPunct="1">
              <a:lnSpc>
                <a:spcPct val="100000"/>
              </a:lnSpc>
              <a:spcBef>
                <a:spcPct val="0"/>
              </a:spcBef>
              <a:spcAft>
                <a:spcPts val="0"/>
              </a:spcAft>
              <a:buClrTx/>
              <a:buSzTx/>
              <a:buFontTx/>
              <a:buNone/>
              <a:tabLst/>
              <a:defRPr/>
            </a:pPr>
            <a:r>
              <a:rPr kumimoji="0" lang="ru-RU" altLang="ru-RU"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Данные отсутствуют</a:t>
            </a:r>
          </a:p>
        </p:txBody>
      </p:sp>
      <p:sp>
        <p:nvSpPr>
          <p:cNvPr id="65" name="TextBox 15">
            <a:extLst>
              <a:ext uri="{FF2B5EF4-FFF2-40B4-BE49-F238E27FC236}">
                <a16:creationId xmlns:a16="http://schemas.microsoft.com/office/drawing/2014/main" xmlns="" id="{D7E22925-D8B8-F0FA-DFF0-131221ADD4CC}"/>
              </a:ext>
            </a:extLst>
          </p:cNvPr>
          <p:cNvSpPr txBox="1">
            <a:spLocks noChangeArrowheads="1"/>
          </p:cNvSpPr>
          <p:nvPr/>
        </p:nvSpPr>
        <p:spPr bwMode="auto">
          <a:xfrm>
            <a:off x="893341" y="4146550"/>
            <a:ext cx="291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spcBef>
                <a:spcPts val="1800"/>
              </a:spcBef>
              <a:buClr>
                <a:schemeClr val="tx1"/>
              </a:buClr>
              <a:buSzPct val="100000"/>
              <a:buFont typeface="Arial" panose="020B0604020202020204" pitchFamily="34" charset="0"/>
              <a:buChar char="•"/>
              <a:defRPr sz="2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1pPr>
            <a:lvl2pPr marL="742950" indent="-285750" defTabSz="685800">
              <a:buClr>
                <a:schemeClr val="tx1"/>
              </a:buClr>
              <a:buSzPct val="100000"/>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2pPr>
            <a:lvl3pPr marL="1143000" indent="-228600" defTabSz="685800">
              <a:buClr>
                <a:schemeClr val="tx1"/>
              </a:buClr>
              <a:buSzPct val="100000"/>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3pPr>
            <a:lvl4pPr marL="1600200" indent="-228600" defTabSz="685800">
              <a:buClr>
                <a:schemeClr val="tx1"/>
              </a:buClr>
              <a:buSzPct val="100000"/>
              <a:buFont typeface="Arial" panose="020B0604020202020204" pitchFamily="34" charset="0"/>
              <a:buChar char="–"/>
              <a:defRPr sz="15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4pPr>
            <a:lvl5pPr marL="2057400" indent="-228600" defTabSz="685800">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5pPr>
            <a:lvl6pPr marL="25146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6pPr>
            <a:lvl7pPr marL="29718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7pPr>
            <a:lvl8pPr marL="34290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8pPr>
            <a:lvl9pPr marL="3886200" indent="-228600" defTabSz="685800" eaLnBrk="0" fontAlgn="base" hangingPunct="0">
              <a:spcBef>
                <a:spcPct val="0"/>
              </a:spcBef>
              <a:spcAft>
                <a:spcPct val="0"/>
              </a:spcAft>
              <a:buClr>
                <a:schemeClr val="tx1"/>
              </a:buClr>
              <a:buSzPct val="100000"/>
              <a:buFont typeface="Arial" panose="020B0604020202020204" pitchFamily="34" charset="0"/>
              <a:buChar char="»"/>
              <a:defRPr sz="1300">
                <a:solidFill>
                  <a:schemeClr val="tx1"/>
                </a:solidFill>
                <a:latin typeface="Verdana" panose="020B0604030504040204" pitchFamily="34" charset="0"/>
                <a:ea typeface="Verdana" panose="020B0604030504040204" pitchFamily="34" charset="0"/>
                <a:cs typeface="Verdana" panose="020B0604030504040204" pitchFamily="34" charset="0"/>
                <a:sym typeface="Arial" panose="020B0604020202020204" pitchFamily="34" charset="0"/>
              </a:defRPr>
            </a:lvl9pPr>
          </a:lstStyle>
          <a:p>
            <a:pPr marL="0" marR="0" lvl="0" indent="0" defTabSz="685800" eaLnBrk="1" fontAlgn="auto" latinLnBrk="0" hangingPunct="1">
              <a:lnSpc>
                <a:spcPct val="100000"/>
              </a:lnSpc>
              <a:spcBef>
                <a:spcPct val="0"/>
              </a:spcBef>
              <a:spcAft>
                <a:spcPts val="0"/>
              </a:spcAft>
              <a:buClrTx/>
              <a:buSzTx/>
              <a:buFontTx/>
              <a:buNone/>
              <a:tabLst/>
              <a:defRPr/>
            </a:pPr>
            <a:r>
              <a:rPr kumimoji="0" lang="ru-RU" altLang="ru-RU" sz="12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panose="020B0604020202020204" pitchFamily="34" charset="0"/>
              </a:rPr>
              <a:t>СВК (во всем мире) на 100000</a:t>
            </a:r>
          </a:p>
        </p:txBody>
      </p:sp>
    </p:spTree>
    <p:extLst>
      <p:ext uri="{BB962C8B-B14F-4D97-AF65-F5344CB8AC3E}">
        <p14:creationId xmlns:p14="http://schemas.microsoft.com/office/powerpoint/2010/main" val="72889390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609600"/>
            <a:ext cx="12192000" cy="1143000"/>
          </a:xfrm>
        </p:spPr>
        <p:txBody>
          <a:bodyPr>
            <a:normAutofit fontScale="90000"/>
          </a:bodyPr>
          <a:lstStyle/>
          <a:p>
            <a:r>
              <a:rPr lang="ru-RU" altLang="en-US" sz="3200" b="1" dirty="0"/>
              <a:t>ИНТЕПРЕТАЦИЯ ВТОРИЧНОГО ПАТТЕРНА НИЗКОЙ СТЕПЕНИ ДИФФЕРЕНЦИРОВКИ ОБНАРУЖЕННОЙ В ОГРАНИЧЕННОМ ОБЪЕМЕ (СТОЛБИК ТКАНИ)</a:t>
            </a:r>
            <a:endParaRPr lang="en-US" altLang="en-US" sz="3200" b="1" dirty="0"/>
          </a:p>
        </p:txBody>
      </p:sp>
      <p:sp>
        <p:nvSpPr>
          <p:cNvPr id="23555" name="Rectangle 3"/>
          <p:cNvSpPr>
            <a:spLocks noGrp="1" noChangeArrowheads="1"/>
          </p:cNvSpPr>
          <p:nvPr>
            <p:ph type="body" idx="1"/>
          </p:nvPr>
        </p:nvSpPr>
        <p:spPr>
          <a:xfrm>
            <a:off x="948267" y="2895600"/>
            <a:ext cx="10363200" cy="2438400"/>
          </a:xfrm>
        </p:spPr>
        <p:txBody>
          <a:bodyPr/>
          <a:lstStyle/>
          <a:p>
            <a:pPr>
              <a:buFontTx/>
              <a:buNone/>
            </a:pPr>
            <a:r>
              <a:rPr lang="en-US" altLang="en-US" sz="2800" b="1" dirty="0"/>
              <a:t>	</a:t>
            </a:r>
            <a:r>
              <a:rPr lang="ru-RU" altLang="en-US" sz="2800" b="1" dirty="0"/>
              <a:t>Низкодифференцированная опухоль в любом количестве, обнаруженная при тонкоигольной биопсии, должна быть включена в шкалу Глисона</a:t>
            </a:r>
            <a:r>
              <a:rPr lang="en-US" altLang="en-US" sz="2800" b="1" dirty="0"/>
              <a:t>.  </a:t>
            </a:r>
          </a:p>
        </p:txBody>
      </p:sp>
      <p:sp>
        <p:nvSpPr>
          <p:cNvPr id="2" name="TextBox 1">
            <a:extLst>
              <a:ext uri="{FF2B5EF4-FFF2-40B4-BE49-F238E27FC236}">
                <a16:creationId xmlns:a16="http://schemas.microsoft.com/office/drawing/2014/main" xmlns="" id="{BB81B463-E1EA-2919-578F-1397B3A05875}"/>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2345131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302933" y="2895600"/>
            <a:ext cx="8639763" cy="431800"/>
          </a:xfrm>
          <a:prstGeom prst="rect">
            <a:avLst/>
          </a:prstGeom>
          <a:solidFill>
            <a:schemeClr val="accent1"/>
          </a:solidFill>
          <a:ln w="9525">
            <a:solidFill>
              <a:schemeClr val="tx1"/>
            </a:solidFill>
            <a:miter lim="800000"/>
            <a:headEnd/>
            <a:tailEnd/>
          </a:ln>
        </p:spPr>
        <p:txBody>
          <a:bodyPr wrap="none" anchor="ctr"/>
          <a:lstStyle/>
          <a:p>
            <a:endParaRPr lang="en-US" altLang="en-US"/>
          </a:p>
        </p:txBody>
      </p:sp>
      <p:sp>
        <p:nvSpPr>
          <p:cNvPr id="24579" name="Rectangle 3"/>
          <p:cNvSpPr>
            <a:spLocks noChangeArrowheads="1"/>
          </p:cNvSpPr>
          <p:nvPr/>
        </p:nvSpPr>
        <p:spPr bwMode="auto">
          <a:xfrm>
            <a:off x="10972800" y="2895600"/>
            <a:ext cx="381941" cy="431800"/>
          </a:xfrm>
          <a:prstGeom prst="rect">
            <a:avLst/>
          </a:prstGeom>
          <a:solidFill>
            <a:schemeClr val="accent2"/>
          </a:solidFill>
          <a:ln w="9525">
            <a:solidFill>
              <a:schemeClr val="tx1"/>
            </a:solidFill>
            <a:miter lim="800000"/>
            <a:headEnd/>
            <a:tailEnd/>
          </a:ln>
        </p:spPr>
        <p:txBody>
          <a:bodyPr wrap="none" anchor="ctr"/>
          <a:lstStyle/>
          <a:p>
            <a:endParaRPr lang="en-US" altLang="en-US"/>
          </a:p>
        </p:txBody>
      </p:sp>
      <p:sp>
        <p:nvSpPr>
          <p:cNvPr id="24580" name="Text Box 4"/>
          <p:cNvSpPr txBox="1">
            <a:spLocks noChangeArrowheads="1"/>
          </p:cNvSpPr>
          <p:nvPr/>
        </p:nvSpPr>
        <p:spPr bwMode="auto">
          <a:xfrm>
            <a:off x="6908800" y="2895602"/>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4</a:t>
            </a:r>
          </a:p>
        </p:txBody>
      </p:sp>
      <p:sp>
        <p:nvSpPr>
          <p:cNvPr id="24581" name="Text Box 5"/>
          <p:cNvSpPr txBox="1">
            <a:spLocks noChangeArrowheads="1"/>
          </p:cNvSpPr>
          <p:nvPr/>
        </p:nvSpPr>
        <p:spPr bwMode="auto">
          <a:xfrm>
            <a:off x="10972800" y="2971802"/>
            <a:ext cx="381941" cy="366713"/>
          </a:xfrm>
          <a:prstGeom prst="rect">
            <a:avLst/>
          </a:prstGeom>
          <a:noFill/>
          <a:ln w="9525">
            <a:noFill/>
            <a:miter lim="800000"/>
            <a:headEnd/>
            <a:tailEnd/>
          </a:ln>
        </p:spPr>
        <p:txBody>
          <a:bodyPr>
            <a:spAutoFit/>
          </a:bodyPr>
          <a:lstStyle/>
          <a:p>
            <a:pPr eaLnBrk="1" hangingPunct="1">
              <a:spcBef>
                <a:spcPct val="50000"/>
              </a:spcBef>
            </a:pPr>
            <a:r>
              <a:rPr lang="pt-BR" altLang="en-US" sz="1800" b="1">
                <a:latin typeface="Arial" pitchFamily="34" charset="0"/>
              </a:rPr>
              <a:t>3</a:t>
            </a:r>
          </a:p>
        </p:txBody>
      </p:sp>
      <p:sp>
        <p:nvSpPr>
          <p:cNvPr id="24582" name="Text Box 6"/>
          <p:cNvSpPr txBox="1">
            <a:spLocks noChangeArrowheads="1"/>
          </p:cNvSpPr>
          <p:nvPr/>
        </p:nvSpPr>
        <p:spPr bwMode="auto">
          <a:xfrm>
            <a:off x="10611556" y="2362202"/>
            <a:ext cx="1053629" cy="366713"/>
          </a:xfrm>
          <a:prstGeom prst="rect">
            <a:avLst/>
          </a:prstGeom>
          <a:noFill/>
          <a:ln w="9525">
            <a:noFill/>
            <a:miter lim="800000"/>
            <a:headEnd/>
            <a:tailEnd/>
          </a:ln>
        </p:spPr>
        <p:txBody>
          <a:bodyPr>
            <a:spAutoFit/>
          </a:bodyPr>
          <a:lstStyle/>
          <a:p>
            <a:pPr eaLnBrk="1" hangingPunct="1">
              <a:spcBef>
                <a:spcPct val="50000"/>
              </a:spcBef>
            </a:pPr>
            <a:r>
              <a:rPr lang="pt-BR" altLang="en-US" sz="1800" b="1">
                <a:latin typeface="Arial" pitchFamily="34" charset="0"/>
              </a:rPr>
              <a:t>&lt;5%</a:t>
            </a:r>
          </a:p>
        </p:txBody>
      </p:sp>
      <p:sp>
        <p:nvSpPr>
          <p:cNvPr id="24584" name="Text Box 8"/>
          <p:cNvSpPr txBox="1">
            <a:spLocks noChangeArrowheads="1"/>
          </p:cNvSpPr>
          <p:nvPr/>
        </p:nvSpPr>
        <p:spPr bwMode="auto">
          <a:xfrm>
            <a:off x="4464758" y="4256090"/>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dirty="0">
                <a:solidFill>
                  <a:schemeClr val="bg1"/>
                </a:solidFill>
                <a:latin typeface="Arial" pitchFamily="34" charset="0"/>
              </a:rPr>
              <a:t>3</a:t>
            </a:r>
          </a:p>
        </p:txBody>
      </p:sp>
      <p:sp>
        <p:nvSpPr>
          <p:cNvPr id="24585" name="Text Box 9"/>
          <p:cNvSpPr txBox="1">
            <a:spLocks noChangeArrowheads="1"/>
          </p:cNvSpPr>
          <p:nvPr/>
        </p:nvSpPr>
        <p:spPr bwMode="auto">
          <a:xfrm>
            <a:off x="8208906" y="4256090"/>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4</a:t>
            </a:r>
          </a:p>
        </p:txBody>
      </p:sp>
      <p:sp>
        <p:nvSpPr>
          <p:cNvPr id="2" name="TextBox 1">
            <a:extLst>
              <a:ext uri="{FF2B5EF4-FFF2-40B4-BE49-F238E27FC236}">
                <a16:creationId xmlns:a16="http://schemas.microsoft.com/office/drawing/2014/main" xmlns="" id="{245C7EA9-D7A1-E921-0D91-EB76CD10D071}"/>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718912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302933" y="2895600"/>
            <a:ext cx="8639763" cy="431800"/>
          </a:xfrm>
          <a:prstGeom prst="rect">
            <a:avLst/>
          </a:prstGeom>
          <a:solidFill>
            <a:schemeClr val="accent1"/>
          </a:solidFill>
          <a:ln w="9525">
            <a:solidFill>
              <a:schemeClr val="tx1"/>
            </a:solidFill>
            <a:miter lim="800000"/>
            <a:headEnd/>
            <a:tailEnd/>
          </a:ln>
        </p:spPr>
        <p:txBody>
          <a:bodyPr wrap="none" anchor="ctr"/>
          <a:lstStyle/>
          <a:p>
            <a:endParaRPr lang="en-US" altLang="en-US"/>
          </a:p>
        </p:txBody>
      </p:sp>
      <p:sp>
        <p:nvSpPr>
          <p:cNvPr id="25603" name="Rectangle 3"/>
          <p:cNvSpPr>
            <a:spLocks noChangeArrowheads="1"/>
          </p:cNvSpPr>
          <p:nvPr/>
        </p:nvSpPr>
        <p:spPr bwMode="auto">
          <a:xfrm>
            <a:off x="10972800" y="2895600"/>
            <a:ext cx="381941" cy="431800"/>
          </a:xfrm>
          <a:prstGeom prst="rect">
            <a:avLst/>
          </a:prstGeom>
          <a:solidFill>
            <a:schemeClr val="accent2"/>
          </a:solidFill>
          <a:ln w="9525">
            <a:solidFill>
              <a:schemeClr val="tx1"/>
            </a:solidFill>
            <a:miter lim="800000"/>
            <a:headEnd/>
            <a:tailEnd/>
          </a:ln>
        </p:spPr>
        <p:txBody>
          <a:bodyPr wrap="none" anchor="ctr"/>
          <a:lstStyle/>
          <a:p>
            <a:endParaRPr lang="en-US" altLang="en-US"/>
          </a:p>
        </p:txBody>
      </p:sp>
      <p:sp>
        <p:nvSpPr>
          <p:cNvPr id="25604" name="Text Box 4"/>
          <p:cNvSpPr txBox="1">
            <a:spLocks noChangeArrowheads="1"/>
          </p:cNvSpPr>
          <p:nvPr/>
        </p:nvSpPr>
        <p:spPr bwMode="auto">
          <a:xfrm>
            <a:off x="6908800" y="2895602"/>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3</a:t>
            </a:r>
          </a:p>
        </p:txBody>
      </p:sp>
      <p:sp>
        <p:nvSpPr>
          <p:cNvPr id="25605" name="Text Box 5"/>
          <p:cNvSpPr txBox="1">
            <a:spLocks noChangeArrowheads="1"/>
          </p:cNvSpPr>
          <p:nvPr/>
        </p:nvSpPr>
        <p:spPr bwMode="auto">
          <a:xfrm>
            <a:off x="10972800" y="2971800"/>
            <a:ext cx="381941" cy="369888"/>
          </a:xfrm>
          <a:prstGeom prst="rect">
            <a:avLst/>
          </a:prstGeom>
          <a:noFill/>
          <a:ln w="9525">
            <a:noFill/>
            <a:miter lim="800000"/>
            <a:headEnd/>
            <a:tailEnd/>
          </a:ln>
        </p:spPr>
        <p:txBody>
          <a:bodyPr>
            <a:spAutoFit/>
          </a:bodyPr>
          <a:lstStyle/>
          <a:p>
            <a:pPr eaLnBrk="1" hangingPunct="1">
              <a:spcBef>
                <a:spcPct val="50000"/>
              </a:spcBef>
            </a:pPr>
            <a:r>
              <a:rPr lang="pt-BR" altLang="en-US" sz="1800" b="1">
                <a:latin typeface="Arial" pitchFamily="34" charset="0"/>
              </a:rPr>
              <a:t>4</a:t>
            </a:r>
          </a:p>
        </p:txBody>
      </p:sp>
      <p:sp>
        <p:nvSpPr>
          <p:cNvPr id="25606" name="Text Box 6"/>
          <p:cNvSpPr txBox="1">
            <a:spLocks noChangeArrowheads="1"/>
          </p:cNvSpPr>
          <p:nvPr/>
        </p:nvSpPr>
        <p:spPr bwMode="auto">
          <a:xfrm>
            <a:off x="10701867" y="2362202"/>
            <a:ext cx="1053629" cy="366713"/>
          </a:xfrm>
          <a:prstGeom prst="rect">
            <a:avLst/>
          </a:prstGeom>
          <a:noFill/>
          <a:ln w="9525">
            <a:noFill/>
            <a:miter lim="800000"/>
            <a:headEnd/>
            <a:tailEnd/>
          </a:ln>
        </p:spPr>
        <p:txBody>
          <a:bodyPr>
            <a:spAutoFit/>
          </a:bodyPr>
          <a:lstStyle/>
          <a:p>
            <a:pPr eaLnBrk="1" hangingPunct="1">
              <a:spcBef>
                <a:spcPct val="50000"/>
              </a:spcBef>
            </a:pPr>
            <a:r>
              <a:rPr lang="pt-BR" altLang="en-US" sz="1800" b="1">
                <a:latin typeface="Arial" pitchFamily="34" charset="0"/>
              </a:rPr>
              <a:t>&lt;5%</a:t>
            </a:r>
          </a:p>
        </p:txBody>
      </p:sp>
      <p:sp>
        <p:nvSpPr>
          <p:cNvPr id="25608" name="Text Box 8"/>
          <p:cNvSpPr txBox="1">
            <a:spLocks noChangeArrowheads="1"/>
          </p:cNvSpPr>
          <p:nvPr/>
        </p:nvSpPr>
        <p:spPr bwMode="auto">
          <a:xfrm>
            <a:off x="4464758" y="4256090"/>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3</a:t>
            </a:r>
          </a:p>
        </p:txBody>
      </p:sp>
      <p:sp>
        <p:nvSpPr>
          <p:cNvPr id="25609" name="Text Box 9"/>
          <p:cNvSpPr txBox="1">
            <a:spLocks noChangeArrowheads="1"/>
          </p:cNvSpPr>
          <p:nvPr/>
        </p:nvSpPr>
        <p:spPr bwMode="auto">
          <a:xfrm>
            <a:off x="8208906" y="4256090"/>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4</a:t>
            </a:r>
          </a:p>
        </p:txBody>
      </p:sp>
      <p:sp>
        <p:nvSpPr>
          <p:cNvPr id="2" name="TextBox 1">
            <a:extLst>
              <a:ext uri="{FF2B5EF4-FFF2-40B4-BE49-F238E27FC236}">
                <a16:creationId xmlns:a16="http://schemas.microsoft.com/office/drawing/2014/main" xmlns="" id="{75ECE365-7C67-234D-4A46-DD32FE83C7FB}"/>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2757570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302933" y="2514600"/>
            <a:ext cx="8639763" cy="431800"/>
          </a:xfrm>
          <a:prstGeom prst="rect">
            <a:avLst/>
          </a:prstGeom>
          <a:solidFill>
            <a:schemeClr val="accent1"/>
          </a:solidFill>
          <a:ln w="9525">
            <a:solidFill>
              <a:schemeClr val="tx1"/>
            </a:solidFill>
            <a:miter lim="800000"/>
            <a:headEnd/>
            <a:tailEnd/>
          </a:ln>
        </p:spPr>
        <p:txBody>
          <a:bodyPr wrap="none" anchor="ctr"/>
          <a:lstStyle/>
          <a:p>
            <a:endParaRPr lang="en-US" altLang="en-US"/>
          </a:p>
        </p:txBody>
      </p:sp>
      <p:sp>
        <p:nvSpPr>
          <p:cNvPr id="27651" name="Rectangle 3"/>
          <p:cNvSpPr>
            <a:spLocks noChangeArrowheads="1"/>
          </p:cNvSpPr>
          <p:nvPr/>
        </p:nvSpPr>
        <p:spPr bwMode="auto">
          <a:xfrm>
            <a:off x="9979377" y="2514600"/>
            <a:ext cx="957675" cy="431800"/>
          </a:xfrm>
          <a:prstGeom prst="rect">
            <a:avLst/>
          </a:prstGeom>
          <a:solidFill>
            <a:schemeClr val="accent2"/>
          </a:solidFill>
          <a:ln w="9525">
            <a:solidFill>
              <a:schemeClr val="tx1"/>
            </a:solidFill>
            <a:miter lim="800000"/>
            <a:headEnd/>
            <a:tailEnd/>
          </a:ln>
        </p:spPr>
        <p:txBody>
          <a:bodyPr wrap="none" anchor="ctr"/>
          <a:lstStyle/>
          <a:p>
            <a:endParaRPr lang="en-US" altLang="en-US"/>
          </a:p>
        </p:txBody>
      </p:sp>
      <p:sp>
        <p:nvSpPr>
          <p:cNvPr id="27652" name="Text Box 4"/>
          <p:cNvSpPr txBox="1">
            <a:spLocks noChangeArrowheads="1"/>
          </p:cNvSpPr>
          <p:nvPr/>
        </p:nvSpPr>
        <p:spPr bwMode="auto">
          <a:xfrm>
            <a:off x="5808135" y="1484315"/>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4</a:t>
            </a:r>
          </a:p>
        </p:txBody>
      </p:sp>
      <p:sp>
        <p:nvSpPr>
          <p:cNvPr id="27653" name="Rectangle 5"/>
          <p:cNvSpPr>
            <a:spLocks noChangeArrowheads="1"/>
          </p:cNvSpPr>
          <p:nvPr/>
        </p:nvSpPr>
        <p:spPr bwMode="auto">
          <a:xfrm>
            <a:off x="6818490" y="2514600"/>
            <a:ext cx="3168415" cy="431800"/>
          </a:xfrm>
          <a:prstGeom prst="rect">
            <a:avLst/>
          </a:prstGeom>
          <a:solidFill>
            <a:srgbClr val="00CCFF"/>
          </a:solidFill>
          <a:ln w="9525">
            <a:solidFill>
              <a:schemeClr val="tx1"/>
            </a:solidFill>
            <a:miter lim="800000"/>
            <a:headEnd/>
            <a:tailEnd/>
          </a:ln>
        </p:spPr>
        <p:txBody>
          <a:bodyPr wrap="none" anchor="ctr"/>
          <a:lstStyle/>
          <a:p>
            <a:endParaRPr lang="en-US" altLang="en-US"/>
          </a:p>
        </p:txBody>
      </p:sp>
      <p:sp>
        <p:nvSpPr>
          <p:cNvPr id="27654" name="Text Box 6"/>
          <p:cNvSpPr txBox="1">
            <a:spLocks noChangeArrowheads="1"/>
          </p:cNvSpPr>
          <p:nvPr/>
        </p:nvSpPr>
        <p:spPr bwMode="auto">
          <a:xfrm>
            <a:off x="4380090" y="2514602"/>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3</a:t>
            </a:r>
          </a:p>
        </p:txBody>
      </p:sp>
      <p:sp>
        <p:nvSpPr>
          <p:cNvPr id="27655" name="Text Box 7"/>
          <p:cNvSpPr txBox="1">
            <a:spLocks noChangeArrowheads="1"/>
          </p:cNvSpPr>
          <p:nvPr/>
        </p:nvSpPr>
        <p:spPr bwMode="auto">
          <a:xfrm>
            <a:off x="8353777" y="2514602"/>
            <a:ext cx="521171" cy="396875"/>
          </a:xfrm>
          <a:prstGeom prst="rect">
            <a:avLst/>
          </a:prstGeom>
          <a:noFill/>
          <a:ln w="9525">
            <a:noFill/>
            <a:miter lim="800000"/>
            <a:headEnd/>
            <a:tailEnd/>
          </a:ln>
        </p:spPr>
        <p:txBody>
          <a:bodyPr>
            <a:spAutoFit/>
          </a:bodyPr>
          <a:lstStyle/>
          <a:p>
            <a:pPr eaLnBrk="1" hangingPunct="1">
              <a:spcBef>
                <a:spcPct val="50000"/>
              </a:spcBef>
            </a:pPr>
            <a:r>
              <a:rPr lang="pt-BR" altLang="en-US" sz="2000" b="1">
                <a:solidFill>
                  <a:schemeClr val="bg1"/>
                </a:solidFill>
                <a:latin typeface="Arial" pitchFamily="34" charset="0"/>
              </a:rPr>
              <a:t>4</a:t>
            </a:r>
          </a:p>
        </p:txBody>
      </p:sp>
      <p:sp>
        <p:nvSpPr>
          <p:cNvPr id="27656" name="Text Box 8"/>
          <p:cNvSpPr txBox="1">
            <a:spLocks noChangeArrowheads="1"/>
          </p:cNvSpPr>
          <p:nvPr/>
        </p:nvSpPr>
        <p:spPr bwMode="auto">
          <a:xfrm>
            <a:off x="10340623" y="2514602"/>
            <a:ext cx="575733" cy="396875"/>
          </a:xfrm>
          <a:prstGeom prst="rect">
            <a:avLst/>
          </a:prstGeom>
          <a:noFill/>
          <a:ln w="9525">
            <a:noFill/>
            <a:miter lim="800000"/>
            <a:headEnd/>
            <a:tailEnd/>
          </a:ln>
        </p:spPr>
        <p:txBody>
          <a:bodyPr>
            <a:spAutoFit/>
          </a:bodyPr>
          <a:lstStyle/>
          <a:p>
            <a:pPr eaLnBrk="1" hangingPunct="1">
              <a:spcBef>
                <a:spcPct val="50000"/>
              </a:spcBef>
            </a:pPr>
            <a:r>
              <a:rPr lang="pt-BR" altLang="en-US" sz="2000" b="1">
                <a:latin typeface="Arial" pitchFamily="34" charset="0"/>
              </a:rPr>
              <a:t>5</a:t>
            </a:r>
          </a:p>
        </p:txBody>
      </p:sp>
      <p:sp>
        <p:nvSpPr>
          <p:cNvPr id="2" name="TextBox 1">
            <a:extLst>
              <a:ext uri="{FF2B5EF4-FFF2-40B4-BE49-F238E27FC236}">
                <a16:creationId xmlns:a16="http://schemas.microsoft.com/office/drawing/2014/main" xmlns="" id="{0DA073D1-2DB4-A836-190D-7BBAFD708689}"/>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78281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2"/>
          </p:nvPr>
        </p:nvSpPr>
        <p:spPr>
          <a:xfrm>
            <a:off x="5334000" y="914400"/>
            <a:ext cx="6324599" cy="5562599"/>
          </a:xfrm>
        </p:spPr>
        <p:txBody>
          <a:bodyPr>
            <a:normAutofit fontScale="92500" lnSpcReduction="20000"/>
          </a:bodyPr>
          <a:lstStyle/>
          <a:p>
            <a:pPr marL="342900" indent="-342900">
              <a:buAutoNum type="arabicPeriod"/>
            </a:pPr>
            <a:r>
              <a:rPr lang="ru-RU" sz="1600" dirty="0"/>
              <a:t>Протоковая аденокарцинома: </a:t>
            </a:r>
          </a:p>
          <a:p>
            <a:r>
              <a:rPr lang="ru-RU" sz="1600" dirty="0"/>
              <a:t>в случаях с более 50% морфологией на материале радикальной простатэктомии с указанием % в заключении</a:t>
            </a:r>
          </a:p>
          <a:p>
            <a:r>
              <a:rPr lang="ru-RU" sz="1600" dirty="0"/>
              <a:t>по трепан-биопсии указывается «аденокарцинома с протоковыми чертами» даже когда видна кажущаяся  явной протоковая морфология</a:t>
            </a:r>
          </a:p>
          <a:p>
            <a:endParaRPr lang="ru-RU" sz="1600" dirty="0"/>
          </a:p>
          <a:p>
            <a:pPr marL="0" indent="0">
              <a:buNone/>
            </a:pPr>
            <a:r>
              <a:rPr lang="ru-RU" sz="1600" dirty="0"/>
              <a:t>2. </a:t>
            </a:r>
            <a:r>
              <a:rPr lang="en-US" sz="1600" dirty="0"/>
              <a:t>PIN-like </a:t>
            </a:r>
            <a:r>
              <a:rPr lang="ru-RU" sz="1600" dirty="0"/>
              <a:t>карцинома</a:t>
            </a:r>
          </a:p>
          <a:p>
            <a:r>
              <a:rPr lang="ru-RU" sz="1600" dirty="0"/>
              <a:t>подтип ацинарной аденокарциномы</a:t>
            </a:r>
          </a:p>
          <a:p>
            <a:r>
              <a:rPr lang="ru-RU" sz="1600" dirty="0"/>
              <a:t>паттерн Глисона 3 (3+3=6).</a:t>
            </a:r>
          </a:p>
          <a:p>
            <a:pPr marL="0" indent="0">
              <a:buNone/>
            </a:pPr>
            <a:endParaRPr lang="ru-RU" sz="1600" dirty="0"/>
          </a:p>
          <a:p>
            <a:pPr marL="0" indent="0">
              <a:buNone/>
            </a:pPr>
            <a:r>
              <a:rPr lang="ru-RU" sz="1600" dirty="0"/>
              <a:t>3. Атипическая внутрипротоковая пролиферация (</a:t>
            </a:r>
            <a:r>
              <a:rPr lang="en-US" sz="1600" dirty="0"/>
              <a:t>AIP)</a:t>
            </a:r>
          </a:p>
          <a:p>
            <a:r>
              <a:rPr lang="ru-RU" sz="1600" dirty="0"/>
              <a:t>морфология не соответствующая </a:t>
            </a:r>
            <a:r>
              <a:rPr lang="en-US" sz="1600" dirty="0"/>
              <a:t>IDC</a:t>
            </a:r>
            <a:r>
              <a:rPr lang="ru-RU" sz="1600" dirty="0"/>
              <a:t>,</a:t>
            </a:r>
            <a:r>
              <a:rPr lang="en-US" sz="1600" dirty="0"/>
              <a:t> </a:t>
            </a:r>
            <a:r>
              <a:rPr lang="ru-RU" sz="1600" dirty="0"/>
              <a:t>но превышающая </a:t>
            </a:r>
            <a:r>
              <a:rPr lang="en-US" sz="1600" dirty="0"/>
              <a:t>HG-PIN</a:t>
            </a:r>
            <a:endParaRPr lang="ru-RU" sz="1600" dirty="0"/>
          </a:p>
          <a:p>
            <a:pPr marL="0" indent="0">
              <a:buNone/>
            </a:pPr>
            <a:endParaRPr lang="ru-RU" sz="1600" dirty="0"/>
          </a:p>
          <a:p>
            <a:pPr marL="0" indent="0">
              <a:buNone/>
            </a:pPr>
            <a:r>
              <a:rPr lang="ru-RU" sz="1600" dirty="0"/>
              <a:t>4. Нейроэндокринные опухоли, связанные лечением (андрогенная депривация) в результате прогрессирования кастрат-резистентных ацинарных аденокарцином (10-15%)</a:t>
            </a:r>
          </a:p>
          <a:p>
            <a:r>
              <a:rPr lang="ru-RU" sz="1600" dirty="0"/>
              <a:t>редкие, агрессивные, часто в сочетании с ацинарной аденокарциномой, не оцениваются по шкале Глисона (!).</a:t>
            </a:r>
          </a:p>
          <a:p>
            <a:pPr marL="0" indent="0">
              <a:buNone/>
            </a:pPr>
            <a:endParaRPr lang="ru-RU" sz="1600" dirty="0"/>
          </a:p>
          <a:p>
            <a:pPr marL="0" indent="0">
              <a:buNone/>
            </a:pPr>
            <a:r>
              <a:rPr lang="ru-RU" sz="1600" dirty="0"/>
              <a:t>5. Крибриформная аденокарцинома (паттерн 4) имеет плохое прогностическое значение и должна указываться в заключении, также как </a:t>
            </a:r>
            <a:r>
              <a:rPr lang="en-US" sz="1600" dirty="0"/>
              <a:t>IDC</a:t>
            </a:r>
            <a:r>
              <a:rPr lang="ru-RU" sz="1600" dirty="0"/>
              <a:t>. Должен указываться % паттерна 4 при любой комбинации суммы Глисона (3+4 либо 4+3).</a:t>
            </a:r>
          </a:p>
        </p:txBody>
      </p:sp>
      <p:sp>
        <p:nvSpPr>
          <p:cNvPr id="11" name="Прямоугольник 10"/>
          <p:cNvSpPr/>
          <p:nvPr/>
        </p:nvSpPr>
        <p:spPr>
          <a:xfrm>
            <a:off x="6858000" y="256352"/>
            <a:ext cx="39624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rPr>
              <a:t>New in WHO, 5</a:t>
            </a:r>
            <a:r>
              <a:rPr lang="en-US" sz="1600" baseline="30000" dirty="0">
                <a:solidFill>
                  <a:schemeClr val="tx1"/>
                </a:solidFill>
              </a:rPr>
              <a:t>th</a:t>
            </a:r>
            <a:r>
              <a:rPr lang="en-US" sz="1600" dirty="0">
                <a:solidFill>
                  <a:schemeClr val="tx1"/>
                </a:solidFill>
              </a:rPr>
              <a:t> edition</a:t>
            </a:r>
            <a:r>
              <a:rPr lang="ru-RU" sz="1600" dirty="0">
                <a:solidFill>
                  <a:schemeClr val="tx1"/>
                </a:solidFill>
              </a:rPr>
              <a:t> (</a:t>
            </a:r>
            <a:r>
              <a:rPr lang="en-US" sz="1600" dirty="0">
                <a:solidFill>
                  <a:schemeClr val="tx1"/>
                </a:solidFill>
              </a:rPr>
              <a:t>ISUP, GUPS)</a:t>
            </a:r>
            <a:endParaRPr lang="ru-RU" sz="1600" dirty="0">
              <a:solidFill>
                <a:schemeClr val="tx1"/>
              </a:solidFill>
            </a:endParaRPr>
          </a:p>
        </p:txBody>
      </p:sp>
      <p:pic>
        <p:nvPicPr>
          <p:cNvPr id="13"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6955" t="8824" r="22925" b="8528"/>
          <a:stretch/>
        </p:blipFill>
        <p:spPr bwMode="auto">
          <a:xfrm>
            <a:off x="0" y="1295400"/>
            <a:ext cx="5218981" cy="40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39FED706-37FD-9426-9349-BF207687A222}"/>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88201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PIN-HG, </a:t>
            </a:r>
            <a:r>
              <a:rPr lang="ru-RU" dirty="0" err="1"/>
              <a:t>ацинарная</a:t>
            </a:r>
            <a:r>
              <a:rPr lang="ru-RU" dirty="0"/>
              <a:t> аденокарцинома</a:t>
            </a:r>
          </a:p>
        </p:txBody>
      </p:sp>
      <p:pic>
        <p:nvPicPr>
          <p:cNvPr id="5" name="Picture 7" descr="ПИН7"/>
          <p:cNvPicPr>
            <a:picLocks noChangeAspect="1" noChangeArrowheads="1"/>
          </p:cNvPicPr>
          <p:nvPr/>
        </p:nvPicPr>
        <p:blipFill>
          <a:blip r:embed="rId3"/>
          <a:stretch>
            <a:fillRect/>
          </a:stretch>
        </p:blipFill>
        <p:spPr>
          <a:xfrm>
            <a:off x="0" y="1597326"/>
            <a:ext cx="5715000" cy="4046501"/>
          </a:xfrm>
          <a:prstGeom prst="rect">
            <a:avLst/>
          </a:prstGeom>
          <a:ln/>
        </p:spPr>
      </p:pic>
      <p:pic>
        <p:nvPicPr>
          <p:cNvPr id="6" name="Рисунок 5">
            <a:extLst>
              <a:ext uri="{FF2B5EF4-FFF2-40B4-BE49-F238E27FC236}">
                <a16:creationId xmlns:a16="http://schemas.microsoft.com/office/drawing/2014/main" xmlns="" id="{E6E04594-EAB9-4E02-9D11-90EF0EDC89C7}"/>
              </a:ext>
            </a:extLst>
          </p:cNvPr>
          <p:cNvPicPr>
            <a:picLocks noChangeAspect="1"/>
          </p:cNvPicPr>
          <p:nvPr/>
        </p:nvPicPr>
        <p:blipFill rotWithShape="1">
          <a:blip r:embed="rId4"/>
          <a:srcRect l="13945" t="13489" r="31468" b="18792"/>
          <a:stretch/>
        </p:blipFill>
        <p:spPr>
          <a:xfrm>
            <a:off x="5715000" y="1597326"/>
            <a:ext cx="6453996" cy="4056047"/>
          </a:xfrm>
          <a:prstGeom prst="rect">
            <a:avLst/>
          </a:prstGeom>
        </p:spPr>
      </p:pic>
      <p:sp>
        <p:nvSpPr>
          <p:cNvPr id="3" name="TextBox 2">
            <a:extLst>
              <a:ext uri="{FF2B5EF4-FFF2-40B4-BE49-F238E27FC236}">
                <a16:creationId xmlns:a16="http://schemas.microsoft.com/office/drawing/2014/main" xmlns="" id="{3C3DB7CC-DF27-17E1-36C0-C1E4C5ECCD59}"/>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74314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7381" y="1412776"/>
            <a:ext cx="11319864" cy="4176463"/>
          </a:xfrm>
        </p:spPr>
        <p:txBody>
          <a:bodyPr>
            <a:normAutofit fontScale="90000"/>
          </a:bodyPr>
          <a:lstStyle/>
          <a:p>
            <a:r>
              <a:rPr lang="ru-RU" sz="1800" dirty="0"/>
              <a:t>1. Аденоз (склерозирующий, диффузный аденоз периферической зоны)</a:t>
            </a:r>
            <a:br>
              <a:rPr lang="ru-RU" sz="1800" dirty="0"/>
            </a:br>
            <a:r>
              <a:rPr lang="ru-RU" sz="1800" dirty="0"/>
              <a:t/>
            </a:r>
            <a:br>
              <a:rPr lang="ru-RU" sz="1800" dirty="0"/>
            </a:br>
            <a:r>
              <a:rPr lang="ru-RU" sz="1800" dirty="0"/>
              <a:t>2. Базальноклеточная гиперплазия</a:t>
            </a:r>
            <a:br>
              <a:rPr lang="ru-RU" sz="1800" dirty="0"/>
            </a:br>
            <a:r>
              <a:rPr lang="ru-RU" sz="1800" dirty="0"/>
              <a:t/>
            </a:r>
            <a:br>
              <a:rPr lang="ru-RU" sz="1800" dirty="0"/>
            </a:br>
            <a:r>
              <a:rPr lang="ru-RU" sz="1800" dirty="0"/>
              <a:t>3. Гиперплазия остатков </a:t>
            </a:r>
            <a:r>
              <a:rPr lang="ru-RU" sz="1800" dirty="0" err="1"/>
              <a:t>мезонефроса</a:t>
            </a:r>
            <a:r>
              <a:rPr lang="ru-RU" sz="1800" dirty="0"/>
              <a:t/>
            </a:r>
            <a:br>
              <a:rPr lang="ru-RU" sz="1800" dirty="0"/>
            </a:br>
            <a:r>
              <a:rPr lang="ru-RU" sz="1800" dirty="0"/>
              <a:t/>
            </a:r>
            <a:br>
              <a:rPr lang="ru-RU" sz="1800" dirty="0"/>
            </a:br>
            <a:r>
              <a:rPr lang="ru-RU" sz="1800" dirty="0"/>
              <a:t>4. Светлоклеточная гиперплазия</a:t>
            </a:r>
            <a:br>
              <a:rPr lang="ru-RU" sz="1800" dirty="0"/>
            </a:br>
            <a:r>
              <a:rPr lang="ru-RU" sz="1800" dirty="0"/>
              <a:t/>
            </a:r>
            <a:br>
              <a:rPr lang="ru-RU" sz="1800" dirty="0"/>
            </a:br>
            <a:r>
              <a:rPr lang="ru-RU" sz="1800" dirty="0"/>
              <a:t>5. Неспецифический гранулематозный простатит</a:t>
            </a:r>
            <a:br>
              <a:rPr lang="ru-RU" sz="1800" dirty="0"/>
            </a:br>
            <a:r>
              <a:rPr lang="ru-RU" sz="1800" dirty="0"/>
              <a:t/>
            </a:r>
            <a:br>
              <a:rPr lang="ru-RU" sz="1800" dirty="0"/>
            </a:br>
            <a:r>
              <a:rPr lang="ru-RU" sz="1800" dirty="0"/>
              <a:t>6. </a:t>
            </a:r>
            <a:r>
              <a:rPr lang="ru-RU" sz="1800" dirty="0" err="1"/>
              <a:t>ксантома</a:t>
            </a:r>
            <a:r>
              <a:rPr lang="ru-RU" sz="1800" dirty="0"/>
              <a:t/>
            </a:r>
            <a:br>
              <a:rPr lang="ru-RU" sz="1800" dirty="0"/>
            </a:br>
            <a:r>
              <a:rPr lang="ru-RU" sz="1800" dirty="0"/>
              <a:t/>
            </a:r>
            <a:br>
              <a:rPr lang="ru-RU" sz="1800" dirty="0"/>
            </a:br>
            <a:r>
              <a:rPr lang="ru-RU" sz="1800" dirty="0"/>
              <a:t>7. нормальные структуры (слизистая кишки, параганглий, семенные пузырьки, гиперплазия слизистых желез </a:t>
            </a:r>
            <a:r>
              <a:rPr lang="en-US" sz="1800" dirty="0"/>
              <a:t>Verumontanum, </a:t>
            </a:r>
            <a:r>
              <a:rPr lang="ru-RU" sz="1800" dirty="0"/>
              <a:t>скопления светлых желез Купера).</a:t>
            </a:r>
            <a:br>
              <a:rPr lang="ru-RU" sz="1800" dirty="0"/>
            </a:br>
            <a:r>
              <a:rPr lang="ru-RU" sz="1800" dirty="0"/>
              <a:t/>
            </a:r>
            <a:br>
              <a:rPr lang="ru-RU" sz="1800" dirty="0"/>
            </a:br>
            <a:endParaRPr lang="ru-RU" sz="1800" dirty="0"/>
          </a:p>
        </p:txBody>
      </p:sp>
      <p:sp>
        <p:nvSpPr>
          <p:cNvPr id="4" name="Прямоугольник 3"/>
          <p:cNvSpPr/>
          <p:nvPr/>
        </p:nvSpPr>
        <p:spPr>
          <a:xfrm>
            <a:off x="457200" y="287807"/>
            <a:ext cx="9697076"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Процессы, мимикрирующие аденокарциному предстательной железы</a:t>
            </a:r>
          </a:p>
        </p:txBody>
      </p:sp>
      <p:sp>
        <p:nvSpPr>
          <p:cNvPr id="5" name="Прямоугольник 4"/>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 name="TextBox 2">
            <a:extLst>
              <a:ext uri="{FF2B5EF4-FFF2-40B4-BE49-F238E27FC236}">
                <a16:creationId xmlns:a16="http://schemas.microsoft.com/office/drawing/2014/main" xmlns="" id="{97F714A7-FF8A-16C7-9388-5ED2F3D1EFD1}"/>
              </a:ext>
            </a:extLst>
          </p:cNvPr>
          <p:cNvSpPr txBox="1"/>
          <p:nvPr/>
        </p:nvSpPr>
        <p:spPr>
          <a:xfrm>
            <a:off x="5638800" y="63246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973046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5" name="Rectangle 5"/>
          <p:cNvSpPr>
            <a:spLocks noGrp="1" noRot="1" noChangeArrowheads="1"/>
          </p:cNvSpPr>
          <p:nvPr>
            <p:ph type="title"/>
          </p:nvPr>
        </p:nvSpPr>
        <p:spPr>
          <a:xfrm>
            <a:off x="1391477" y="188640"/>
            <a:ext cx="10273141" cy="1125538"/>
          </a:xfrm>
        </p:spPr>
        <p:txBody>
          <a:bodyPr>
            <a:normAutofit/>
          </a:bodyPr>
          <a:lstStyle/>
          <a:p>
            <a:r>
              <a:rPr lang="ru-RU" sz="2000" b="1" dirty="0"/>
              <a:t>Атипическая железистая гиперплазия предстательной железы (аденоз).  Иммуногистохимическая окраска на высокомолекулярный цитокератин</a:t>
            </a:r>
            <a:endParaRPr lang="ru-RU" sz="2000" dirty="0"/>
          </a:p>
        </p:txBody>
      </p:sp>
      <p:pic>
        <p:nvPicPr>
          <p:cNvPr id="256004" name="Picture 4" descr="Склероз_Аденоз4"/>
          <p:cNvPicPr>
            <a:picLocks noGrp="1" noChangeAspect="1" noChangeArrowheads="1"/>
          </p:cNvPicPr>
          <p:nvPr>
            <p:ph idx="4294967295"/>
          </p:nvPr>
        </p:nvPicPr>
        <p:blipFill>
          <a:blip r:embed="rId3"/>
          <a:srcRect/>
          <a:stretch>
            <a:fillRect/>
          </a:stretch>
        </p:blipFill>
        <p:spPr>
          <a:xfrm>
            <a:off x="6288022" y="1500181"/>
            <a:ext cx="5649329" cy="3414811"/>
          </a:xfrm>
          <a:prstGeom prst="rect">
            <a:avLst/>
          </a:prstGeom>
          <a:ln/>
        </p:spPr>
      </p:pic>
      <p:pic>
        <p:nvPicPr>
          <p:cNvPr id="4" name="Picture 4" descr="Склероз_Аденоз2"/>
          <p:cNvPicPr>
            <a:picLocks noChangeAspect="1" noChangeArrowheads="1"/>
          </p:cNvPicPr>
          <p:nvPr/>
        </p:nvPicPr>
        <p:blipFill>
          <a:blip r:embed="rId4"/>
          <a:srcRect/>
          <a:stretch>
            <a:fillRect/>
          </a:stretch>
        </p:blipFill>
        <p:spPr>
          <a:xfrm>
            <a:off x="239350" y="1500181"/>
            <a:ext cx="5735935" cy="3456385"/>
          </a:xfrm>
          <a:prstGeom prst="rect">
            <a:avLst/>
          </a:prstGeom>
          <a:ln/>
        </p:spPr>
      </p:pic>
      <p:sp>
        <p:nvSpPr>
          <p:cNvPr id="2" name="TextBox 1">
            <a:extLst>
              <a:ext uri="{FF2B5EF4-FFF2-40B4-BE49-F238E27FC236}">
                <a16:creationId xmlns:a16="http://schemas.microsoft.com/office/drawing/2014/main" xmlns="" id="{FC4D0C5E-CEAF-9650-2C8D-FAF6561FCE73}"/>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107521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Содержимое 7" descr="Prostate_Hyperplasia12_PAH.jpg"/>
          <p:cNvPicPr>
            <a:picLocks noGrp="1" noChangeAspect="1"/>
          </p:cNvPicPr>
          <p:nvPr>
            <p:ph sz="half" idx="1"/>
          </p:nvPr>
        </p:nvPicPr>
        <p:blipFill>
          <a:blip r:embed="rId2"/>
          <a:srcRect/>
          <a:stretch>
            <a:fillRect/>
          </a:stretch>
        </p:blipFill>
        <p:spPr>
          <a:xfrm>
            <a:off x="239349" y="1061866"/>
            <a:ext cx="5769315" cy="3788515"/>
          </a:xfrm>
        </p:spPr>
      </p:pic>
      <p:sp>
        <p:nvSpPr>
          <p:cNvPr id="46083" name="Содержимое 6"/>
          <p:cNvSpPr>
            <a:spLocks noGrp="1"/>
          </p:cNvSpPr>
          <p:nvPr>
            <p:ph sz="half" idx="2"/>
          </p:nvPr>
        </p:nvSpPr>
        <p:spPr>
          <a:xfrm>
            <a:off x="623393" y="5013176"/>
            <a:ext cx="11319032" cy="720080"/>
          </a:xfrm>
        </p:spPr>
        <p:txBody>
          <a:bodyPr>
            <a:normAutofit lnSpcReduction="10000"/>
          </a:bodyPr>
          <a:lstStyle/>
          <a:p>
            <a:pPr marL="0" indent="0" algn="ctr">
              <a:buNone/>
            </a:pPr>
            <a:r>
              <a:rPr lang="ru-RU" sz="2400" dirty="0"/>
              <a:t>При </a:t>
            </a:r>
            <a:r>
              <a:rPr lang="ru-RU" sz="2400" dirty="0" err="1"/>
              <a:t>постатрофической</a:t>
            </a:r>
            <a:r>
              <a:rPr lang="ru-RU" sz="2400" dirty="0"/>
              <a:t> гиперплазии видны кластеры </a:t>
            </a:r>
            <a:r>
              <a:rPr lang="ru-RU" sz="2400" dirty="0" err="1"/>
              <a:t>дистрофически</a:t>
            </a:r>
            <a:r>
              <a:rPr lang="ru-RU" sz="2400" dirty="0"/>
              <a:t> измененных простатических желез с пролиферативными изменениями. </a:t>
            </a:r>
          </a:p>
        </p:txBody>
      </p:sp>
      <p:sp>
        <p:nvSpPr>
          <p:cNvPr id="7" name="Rectangle 2"/>
          <p:cNvSpPr txBox="1">
            <a:spLocks noChangeArrowheads="1"/>
          </p:cNvSpPr>
          <p:nvPr/>
        </p:nvSpPr>
        <p:spPr>
          <a:xfrm>
            <a:off x="2063552" y="116632"/>
            <a:ext cx="9002989" cy="686220"/>
          </a:xfrm>
          <a:prstGeom prst="rect">
            <a:avLst/>
          </a:prstGeom>
        </p:spPr>
        <p:txBody>
          <a:bodyPr vert="horz" lIns="91440" tIns="45720" rIns="91440" bIns="45720" rtlCol="0" anchor="ctr">
            <a:noAutofit/>
          </a:bodyPr>
          <a:lstStyle/>
          <a:p>
            <a:pPr algn="ctr">
              <a:spcBef>
                <a:spcPct val="0"/>
              </a:spcBef>
              <a:defRPr/>
            </a:pPr>
            <a:r>
              <a:rPr lang="ru-RU" sz="2800" b="1" dirty="0">
                <a:solidFill>
                  <a:prstClr val="black"/>
                </a:solidFill>
                <a:latin typeface="Calibri Light"/>
              </a:rPr>
              <a:t>Постатрофическая гиперплазия предстательной железы</a:t>
            </a:r>
            <a:endParaRPr lang="en-US" sz="2800" dirty="0">
              <a:solidFill>
                <a:prstClr val="black"/>
              </a:solidFill>
              <a:latin typeface="Calibri Light"/>
            </a:endParaRPr>
          </a:p>
        </p:txBody>
      </p:sp>
      <p:pic>
        <p:nvPicPr>
          <p:cNvPr id="5" name="Содержимое 5" descr="Prostate_Hyperplasia11_PAH.jpg"/>
          <p:cNvPicPr>
            <a:picLocks noChangeAspect="1"/>
          </p:cNvPicPr>
          <p:nvPr/>
        </p:nvPicPr>
        <p:blipFill>
          <a:blip r:embed="rId3"/>
          <a:srcRect/>
          <a:stretch>
            <a:fillRect/>
          </a:stretch>
        </p:blipFill>
        <p:spPr>
          <a:xfrm>
            <a:off x="6192011" y="1052736"/>
            <a:ext cx="5750413" cy="3788516"/>
          </a:xfrm>
          <a:prstGeom prst="rect">
            <a:avLst/>
          </a:prstGeom>
        </p:spPr>
      </p:pic>
      <p:sp>
        <p:nvSpPr>
          <p:cNvPr id="2" name="TextBox 1">
            <a:extLst>
              <a:ext uri="{FF2B5EF4-FFF2-40B4-BE49-F238E27FC236}">
                <a16:creationId xmlns:a16="http://schemas.microsoft.com/office/drawing/2014/main" xmlns="" id="{48FF93D7-9E46-64D4-A1DD-50AB0E928145}"/>
              </a:ext>
            </a:extLst>
          </p:cNvPr>
          <p:cNvSpPr txBox="1"/>
          <p:nvPr/>
        </p:nvSpPr>
        <p:spPr>
          <a:xfrm>
            <a:off x="7543800" y="6243199"/>
            <a:ext cx="4594528" cy="338554"/>
          </a:xfrm>
          <a:prstGeom prst="rect">
            <a:avLst/>
          </a:prstGeom>
          <a:noFill/>
        </p:spPr>
        <p:txBody>
          <a:bodyPr wrap="none" rtlCol="0">
            <a:spAutoFit/>
          </a:bodyPr>
          <a:lstStyle/>
          <a:p>
            <a:r>
              <a:rPr lang="en-US" sz="800" dirty="0"/>
              <a:t>Prostate Cancer Grading System, 20</a:t>
            </a:r>
            <a:r>
              <a:rPr lang="ru-RU" sz="800" dirty="0"/>
              <a:t>15</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945727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Содержимое 5" descr="Prostate_Hyperplasia13_PAH_HMWCK.jpg"/>
          <p:cNvPicPr>
            <a:picLocks noGrp="1" noChangeAspect="1"/>
          </p:cNvPicPr>
          <p:nvPr>
            <p:ph sz="half" idx="1"/>
          </p:nvPr>
        </p:nvPicPr>
        <p:blipFill>
          <a:blip r:embed="rId2"/>
          <a:srcRect/>
          <a:stretch>
            <a:fillRect/>
          </a:stretch>
        </p:blipFill>
        <p:spPr>
          <a:xfrm>
            <a:off x="527381" y="1196753"/>
            <a:ext cx="7008779" cy="4438539"/>
          </a:xfrm>
        </p:spPr>
      </p:pic>
      <p:sp>
        <p:nvSpPr>
          <p:cNvPr id="47107" name="Содержимое 6"/>
          <p:cNvSpPr>
            <a:spLocks noGrp="1"/>
          </p:cNvSpPr>
          <p:nvPr>
            <p:ph sz="half" idx="2"/>
          </p:nvPr>
        </p:nvSpPr>
        <p:spPr>
          <a:xfrm>
            <a:off x="7536160" y="1196752"/>
            <a:ext cx="4128459" cy="2592288"/>
          </a:xfrm>
        </p:spPr>
        <p:txBody>
          <a:bodyPr>
            <a:normAutofit/>
          </a:bodyPr>
          <a:lstStyle/>
          <a:p>
            <a:pPr algn="just"/>
            <a:r>
              <a:rPr lang="ru-RU" sz="2400" dirty="0"/>
              <a:t>Постатрофическая гиперплазия почти всегда нуждается в дифференциальной диагностике при помощи ИГХ исследования</a:t>
            </a:r>
          </a:p>
        </p:txBody>
      </p:sp>
      <p:sp>
        <p:nvSpPr>
          <p:cNvPr id="2" name="TextBox 1">
            <a:extLst>
              <a:ext uri="{FF2B5EF4-FFF2-40B4-BE49-F238E27FC236}">
                <a16:creationId xmlns:a16="http://schemas.microsoft.com/office/drawing/2014/main" xmlns="" id="{98EA7B99-C947-2D20-15AE-C2FC6885055C}"/>
              </a:ext>
            </a:extLst>
          </p:cNvPr>
          <p:cNvSpPr txBox="1"/>
          <p:nvPr/>
        </p:nvSpPr>
        <p:spPr>
          <a:xfrm>
            <a:off x="7543800" y="6243199"/>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41161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5">
            <a:extLst>
              <a:ext uri="{FF2B5EF4-FFF2-40B4-BE49-F238E27FC236}">
                <a16:creationId xmlns:a16="http://schemas.microsoft.com/office/drawing/2014/main" xmlns="" id="{3502954D-45D3-4612-8045-683F8D5B84DF}"/>
              </a:ext>
            </a:extLst>
          </p:cNvPr>
          <p:cNvSpPr>
            <a:spLocks noGrp="1"/>
          </p:cNvSpPr>
          <p:nvPr>
            <p:ph idx="1"/>
          </p:nvPr>
        </p:nvSpPr>
        <p:spPr>
          <a:xfrm>
            <a:off x="0" y="1"/>
            <a:ext cx="10744200" cy="954059"/>
          </a:xfrm>
          <a:prstGeom prst="rect">
            <a:avLst/>
          </a:prstGeom>
          <a:solidFill>
            <a:srgbClr val="A591B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96" tIns="45696" rIns="91396" bIns="45696">
            <a:spAutoFit/>
          </a:bodyPr>
          <a:lstStyle/>
          <a:p>
            <a:pPr marL="0" indent="0" algn="ctr" eaLnBrk="0" fontAlgn="base" hangingPunct="0">
              <a:spcBef>
                <a:spcPct val="0"/>
              </a:spcBef>
              <a:spcAft>
                <a:spcPct val="0"/>
              </a:spcAft>
              <a:buNone/>
            </a:pPr>
            <a:r>
              <a:rPr lang="ru-RU" altLang="ru-RU" sz="2800" b="1" dirty="0">
                <a:solidFill>
                  <a:prstClr val="white"/>
                </a:solidFill>
                <a:latin typeface="Arial Narrow" pitchFamily="34" charset="0"/>
                <a:cs typeface="Times New Roman" panose="02020603050405020304" pitchFamily="18" charset="0"/>
              </a:rPr>
              <a:t>Заболеваемость и смертность раком предстательной железы </a:t>
            </a:r>
          </a:p>
          <a:p>
            <a:pPr marL="0" indent="0" algn="ctr" eaLnBrk="0" fontAlgn="base" hangingPunct="0">
              <a:spcBef>
                <a:spcPct val="0"/>
              </a:spcBef>
              <a:spcAft>
                <a:spcPct val="0"/>
              </a:spcAft>
              <a:buNone/>
            </a:pPr>
            <a:r>
              <a:rPr lang="ru-RU" altLang="ru-RU" sz="2800" b="1" dirty="0">
                <a:solidFill>
                  <a:prstClr val="white"/>
                </a:solidFill>
                <a:latin typeface="Arial Narrow" pitchFamily="34" charset="0"/>
                <a:cs typeface="Times New Roman" panose="02020603050405020304" pitchFamily="18" charset="0"/>
              </a:rPr>
              <a:t>в Казахстане в 2020 г.</a:t>
            </a:r>
          </a:p>
        </p:txBody>
      </p:sp>
      <p:graphicFrame>
        <p:nvGraphicFramePr>
          <p:cNvPr id="16" name="Диаграмма 15"/>
          <p:cNvGraphicFramePr>
            <a:graphicFrameLocks/>
          </p:cNvGraphicFramePr>
          <p:nvPr>
            <p:extLst>
              <p:ext uri="{D42A27DB-BD31-4B8C-83A1-F6EECF244321}">
                <p14:modId xmlns:p14="http://schemas.microsoft.com/office/powerpoint/2010/main" val="250150627"/>
              </p:ext>
            </p:extLst>
          </p:nvPr>
        </p:nvGraphicFramePr>
        <p:xfrm>
          <a:off x="13190" y="980728"/>
          <a:ext cx="4354617"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304800" y="3200400"/>
            <a:ext cx="3648405" cy="1815882"/>
          </a:xfrm>
          <a:prstGeom prst="rect">
            <a:avLst/>
          </a:prstGeom>
        </p:spPr>
        <p:txBody>
          <a:bodyPr wrap="square">
            <a:spAutoFit/>
          </a:bodyPr>
          <a:lstStyle/>
          <a:p>
            <a:pPr lvl="0"/>
            <a:r>
              <a:rPr lang="ru-RU" sz="1400" dirty="0" err="1">
                <a:solidFill>
                  <a:prstClr val="black"/>
                </a:solidFill>
                <a:latin typeface="Arial Narrow" panose="020B0606020202030204" pitchFamily="34" charset="0"/>
              </a:rPr>
              <a:t>Абс</a:t>
            </a:r>
            <a:r>
              <a:rPr lang="ru-RU" sz="1400" dirty="0">
                <a:solidFill>
                  <a:prstClr val="black"/>
                </a:solidFill>
                <a:latin typeface="Arial Narrow" panose="020B0606020202030204" pitchFamily="34" charset="0"/>
              </a:rPr>
              <a:t>. число заболевших  </a:t>
            </a:r>
            <a:r>
              <a:rPr lang="ru-RU" sz="1400" b="1" dirty="0">
                <a:solidFill>
                  <a:schemeClr val="accent5">
                    <a:lumMod val="50000"/>
                  </a:schemeClr>
                </a:solidFill>
                <a:latin typeface="Arial Narrow" panose="020B0606020202030204" pitchFamily="34" charset="0"/>
              </a:rPr>
              <a:t>РПЖ</a:t>
            </a:r>
            <a:r>
              <a:rPr lang="ru-RU" sz="1400" dirty="0">
                <a:solidFill>
                  <a:prstClr val="black"/>
                </a:solidFill>
                <a:latin typeface="Arial Narrow" panose="020B0606020202030204" pitchFamily="34" charset="0"/>
              </a:rPr>
              <a:t>:</a:t>
            </a:r>
          </a:p>
          <a:p>
            <a:pPr lvl="0"/>
            <a:r>
              <a:rPr lang="ru-RU" sz="1400" dirty="0">
                <a:solidFill>
                  <a:prstClr val="black"/>
                </a:solidFill>
                <a:latin typeface="Arial Narrow" panose="020B0606020202030204" pitchFamily="34" charset="0"/>
              </a:rPr>
              <a:t>2018 г. -     </a:t>
            </a:r>
            <a:r>
              <a:rPr lang="ru-RU" sz="1400" b="1" dirty="0">
                <a:solidFill>
                  <a:srgbClr val="C00000"/>
                </a:solidFill>
                <a:latin typeface="Arial Narrow" panose="020B0606020202030204" pitchFamily="34" charset="0"/>
              </a:rPr>
              <a:t>1 202 </a:t>
            </a:r>
            <a:r>
              <a:rPr lang="ru-RU" sz="1400" dirty="0">
                <a:solidFill>
                  <a:prstClr val="black"/>
                </a:solidFill>
                <a:latin typeface="Arial Narrow" panose="020B0606020202030204" pitchFamily="34" charset="0"/>
              </a:rPr>
              <a:t> сл.</a:t>
            </a:r>
          </a:p>
          <a:p>
            <a:pPr lvl="0"/>
            <a:r>
              <a:rPr lang="ru-RU" sz="1400" dirty="0">
                <a:solidFill>
                  <a:prstClr val="black"/>
                </a:solidFill>
                <a:latin typeface="Arial Narrow" panose="020B0606020202030204" pitchFamily="34" charset="0"/>
              </a:rPr>
              <a:t>2019 г. -     </a:t>
            </a:r>
            <a:r>
              <a:rPr lang="ru-RU" sz="1400" b="1" dirty="0">
                <a:solidFill>
                  <a:srgbClr val="C00000"/>
                </a:solidFill>
                <a:latin typeface="Arial Narrow" panose="020B0606020202030204" pitchFamily="34" charset="0"/>
              </a:rPr>
              <a:t>1 233  </a:t>
            </a:r>
            <a:r>
              <a:rPr lang="ru-RU" sz="1400" dirty="0">
                <a:solidFill>
                  <a:prstClr val="black"/>
                </a:solidFill>
                <a:latin typeface="Arial Narrow" panose="020B0606020202030204" pitchFamily="34" charset="0"/>
              </a:rPr>
              <a:t>сл. </a:t>
            </a:r>
          </a:p>
          <a:p>
            <a:pPr lvl="0"/>
            <a:r>
              <a:rPr lang="ru-RU" sz="1400" dirty="0">
                <a:solidFill>
                  <a:prstClr val="black"/>
                </a:solidFill>
                <a:latin typeface="Arial Narrow" panose="020B0606020202030204" pitchFamily="34" charset="0"/>
              </a:rPr>
              <a:t>2020 г. -      </a:t>
            </a:r>
            <a:r>
              <a:rPr lang="ru-RU" sz="1400" b="1" dirty="0">
                <a:solidFill>
                  <a:srgbClr val="C00000"/>
                </a:solidFill>
                <a:latin typeface="Arial Narrow" panose="020B0606020202030204" pitchFamily="34" charset="0"/>
              </a:rPr>
              <a:t>970 </a:t>
            </a:r>
            <a:r>
              <a:rPr lang="ru-RU" sz="1400" dirty="0">
                <a:solidFill>
                  <a:prstClr val="black"/>
                </a:solidFill>
                <a:latin typeface="Arial Narrow" panose="020B0606020202030204" pitchFamily="34" charset="0"/>
              </a:rPr>
              <a:t> сл.</a:t>
            </a:r>
          </a:p>
          <a:p>
            <a:pPr lvl="0"/>
            <a:endParaRPr lang="ru-RU" sz="1400" dirty="0">
              <a:solidFill>
                <a:prstClr val="black"/>
              </a:solidFill>
              <a:latin typeface="Arial Narrow" panose="020B0606020202030204" pitchFamily="34" charset="0"/>
            </a:endParaRPr>
          </a:p>
          <a:p>
            <a:pPr lvl="0"/>
            <a:r>
              <a:rPr lang="ru-RU" sz="1400" b="1" dirty="0">
                <a:solidFill>
                  <a:schemeClr val="accent5">
                    <a:lumMod val="50000"/>
                  </a:schemeClr>
                </a:solidFill>
                <a:latin typeface="Arial Narrow" panose="020B0606020202030204" pitchFamily="34" charset="0"/>
              </a:rPr>
              <a:t>Рак предстательной железы</a:t>
            </a:r>
            <a:r>
              <a:rPr lang="ru-RU" sz="1400" b="1" dirty="0">
                <a:solidFill>
                  <a:prstClr val="black"/>
                </a:solidFill>
                <a:latin typeface="Arial Narrow" panose="020B0606020202030204" pitchFamily="34" charset="0"/>
              </a:rPr>
              <a:t> </a:t>
            </a:r>
            <a:r>
              <a:rPr lang="ru-RU" sz="1400" dirty="0">
                <a:solidFill>
                  <a:prstClr val="black"/>
                </a:solidFill>
                <a:latin typeface="Arial Narrow" panose="020B0606020202030204" pitchFamily="34" charset="0"/>
              </a:rPr>
              <a:t>в структуре заболеваемости  в  2020 году занимал  – </a:t>
            </a:r>
            <a:r>
              <a:rPr lang="ru-RU" sz="1400" b="1" dirty="0">
                <a:solidFill>
                  <a:srgbClr val="C00000"/>
                </a:solidFill>
                <a:latin typeface="Arial Narrow" panose="020B0606020202030204" pitchFamily="34" charset="0"/>
              </a:rPr>
              <a:t>13 место</a:t>
            </a:r>
          </a:p>
        </p:txBody>
      </p:sp>
      <p:pic>
        <p:nvPicPr>
          <p:cNvPr id="1027" name="Picture 3" descr="C:\Users\Admin\Desktop\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8562" y="4800600"/>
            <a:ext cx="2984565" cy="13430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Диаграмма 11"/>
          <p:cNvGraphicFramePr>
            <a:graphicFrameLocks/>
          </p:cNvGraphicFramePr>
          <p:nvPr>
            <p:extLst>
              <p:ext uri="{D42A27DB-BD31-4B8C-83A1-F6EECF244321}">
                <p14:modId xmlns:p14="http://schemas.microsoft.com/office/powerpoint/2010/main" val="2616576204"/>
              </p:ext>
            </p:extLst>
          </p:nvPr>
        </p:nvGraphicFramePr>
        <p:xfrm>
          <a:off x="5943600" y="990600"/>
          <a:ext cx="4943588" cy="2315008"/>
        </p:xfrm>
        <a:graphic>
          <a:graphicData uri="http://schemas.openxmlformats.org/drawingml/2006/chart">
            <c:chart xmlns:c="http://schemas.openxmlformats.org/drawingml/2006/chart" xmlns:r="http://schemas.openxmlformats.org/officeDocument/2006/relationships" r:id="rId5"/>
          </a:graphicData>
        </a:graphic>
      </p:graphicFrame>
      <p:sp>
        <p:nvSpPr>
          <p:cNvPr id="13" name="Прямоугольник 12"/>
          <p:cNvSpPr/>
          <p:nvPr/>
        </p:nvSpPr>
        <p:spPr>
          <a:xfrm>
            <a:off x="6934201" y="3276600"/>
            <a:ext cx="3505200" cy="1600438"/>
          </a:xfrm>
          <a:prstGeom prst="rect">
            <a:avLst/>
          </a:prstGeom>
        </p:spPr>
        <p:txBody>
          <a:bodyPr wrap="square">
            <a:spAutoFit/>
          </a:bodyPr>
          <a:lstStyle/>
          <a:p>
            <a:pPr lvl="0"/>
            <a:r>
              <a:rPr lang="ru-RU" sz="1400" dirty="0" err="1">
                <a:solidFill>
                  <a:prstClr val="black"/>
                </a:solidFill>
                <a:latin typeface="Arial Narrow" panose="020B0606020202030204" pitchFamily="34" charset="0"/>
              </a:rPr>
              <a:t>Абс</a:t>
            </a:r>
            <a:r>
              <a:rPr lang="ru-RU" sz="1400" dirty="0">
                <a:solidFill>
                  <a:prstClr val="black"/>
                </a:solidFill>
                <a:latin typeface="Arial Narrow" panose="020B0606020202030204" pitchFamily="34" charset="0"/>
              </a:rPr>
              <a:t>. число умерших от </a:t>
            </a:r>
            <a:r>
              <a:rPr lang="ru-RU" sz="1400" b="1" dirty="0">
                <a:solidFill>
                  <a:schemeClr val="accent5">
                    <a:lumMod val="50000"/>
                  </a:schemeClr>
                </a:solidFill>
                <a:latin typeface="Arial Narrow" panose="020B0606020202030204" pitchFamily="34" charset="0"/>
              </a:rPr>
              <a:t>РПЖ:</a:t>
            </a:r>
          </a:p>
          <a:p>
            <a:pPr lvl="0"/>
            <a:r>
              <a:rPr lang="ru-RU" sz="1400" dirty="0">
                <a:solidFill>
                  <a:prstClr val="black"/>
                </a:solidFill>
                <a:latin typeface="Arial Narrow" panose="020B0606020202030204" pitchFamily="34" charset="0"/>
              </a:rPr>
              <a:t>2018 г. -     </a:t>
            </a:r>
            <a:r>
              <a:rPr lang="ru-RU" sz="1400" b="1" dirty="0">
                <a:solidFill>
                  <a:srgbClr val="C00000"/>
                </a:solidFill>
                <a:latin typeface="Arial Narrow" panose="020B0606020202030204" pitchFamily="34" charset="0"/>
              </a:rPr>
              <a:t> 375 </a:t>
            </a:r>
            <a:r>
              <a:rPr lang="ru-RU" sz="1400" dirty="0">
                <a:solidFill>
                  <a:prstClr val="black"/>
                </a:solidFill>
                <a:latin typeface="Arial Narrow" panose="020B0606020202030204" pitchFamily="34" charset="0"/>
              </a:rPr>
              <a:t>сл.</a:t>
            </a:r>
          </a:p>
          <a:p>
            <a:pPr lvl="0"/>
            <a:r>
              <a:rPr lang="ru-RU" sz="1400" dirty="0">
                <a:solidFill>
                  <a:prstClr val="black"/>
                </a:solidFill>
                <a:latin typeface="Arial Narrow" panose="020B0606020202030204" pitchFamily="34" charset="0"/>
              </a:rPr>
              <a:t>2019 г. -      </a:t>
            </a:r>
            <a:r>
              <a:rPr lang="ru-RU" sz="1400" b="1" dirty="0">
                <a:solidFill>
                  <a:srgbClr val="C00000"/>
                </a:solidFill>
                <a:latin typeface="Arial Narrow" panose="020B0606020202030204" pitchFamily="34" charset="0"/>
              </a:rPr>
              <a:t>387</a:t>
            </a:r>
            <a:r>
              <a:rPr lang="ru-RU" sz="1400" dirty="0">
                <a:solidFill>
                  <a:prstClr val="black"/>
                </a:solidFill>
                <a:latin typeface="Arial Narrow" panose="020B0606020202030204" pitchFamily="34" charset="0"/>
              </a:rPr>
              <a:t> сл.</a:t>
            </a:r>
          </a:p>
          <a:p>
            <a:pPr lvl="0"/>
            <a:r>
              <a:rPr lang="ru-RU" sz="1400" dirty="0">
                <a:solidFill>
                  <a:prstClr val="black"/>
                </a:solidFill>
                <a:latin typeface="Arial Narrow" panose="020B0606020202030204" pitchFamily="34" charset="0"/>
              </a:rPr>
              <a:t>2020 г. -      </a:t>
            </a:r>
            <a:r>
              <a:rPr lang="ru-RU" sz="1400" b="1" dirty="0">
                <a:solidFill>
                  <a:srgbClr val="C00000"/>
                </a:solidFill>
                <a:latin typeface="Arial Narrow" panose="020B0606020202030204" pitchFamily="34" charset="0"/>
              </a:rPr>
              <a:t>428</a:t>
            </a:r>
            <a:r>
              <a:rPr lang="ru-RU" sz="1400" dirty="0">
                <a:solidFill>
                  <a:prstClr val="black"/>
                </a:solidFill>
                <a:latin typeface="Arial Narrow" panose="020B0606020202030204" pitchFamily="34" charset="0"/>
              </a:rPr>
              <a:t> сл.</a:t>
            </a:r>
          </a:p>
          <a:p>
            <a:pPr lvl="0"/>
            <a:endParaRPr lang="ru-RU" sz="1400" b="1" dirty="0">
              <a:solidFill>
                <a:schemeClr val="accent5">
                  <a:lumMod val="50000"/>
                </a:schemeClr>
              </a:solidFill>
              <a:latin typeface="Arial Narrow" panose="020B0606020202030204" pitchFamily="34" charset="0"/>
            </a:endParaRPr>
          </a:p>
          <a:p>
            <a:pPr lvl="0"/>
            <a:r>
              <a:rPr lang="ru-RU" sz="1400" b="1" dirty="0">
                <a:solidFill>
                  <a:schemeClr val="accent5">
                    <a:lumMod val="50000"/>
                  </a:schemeClr>
                </a:solidFill>
                <a:latin typeface="Arial Narrow" panose="020B0606020202030204" pitchFamily="34" charset="0"/>
              </a:rPr>
              <a:t>Рак предстательной железы </a:t>
            </a:r>
            <a:r>
              <a:rPr lang="ru-RU" sz="1400" dirty="0">
                <a:solidFill>
                  <a:prstClr val="black"/>
                </a:solidFill>
                <a:latin typeface="Arial Narrow" panose="020B0606020202030204" pitchFamily="34" charset="0"/>
              </a:rPr>
              <a:t>в структуре  смертности в  2020 году занимал – </a:t>
            </a:r>
            <a:r>
              <a:rPr lang="ru-RU" sz="1400" b="1" dirty="0">
                <a:solidFill>
                  <a:srgbClr val="C00000"/>
                </a:solidFill>
                <a:latin typeface="Arial Narrow" panose="020B0606020202030204" pitchFamily="34" charset="0"/>
              </a:rPr>
              <a:t>12 место</a:t>
            </a:r>
          </a:p>
        </p:txBody>
      </p:sp>
      <p:sp>
        <p:nvSpPr>
          <p:cNvPr id="2" name="Текст 1">
            <a:extLst>
              <a:ext uri="{FF2B5EF4-FFF2-40B4-BE49-F238E27FC236}">
                <a16:creationId xmlns:a16="http://schemas.microsoft.com/office/drawing/2014/main" xmlns="" id="{95E7738D-791E-0F55-D203-859F5599D1DF}"/>
              </a:ext>
            </a:extLst>
          </p:cNvPr>
          <p:cNvSpPr txBox="1">
            <a:spLocks noChangeArrowheads="1"/>
          </p:cNvSpPr>
          <p:nvPr/>
        </p:nvSpPr>
        <p:spPr>
          <a:xfrm>
            <a:off x="381000" y="6378929"/>
            <a:ext cx="10940960" cy="264689"/>
          </a:xfrm>
          <a:prstGeom prst="rect">
            <a:avLst/>
          </a:prstGeom>
        </p:spPr>
        <p:txBody>
          <a:bodyPr/>
          <a:lstStyle>
            <a:lvl1pPr marL="342899" indent="-342899" algn="l" defTabSz="91439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39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1" algn="l" defTabSz="91439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600197"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2057397"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5145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17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8996"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6193" indent="-228601" algn="l" defTabSz="914399"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spcAft>
                <a:spcPct val="0"/>
              </a:spcAft>
              <a:buNone/>
            </a:pPr>
            <a:r>
              <a:rPr lang="ru-RU" altLang="ru-RU" sz="800" dirty="0">
                <a:solidFill>
                  <a:srgbClr val="333333"/>
                </a:solidFill>
              </a:rPr>
              <a:t>Показатели онкологической помощи 2021</a:t>
            </a:r>
            <a:r>
              <a:rPr lang="en-US" altLang="ru-RU" sz="800" dirty="0">
                <a:solidFill>
                  <a:srgbClr val="333333"/>
                </a:solidFill>
              </a:rPr>
              <a:t> </a:t>
            </a:r>
            <a:r>
              <a:rPr lang="ru-RU" altLang="ru-RU" sz="800" dirty="0">
                <a:solidFill>
                  <a:srgbClr val="333333"/>
                </a:solidFill>
              </a:rPr>
              <a:t>Кайдарова Д.Р. и </a:t>
            </a:r>
            <a:r>
              <a:rPr lang="ru-RU" altLang="ru-RU" sz="800" dirty="0" err="1">
                <a:solidFill>
                  <a:srgbClr val="333333"/>
                </a:solidFill>
              </a:rPr>
              <a:t>соавт</a:t>
            </a:r>
            <a:r>
              <a:rPr lang="ru-RU" altLang="ru-RU" sz="800" dirty="0">
                <a:solidFill>
                  <a:srgbClr val="333333"/>
                </a:solidFill>
              </a:rPr>
              <a:t>. 2021, </a:t>
            </a:r>
            <a:r>
              <a:rPr lang="ru-RU" altLang="ru-RU" sz="800" dirty="0" err="1">
                <a:solidFill>
                  <a:srgbClr val="333333"/>
                </a:solidFill>
              </a:rPr>
              <a:t>г.Алматы</a:t>
            </a:r>
            <a:endParaRPr lang="ru-RU" altLang="ru-RU" sz="800" dirty="0">
              <a:solidFill>
                <a:srgbClr val="333333"/>
              </a:solidFill>
            </a:endParaRPr>
          </a:p>
          <a:p>
            <a:pPr marL="0" indent="0">
              <a:spcAft>
                <a:spcPct val="0"/>
              </a:spcAft>
              <a:buNone/>
            </a:pPr>
            <a:r>
              <a:rPr lang="ru-RU" altLang="ru-RU" sz="800" dirty="0">
                <a:solidFill>
                  <a:srgbClr val="333333"/>
                </a:solidFill>
              </a:rPr>
              <a:t>Материал предназначен исключительно для медицинских и фармацевтических работников </a:t>
            </a:r>
          </a:p>
        </p:txBody>
      </p:sp>
    </p:spTree>
    <p:extLst>
      <p:ext uri="{BB962C8B-B14F-4D97-AF65-F5344CB8AC3E}">
        <p14:creationId xmlns:p14="http://schemas.microsoft.com/office/powerpoint/2010/main" val="129755883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Содержимое 7" descr="Prostate_Hyperplasia4_CCCH.jpg"/>
          <p:cNvPicPr>
            <a:picLocks noGrp="1" noChangeAspect="1"/>
          </p:cNvPicPr>
          <p:nvPr>
            <p:ph sz="half" idx="1"/>
          </p:nvPr>
        </p:nvPicPr>
        <p:blipFill>
          <a:blip r:embed="rId2"/>
          <a:srcRect/>
          <a:stretch>
            <a:fillRect/>
          </a:stretch>
        </p:blipFill>
        <p:spPr>
          <a:xfrm>
            <a:off x="527381" y="908721"/>
            <a:ext cx="7008779" cy="4648800"/>
          </a:xfrm>
        </p:spPr>
      </p:pic>
      <p:sp>
        <p:nvSpPr>
          <p:cNvPr id="48131" name="Содержимое 6"/>
          <p:cNvSpPr>
            <a:spLocks noGrp="1"/>
          </p:cNvSpPr>
          <p:nvPr>
            <p:ph sz="half" idx="2"/>
          </p:nvPr>
        </p:nvSpPr>
        <p:spPr>
          <a:xfrm>
            <a:off x="7920203" y="908720"/>
            <a:ext cx="4040727" cy="1224136"/>
          </a:xfrm>
        </p:spPr>
        <p:txBody>
          <a:bodyPr/>
          <a:lstStyle/>
          <a:p>
            <a:r>
              <a:rPr lang="ru-RU" sz="2400" dirty="0"/>
              <a:t>Светлоклеточная </a:t>
            </a:r>
            <a:r>
              <a:rPr lang="ru-RU" sz="2400" dirty="0" err="1"/>
              <a:t>крибриформная</a:t>
            </a:r>
            <a:r>
              <a:rPr lang="ru-RU" sz="2400" dirty="0"/>
              <a:t> гиперплазия</a:t>
            </a:r>
          </a:p>
        </p:txBody>
      </p:sp>
      <p:sp>
        <p:nvSpPr>
          <p:cNvPr id="3" name="TextBox 2">
            <a:extLst>
              <a:ext uri="{FF2B5EF4-FFF2-40B4-BE49-F238E27FC236}">
                <a16:creationId xmlns:a16="http://schemas.microsoft.com/office/drawing/2014/main" xmlns="" id="{DEE0E3A3-049B-479E-FC15-6CA1F0B76555}"/>
              </a:ext>
            </a:extLst>
          </p:cNvPr>
          <p:cNvSpPr txBox="1"/>
          <p:nvPr/>
        </p:nvSpPr>
        <p:spPr>
          <a:xfrm>
            <a:off x="7543800" y="6243199"/>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652839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83499" y="188640"/>
            <a:ext cx="10608501" cy="930052"/>
          </a:xfrm>
        </p:spPr>
        <p:txBody>
          <a:bodyPr>
            <a:normAutofit fontScale="90000"/>
          </a:bodyPr>
          <a:lstStyle/>
          <a:p>
            <a:r>
              <a:rPr lang="ru-RU" sz="1600" b="1" dirty="0"/>
              <a:t/>
            </a:r>
            <a:br>
              <a:rPr lang="ru-RU" sz="1600" b="1" dirty="0"/>
            </a:br>
            <a:r>
              <a:rPr lang="ru-RU" sz="3400" b="1" dirty="0"/>
              <a:t>Атрофические изменения предстательной железы</a:t>
            </a:r>
            <a:endParaRPr lang="en-US" sz="3400" dirty="0"/>
          </a:p>
        </p:txBody>
      </p:sp>
      <p:pic>
        <p:nvPicPr>
          <p:cNvPr id="51204" name="Содержимое 5" descr="Prostate_Atrophy_Lobular1.jpg"/>
          <p:cNvPicPr>
            <a:picLocks noGrp="1" noChangeAspect="1"/>
          </p:cNvPicPr>
          <p:nvPr>
            <p:ph sz="half" idx="1"/>
          </p:nvPr>
        </p:nvPicPr>
        <p:blipFill>
          <a:blip r:embed="rId2"/>
          <a:stretch>
            <a:fillRect/>
          </a:stretch>
        </p:blipFill>
        <p:spPr>
          <a:xfrm>
            <a:off x="431371" y="1484784"/>
            <a:ext cx="7176157" cy="4032448"/>
          </a:xfrm>
        </p:spPr>
      </p:pic>
      <p:sp>
        <p:nvSpPr>
          <p:cNvPr id="51203" name="Содержимое 6"/>
          <p:cNvSpPr>
            <a:spLocks noGrp="1"/>
          </p:cNvSpPr>
          <p:nvPr>
            <p:ph sz="half" idx="2"/>
          </p:nvPr>
        </p:nvSpPr>
        <p:spPr>
          <a:xfrm>
            <a:off x="7536160" y="1340768"/>
            <a:ext cx="4271797" cy="3095798"/>
          </a:xfrm>
        </p:spPr>
        <p:txBody>
          <a:bodyPr/>
          <a:lstStyle/>
          <a:p>
            <a:r>
              <a:rPr lang="ru-RU" sz="2400" dirty="0"/>
              <a:t>Дольковая атрофия предстательной железы. Дольки отделены друг от друга фиброзной стромы. Клетки мелкие, </a:t>
            </a:r>
            <a:r>
              <a:rPr lang="ru-RU" sz="2400" dirty="0" err="1"/>
              <a:t>гиперхромные</a:t>
            </a:r>
            <a:r>
              <a:rPr lang="ru-RU" sz="2400" dirty="0"/>
              <a:t>.</a:t>
            </a:r>
          </a:p>
        </p:txBody>
      </p:sp>
      <p:sp>
        <p:nvSpPr>
          <p:cNvPr id="3" name="TextBox 2">
            <a:extLst>
              <a:ext uri="{FF2B5EF4-FFF2-40B4-BE49-F238E27FC236}">
                <a16:creationId xmlns:a16="http://schemas.microsoft.com/office/drawing/2014/main" xmlns="" id="{8DA83318-87E0-3E83-37AF-D16339A50EE1}"/>
              </a:ext>
            </a:extLst>
          </p:cNvPr>
          <p:cNvSpPr txBox="1"/>
          <p:nvPr/>
        </p:nvSpPr>
        <p:spPr>
          <a:xfrm>
            <a:off x="7543800" y="6243199"/>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121791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75520" y="188640"/>
            <a:ext cx="10128448" cy="786036"/>
          </a:xfrm>
        </p:spPr>
        <p:txBody>
          <a:bodyPr>
            <a:normAutofit fontScale="90000"/>
          </a:bodyPr>
          <a:lstStyle/>
          <a:p>
            <a:r>
              <a:rPr lang="ru-RU" sz="1600" b="1" dirty="0"/>
              <a:t/>
            </a:r>
            <a:br>
              <a:rPr lang="ru-RU" sz="1600" b="1" dirty="0"/>
            </a:br>
            <a:r>
              <a:rPr lang="ru-RU" sz="3400" b="1" dirty="0"/>
              <a:t>Атрофические изменения предстательной железы</a:t>
            </a:r>
            <a:endParaRPr lang="en-US" sz="3400" dirty="0"/>
          </a:p>
        </p:txBody>
      </p:sp>
      <p:pic>
        <p:nvPicPr>
          <p:cNvPr id="53252" name="Содержимое 5" descr="Prostate_Atrophy_HMWCK.jpg"/>
          <p:cNvPicPr>
            <a:picLocks noGrp="1" noChangeAspect="1"/>
          </p:cNvPicPr>
          <p:nvPr>
            <p:ph sz="half" idx="1"/>
          </p:nvPr>
        </p:nvPicPr>
        <p:blipFill>
          <a:blip r:embed="rId2"/>
          <a:stretch>
            <a:fillRect/>
          </a:stretch>
        </p:blipFill>
        <p:spPr>
          <a:xfrm>
            <a:off x="431371" y="1484784"/>
            <a:ext cx="7081703" cy="3979372"/>
          </a:xfrm>
        </p:spPr>
      </p:pic>
      <p:sp>
        <p:nvSpPr>
          <p:cNvPr id="53251" name="Содержимое 6"/>
          <p:cNvSpPr>
            <a:spLocks noGrp="1"/>
          </p:cNvSpPr>
          <p:nvPr>
            <p:ph sz="half" idx="2"/>
          </p:nvPr>
        </p:nvSpPr>
        <p:spPr>
          <a:xfrm>
            <a:off x="7824192" y="1484784"/>
            <a:ext cx="4128459" cy="4103910"/>
          </a:xfrm>
        </p:spPr>
        <p:txBody>
          <a:bodyPr>
            <a:normAutofit/>
          </a:bodyPr>
          <a:lstStyle/>
          <a:p>
            <a:pPr algn="just"/>
            <a:r>
              <a:rPr lang="ru-RU" sz="2400" dirty="0"/>
              <a:t>Наличие базальных клеток, окрашиваемых </a:t>
            </a:r>
            <a:r>
              <a:rPr lang="ru-RU" sz="2400" dirty="0" err="1"/>
              <a:t>высокомоллекулярным</a:t>
            </a:r>
            <a:r>
              <a:rPr lang="ru-RU" sz="2400" dirty="0"/>
              <a:t> </a:t>
            </a:r>
            <a:r>
              <a:rPr lang="ru-RU" sz="2400" dirty="0" err="1"/>
              <a:t>цитокератином</a:t>
            </a:r>
            <a:r>
              <a:rPr lang="ru-RU" sz="2400" dirty="0"/>
              <a:t>, позволяет исключить аденокарциному предстательной железы</a:t>
            </a:r>
          </a:p>
        </p:txBody>
      </p:sp>
      <p:sp>
        <p:nvSpPr>
          <p:cNvPr id="2" name="TextBox 1">
            <a:extLst>
              <a:ext uri="{FF2B5EF4-FFF2-40B4-BE49-F238E27FC236}">
                <a16:creationId xmlns:a16="http://schemas.microsoft.com/office/drawing/2014/main" xmlns="" id="{19AE4033-ECD1-2DAF-9834-A377AF63AF03}"/>
              </a:ext>
            </a:extLst>
          </p:cNvPr>
          <p:cNvSpPr txBox="1"/>
          <p:nvPr/>
        </p:nvSpPr>
        <p:spPr>
          <a:xfrm>
            <a:off x="7543800" y="6243199"/>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3316018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1531" y="260648"/>
            <a:ext cx="9422837" cy="432048"/>
          </a:xfrm>
        </p:spPr>
        <p:txBody>
          <a:bodyPr>
            <a:normAutofit/>
          </a:bodyPr>
          <a:lstStyle/>
          <a:p>
            <a:r>
              <a:rPr lang="ru-RU" sz="2800" dirty="0"/>
              <a:t>Неспецифический гранулематозный простатит</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23" t="30246" r="41614" b="16799"/>
          <a:stretch/>
        </p:blipFill>
        <p:spPr bwMode="auto">
          <a:xfrm>
            <a:off x="1775520" y="785745"/>
            <a:ext cx="900358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C4C20270-8A9F-D0FE-4885-3C846A53A14A}"/>
              </a:ext>
            </a:extLst>
          </p:cNvPr>
          <p:cNvSpPr txBox="1"/>
          <p:nvPr/>
        </p:nvSpPr>
        <p:spPr>
          <a:xfrm>
            <a:off x="7543800" y="6243199"/>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493405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Нефрогенная аденома</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58483"/>
            <a:ext cx="4724400" cy="619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82925"/>
            <a:ext cx="5254925" cy="608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8FD3146D-C0AB-110B-00B2-11421E379986}"/>
              </a:ext>
            </a:extLst>
          </p:cNvPr>
          <p:cNvSpPr txBox="1"/>
          <p:nvPr/>
        </p:nvSpPr>
        <p:spPr>
          <a:xfrm>
            <a:off x="639267" y="6400800"/>
            <a:ext cx="7467600"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Pathology Outlines - Seminal vesicles ejaculatory duct, Andres </a:t>
            </a:r>
            <a:r>
              <a:rPr lang="en-US" sz="800" dirty="0" err="1">
                <a:latin typeface="Arial" panose="020B0604020202020204" pitchFamily="34" charset="0"/>
                <a:cs typeface="Arial" panose="020B0604020202020204" pitchFamily="34" charset="0"/>
              </a:rPr>
              <a:t>Matoso</a:t>
            </a:r>
            <a:r>
              <a:rPr lang="en-US" sz="800" dirty="0">
                <a:latin typeface="Arial" panose="020B0604020202020204" pitchFamily="34" charset="0"/>
                <a:cs typeface="Arial" panose="020B0604020202020204" pitchFamily="34" charset="0"/>
              </a:rPr>
              <a:t>, M.D. 2015</a:t>
            </a:r>
          </a:p>
          <a:p>
            <a:r>
              <a:rPr lang="ru-RU" sz="800" dirty="0"/>
              <a:t>Материал предназначен исключительно для медицинских и фармацевтических работников</a:t>
            </a:r>
            <a:r>
              <a:rPr lang="en-US" sz="800" dirty="0">
                <a:latin typeface="Arial" panose="020B0604020202020204" pitchFamily="34" charset="0"/>
                <a:cs typeface="Arial" panose="020B0604020202020204" pitchFamily="34" charset="0"/>
              </a:rPr>
              <a:t> </a:t>
            </a:r>
            <a:endParaRPr lang="ru-RU"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555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lstStyle/>
          <a:p>
            <a:endParaRPr lang="ru-RU"/>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2" r="3208"/>
          <a:stretch/>
        </p:blipFill>
        <p:spPr bwMode="auto">
          <a:xfrm>
            <a:off x="6003346" y="730001"/>
            <a:ext cx="6188654"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22" r="2642"/>
          <a:stretch/>
        </p:blipFill>
        <p:spPr bwMode="auto">
          <a:xfrm>
            <a:off x="0" y="838200"/>
            <a:ext cx="5926215" cy="473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5800" y="5906425"/>
            <a:ext cx="7467600"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Pathology Outlines - Nephrogenic metaplasia adenoma, Andres </a:t>
            </a:r>
            <a:r>
              <a:rPr lang="en-US" sz="800" dirty="0" err="1">
                <a:latin typeface="Arial" panose="020B0604020202020204" pitchFamily="34" charset="0"/>
                <a:cs typeface="Arial" panose="020B0604020202020204" pitchFamily="34" charset="0"/>
              </a:rPr>
              <a:t>Matoso</a:t>
            </a:r>
            <a:r>
              <a:rPr lang="en-US" sz="800" dirty="0">
                <a:latin typeface="Arial" panose="020B0604020202020204" pitchFamily="34" charset="0"/>
                <a:cs typeface="Arial" panose="020B0604020202020204" pitchFamily="34" charset="0"/>
              </a:rPr>
              <a:t>, M.D. 2016</a:t>
            </a:r>
          </a:p>
          <a:p>
            <a:r>
              <a:rPr lang="ru-RU" sz="800" dirty="0"/>
              <a:t>Материал предназначен исключительно для медицинских и фармацевтических работников</a:t>
            </a:r>
            <a:r>
              <a:rPr lang="en-US" sz="800" dirty="0">
                <a:latin typeface="Arial" panose="020B0604020202020204" pitchFamily="34" charset="0"/>
                <a:cs typeface="Arial" panose="020B0604020202020204" pitchFamily="34" charset="0"/>
              </a:rPr>
              <a:t> </a:t>
            </a:r>
            <a:endParaRPr lang="ru-RU"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144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 РЕФЕРЕНС-ЦЕНТР\РЕЗИДЕНТЫ\КОНФЕР ТОШКЕНТ НОЯБРЬ 2020\In cases of suspicious benign or undetermined by HE st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12385"/>
            <a:ext cx="9508493" cy="5544617"/>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00601" y="5582669"/>
            <a:ext cx="6324600" cy="7419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100" dirty="0">
                <a:solidFill>
                  <a:prstClr val="black"/>
                </a:solidFill>
              </a:rPr>
              <a:t>Из личного архива автора, </a:t>
            </a:r>
            <a:r>
              <a:rPr lang="en-US" sz="1100" dirty="0">
                <a:solidFill>
                  <a:prstClr val="black"/>
                </a:solidFill>
              </a:rPr>
              <a:t>Dr. Masahiro Nakashima, </a:t>
            </a:r>
            <a:r>
              <a:rPr lang="en-US" sz="1100" dirty="0" err="1">
                <a:solidFill>
                  <a:prstClr val="black"/>
                </a:solidFill>
              </a:rPr>
              <a:t>Semey</a:t>
            </a:r>
            <a:r>
              <a:rPr lang="en-US" sz="1100" dirty="0">
                <a:solidFill>
                  <a:prstClr val="black"/>
                </a:solidFill>
              </a:rPr>
              <a:t>, 2018</a:t>
            </a:r>
            <a:endParaRPr lang="ru-RU" sz="1100" dirty="0">
              <a:solidFill>
                <a:prstClr val="black"/>
              </a:solidFill>
            </a:endParaRPr>
          </a:p>
          <a:p>
            <a:pPr algn="ctr" defTabSz="457200"/>
            <a:r>
              <a:rPr lang="en-US" sz="1100" dirty="0">
                <a:solidFill>
                  <a:prstClr val="black"/>
                </a:solidFill>
              </a:rPr>
              <a:t> </a:t>
            </a:r>
            <a:r>
              <a:rPr lang="ru-RU" sz="800" dirty="0">
                <a:solidFill>
                  <a:prstClr val="black"/>
                </a:solidFill>
              </a:rPr>
              <a:t>Материал предназначен исключительно для медицинских и фармацевтических работников </a:t>
            </a:r>
            <a:endParaRPr lang="ru-RU" sz="1100" dirty="0">
              <a:solidFill>
                <a:prstClr val="black"/>
              </a:solidFill>
            </a:endParaRPr>
          </a:p>
          <a:p>
            <a:pPr algn="ctr" defTabSz="457200"/>
            <a:endParaRPr lang="ru-RU" sz="1100" dirty="0">
              <a:solidFill>
                <a:prstClr val="white"/>
              </a:solidFill>
            </a:endParaRPr>
          </a:p>
        </p:txBody>
      </p:sp>
      <p:sp>
        <p:nvSpPr>
          <p:cNvPr id="4" name="Прямоугольник 3"/>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2553701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 РЕФЕРЕНС-ЦЕНТР\РЕЗИДЕНТЫ\КОНФЕР ТОШКЕНТ НОЯБРЬ 2020\In cases of suspicious malignancy by HE stain.png"/>
          <p:cNvPicPr>
            <a:picLocks noChangeAspect="1" noChangeArrowheads="1"/>
          </p:cNvPicPr>
          <p:nvPr/>
        </p:nvPicPr>
        <p:blipFill rotWithShape="1">
          <a:blip r:embed="rId2">
            <a:extLst>
              <a:ext uri="{28A0092B-C50C-407E-A947-70E740481C1C}">
                <a14:useLocalDpi xmlns:a14="http://schemas.microsoft.com/office/drawing/2010/main" val="0"/>
              </a:ext>
            </a:extLst>
          </a:blip>
          <a:srcRect l="5410"/>
          <a:stretch/>
        </p:blipFill>
        <p:spPr bwMode="auto">
          <a:xfrm>
            <a:off x="1871531" y="239620"/>
            <a:ext cx="9161801" cy="55627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2" name="Прямоугольник 5">
            <a:extLst>
              <a:ext uri="{FF2B5EF4-FFF2-40B4-BE49-F238E27FC236}">
                <a16:creationId xmlns:a16="http://schemas.microsoft.com/office/drawing/2014/main" xmlns="" id="{3DA90765-FFF1-34E4-DE7A-70BDE113BDF5}"/>
              </a:ext>
            </a:extLst>
          </p:cNvPr>
          <p:cNvSpPr/>
          <p:nvPr/>
        </p:nvSpPr>
        <p:spPr>
          <a:xfrm>
            <a:off x="4800601" y="5582669"/>
            <a:ext cx="6324600" cy="7419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100" dirty="0">
                <a:solidFill>
                  <a:prstClr val="black"/>
                </a:solidFill>
              </a:rPr>
              <a:t>Из личного архива автора, </a:t>
            </a:r>
            <a:r>
              <a:rPr lang="en-US" sz="1100" dirty="0">
                <a:solidFill>
                  <a:prstClr val="black"/>
                </a:solidFill>
              </a:rPr>
              <a:t>Dr. Masahiro Nakashima, </a:t>
            </a:r>
            <a:r>
              <a:rPr lang="en-US" sz="1100" dirty="0" err="1">
                <a:solidFill>
                  <a:prstClr val="black"/>
                </a:solidFill>
              </a:rPr>
              <a:t>Semey</a:t>
            </a:r>
            <a:r>
              <a:rPr lang="en-US" sz="1100" dirty="0">
                <a:solidFill>
                  <a:prstClr val="black"/>
                </a:solidFill>
              </a:rPr>
              <a:t>, 2018</a:t>
            </a:r>
            <a:endParaRPr lang="ru-RU" sz="1100" dirty="0">
              <a:solidFill>
                <a:prstClr val="black"/>
              </a:solidFill>
            </a:endParaRPr>
          </a:p>
          <a:p>
            <a:pPr algn="ctr" defTabSz="457200"/>
            <a:r>
              <a:rPr lang="en-US" sz="1100" dirty="0">
                <a:solidFill>
                  <a:prstClr val="black"/>
                </a:solidFill>
              </a:rPr>
              <a:t> </a:t>
            </a:r>
            <a:r>
              <a:rPr lang="ru-RU" sz="800" dirty="0">
                <a:solidFill>
                  <a:prstClr val="black"/>
                </a:solidFill>
              </a:rPr>
              <a:t>Материал предназначен исключительно для медицинских и фармацевтических работников </a:t>
            </a:r>
            <a:endParaRPr lang="ru-RU" sz="1100" dirty="0">
              <a:solidFill>
                <a:prstClr val="black"/>
              </a:solidFill>
            </a:endParaRPr>
          </a:p>
          <a:p>
            <a:pPr algn="ctr" defTabSz="457200"/>
            <a:endParaRPr lang="ru-RU" sz="1100" dirty="0">
              <a:solidFill>
                <a:prstClr val="white"/>
              </a:solidFill>
            </a:endParaRPr>
          </a:p>
        </p:txBody>
      </p:sp>
    </p:spTree>
    <p:extLst>
      <p:ext uri="{BB962C8B-B14F-4D97-AF65-F5344CB8AC3E}">
        <p14:creationId xmlns:p14="http://schemas.microsoft.com/office/powerpoint/2010/main" val="2094459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609600" y="1600201"/>
            <a:ext cx="10972800" cy="4525963"/>
          </a:xfrm>
          <a:prstGeom prst="rect">
            <a:avLst/>
          </a:prstGeom>
        </p:spPr>
        <p:txBody>
          <a:bodyPr/>
          <a:lstStyle/>
          <a:p>
            <a:endParaRPr lang="ru-RU"/>
          </a:p>
        </p:txBody>
      </p:sp>
      <p:pic>
        <p:nvPicPr>
          <p:cNvPr id="183298" name="Picture 2" descr="D:\Предстательная железа\PROSTATA 17-05-16\BASAL CELL x10.jpg"/>
          <p:cNvPicPr>
            <a:picLocks noChangeAspect="1" noChangeArrowheads="1"/>
          </p:cNvPicPr>
          <p:nvPr/>
        </p:nvPicPr>
        <p:blipFill>
          <a:blip r:embed="rId3"/>
          <a:srcRect r="10606"/>
          <a:stretch>
            <a:fillRect/>
          </a:stretch>
        </p:blipFill>
        <p:spPr bwMode="auto">
          <a:xfrm>
            <a:off x="533399" y="430401"/>
            <a:ext cx="11125201" cy="5997198"/>
          </a:xfrm>
          <a:prstGeom prst="rect">
            <a:avLst/>
          </a:prstGeom>
          <a:noFill/>
        </p:spPr>
      </p:pic>
      <p:sp>
        <p:nvSpPr>
          <p:cNvPr id="5" name="Заголовок 4"/>
          <p:cNvSpPr txBox="1">
            <a:spLocks/>
          </p:cNvSpPr>
          <p:nvPr/>
        </p:nvSpPr>
        <p:spPr>
          <a:xfrm>
            <a:off x="609600" y="-142900"/>
            <a:ext cx="10972800" cy="5239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Basal Cell </a:t>
            </a:r>
            <a:r>
              <a:rPr kumimoji="0" lang="en-US" sz="2800" b="0" i="0" u="none" strike="noStrike" kern="1200" cap="none" spc="0" normalizeH="0" baseline="0" noProof="0" dirty="0" err="1">
                <a:ln>
                  <a:noFill/>
                </a:ln>
                <a:solidFill>
                  <a:schemeClr val="tx1"/>
                </a:solidFill>
                <a:effectLst/>
                <a:uLnTx/>
                <a:uFillTx/>
                <a:latin typeface="+mj-lt"/>
                <a:ea typeface="+mj-ea"/>
                <a:cs typeface="+mj-cs"/>
              </a:rPr>
              <a:t>Coctail</a:t>
            </a:r>
            <a:r>
              <a:rPr kumimoji="0" lang="en-US" sz="2800" b="0" i="0" u="none" strike="noStrike" kern="1200" cap="none" spc="0" normalizeH="0" baseline="0" noProof="0" dirty="0">
                <a:ln>
                  <a:noFill/>
                </a:ln>
                <a:solidFill>
                  <a:schemeClr val="tx1"/>
                </a:solidFill>
                <a:effectLst/>
                <a:uLnTx/>
                <a:uFillTx/>
                <a:latin typeface="+mj-lt"/>
                <a:ea typeface="+mj-ea"/>
                <a:cs typeface="+mj-cs"/>
              </a:rPr>
              <a:t> (P63+CK 34bE12, </a:t>
            </a:r>
            <a:r>
              <a:rPr kumimoji="0" lang="en-US" sz="2800" b="0" i="0" u="none" strike="noStrike" kern="1200" cap="none" spc="0" normalizeH="0" baseline="0" noProof="0" dirty="0" err="1">
                <a:ln>
                  <a:noFill/>
                </a:ln>
                <a:solidFill>
                  <a:schemeClr val="tx1"/>
                </a:solidFill>
                <a:effectLst/>
                <a:uLnTx/>
                <a:uFillTx/>
                <a:latin typeface="+mj-lt"/>
                <a:ea typeface="+mj-ea"/>
                <a:cs typeface="+mj-cs"/>
              </a:rPr>
              <a:t>Ventana</a:t>
            </a:r>
            <a:r>
              <a:rPr kumimoji="0" lang="en-US" sz="2800" b="0" i="0" u="none" strike="noStrike" kern="1200" cap="none" spc="0" normalizeH="0" baseline="0" noProof="0" dirty="0">
                <a:ln>
                  <a:noFill/>
                </a:ln>
                <a:solidFill>
                  <a:schemeClr val="tx1"/>
                </a:solidFill>
                <a:effectLst/>
                <a:uLnTx/>
                <a:uFillTx/>
                <a:latin typeface="+mj-lt"/>
                <a:ea typeface="+mj-ea"/>
                <a:cs typeface="+mj-cs"/>
              </a:rPr>
              <a:t>)</a:t>
            </a:r>
            <a:endParaRPr kumimoji="0" lang="ru-RU"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extBox 1">
            <a:extLst>
              <a:ext uri="{FF2B5EF4-FFF2-40B4-BE49-F238E27FC236}">
                <a16:creationId xmlns:a16="http://schemas.microsoft.com/office/drawing/2014/main" xmlns="" id="{0F35752D-06BB-7BFF-9FDA-E9EC4DF082D1}"/>
              </a:ext>
            </a:extLst>
          </p:cNvPr>
          <p:cNvSpPr txBox="1"/>
          <p:nvPr/>
        </p:nvSpPr>
        <p:spPr>
          <a:xfrm>
            <a:off x="7543800" y="6409040"/>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3746392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57204" y="0"/>
            <a:ext cx="10972800" cy="857256"/>
          </a:xfrm>
        </p:spPr>
        <p:txBody>
          <a:bodyPr>
            <a:normAutofit/>
          </a:bodyPr>
          <a:lstStyle/>
          <a:p>
            <a:r>
              <a:rPr lang="en-US" sz="2800" dirty="0"/>
              <a:t>Basal Cell Coctail (P63+CK 34bE12, Ventana)</a:t>
            </a:r>
            <a:endParaRPr lang="ru-RU" sz="2800" dirty="0"/>
          </a:p>
        </p:txBody>
      </p:sp>
      <p:pic>
        <p:nvPicPr>
          <p:cNvPr id="184322" name="Picture 2" descr="D:\Предстательная железа\PROSTATA 17-05-16\BASAL CELL x20.jpg"/>
          <p:cNvPicPr>
            <a:picLocks noChangeAspect="1" noChangeArrowheads="1"/>
          </p:cNvPicPr>
          <p:nvPr/>
        </p:nvPicPr>
        <p:blipFill>
          <a:blip r:embed="rId3"/>
          <a:srcRect t="1111" r="7627"/>
          <a:stretch>
            <a:fillRect/>
          </a:stretch>
        </p:blipFill>
        <p:spPr bwMode="auto">
          <a:xfrm>
            <a:off x="685780" y="460440"/>
            <a:ext cx="10820440" cy="5969149"/>
          </a:xfrm>
          <a:prstGeom prst="rect">
            <a:avLst/>
          </a:prstGeom>
          <a:noFill/>
        </p:spPr>
      </p:pic>
      <p:sp>
        <p:nvSpPr>
          <p:cNvPr id="2" name="TextBox 1">
            <a:extLst>
              <a:ext uri="{FF2B5EF4-FFF2-40B4-BE49-F238E27FC236}">
                <a16:creationId xmlns:a16="http://schemas.microsoft.com/office/drawing/2014/main" xmlns="" id="{1F4FB8D4-6860-F8AC-7E72-87F1B35DFDAC}"/>
              </a:ext>
            </a:extLst>
          </p:cNvPr>
          <p:cNvSpPr txBox="1"/>
          <p:nvPr/>
        </p:nvSpPr>
        <p:spPr>
          <a:xfrm>
            <a:off x="7543800" y="6409040"/>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2841172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Объект 10" hidden="1">
            <a:extLst>
              <a:ext uri="{FF2B5EF4-FFF2-40B4-BE49-F238E27FC236}">
                <a16:creationId xmlns:a16="http://schemas.microsoft.com/office/drawing/2014/main" xmlns="" id="{80C90E06-5700-44A3-A542-0E19AC03F5EA}"/>
              </a:ext>
            </a:extLst>
          </p:cNvPr>
          <p:cNvGraphicFramePr>
            <a:graphicFrameLocks noChangeAspect="1"/>
          </p:cNvGraphicFramePr>
          <p:nvPr>
            <p:custDataLst>
              <p:tags r:id="rId2"/>
            </p:custDataLst>
            <p:extLst>
              <p:ext uri="{D42A27DB-BD31-4B8C-83A1-F6EECF244321}">
                <p14:modId xmlns:p14="http://schemas.microsoft.com/office/powerpoint/2010/main" val="493277203"/>
              </p:ext>
            </p:extLst>
          </p:nvPr>
        </p:nvGraphicFramePr>
        <p:xfrm>
          <a:off x="2523" y="1590"/>
          <a:ext cx="3174" cy="1587"/>
        </p:xfrm>
        <a:graphic>
          <a:graphicData uri="http://schemas.openxmlformats.org/presentationml/2006/ole">
            <mc:AlternateContent xmlns:mc="http://schemas.openxmlformats.org/markup-compatibility/2006">
              <mc:Choice xmlns:v="urn:schemas-microsoft-com:vml" Requires="v">
                <p:oleObj spid="_x0000_s6147" name="think-cell Slide" r:id="rId6" imgW="470" imgH="469" progId="TCLayout.ActiveDocument.1">
                  <p:embed/>
                </p:oleObj>
              </mc:Choice>
              <mc:Fallback>
                <p:oleObj name="think-cell Slide" r:id="rId6" imgW="470" imgH="469"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3" y="1590"/>
                        <a:ext cx="317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Прямоугольник 9" hidden="1">
            <a:extLst>
              <a:ext uri="{FF2B5EF4-FFF2-40B4-BE49-F238E27FC236}">
                <a16:creationId xmlns:a16="http://schemas.microsoft.com/office/drawing/2014/main" xmlns="" id="{7455D01C-DD98-47BD-8854-FCB1EAADA89C}"/>
              </a:ext>
            </a:extLst>
          </p:cNvPr>
          <p:cNvSpPr/>
          <p:nvPr>
            <p:custDataLst>
              <p:tags r:id="rId3"/>
            </p:custDataLst>
          </p:nvPr>
        </p:nvSpPr>
        <p:spPr>
          <a:xfrm>
            <a:off x="934" y="0"/>
            <a:ext cx="211106"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ru-RU" sz="2300" dirty="0">
              <a:latin typeface="Arial" panose="020B0604020202020204" pitchFamily="34" charset="0"/>
              <a:ea typeface="+mj-ea"/>
              <a:cs typeface="+mj-cs"/>
              <a:sym typeface="Arial" panose="020B0604020202020204" pitchFamily="34" charset="0"/>
            </a:endParaRPr>
          </a:p>
        </p:txBody>
      </p:sp>
      <p:sp>
        <p:nvSpPr>
          <p:cNvPr id="27652" name="Заголовок 6">
            <a:extLst>
              <a:ext uri="{FF2B5EF4-FFF2-40B4-BE49-F238E27FC236}">
                <a16:creationId xmlns:a16="http://schemas.microsoft.com/office/drawing/2014/main" xmlns="" id="{D4931616-4BBD-42F6-80B2-D3B078C8B4A1}"/>
              </a:ext>
            </a:extLst>
          </p:cNvPr>
          <p:cNvSpPr>
            <a:spLocks noGrp="1" noChangeArrowheads="1"/>
          </p:cNvSpPr>
          <p:nvPr>
            <p:ph type="title"/>
          </p:nvPr>
        </p:nvSpPr>
        <p:spPr>
          <a:xfrm>
            <a:off x="533399" y="381000"/>
            <a:ext cx="10042506" cy="769441"/>
          </a:xfrm>
        </p:spPr>
        <p:txBody>
          <a:bodyPr vert="horz"/>
          <a:lstStyle/>
          <a:p>
            <a:pPr algn="l"/>
            <a:r>
              <a:rPr lang="ru-RU" altLang="ru-RU" sz="2500" b="1" dirty="0">
                <a:solidFill>
                  <a:schemeClr val="accent4">
                    <a:lumMod val="75000"/>
                  </a:schemeClr>
                </a:solidFill>
                <a:latin typeface="Arial Narrow" pitchFamily="34" charset="0"/>
              </a:rPr>
              <a:t>Заболеваемость злокачественными новообразованиями среди мужчин в РК (2020 год) </a:t>
            </a:r>
            <a:endParaRPr lang="en-US" altLang="ru-RU" sz="2500" b="1" dirty="0">
              <a:solidFill>
                <a:schemeClr val="accent4">
                  <a:lumMod val="75000"/>
                </a:schemeClr>
              </a:solidFill>
              <a:latin typeface="Arial Narrow" pitchFamily="34" charset="0"/>
            </a:endParaRPr>
          </a:p>
        </p:txBody>
      </p:sp>
      <p:graphicFrame>
        <p:nvGraphicFramePr>
          <p:cNvPr id="2" name="Содержимое 4">
            <a:extLst>
              <a:ext uri="{FF2B5EF4-FFF2-40B4-BE49-F238E27FC236}">
                <a16:creationId xmlns:a16="http://schemas.microsoft.com/office/drawing/2014/main" xmlns="" id="{AF47077C-72AA-4E6A-9D39-16FFC6F6B11E}"/>
              </a:ext>
            </a:extLst>
          </p:cNvPr>
          <p:cNvGraphicFramePr>
            <a:graphicFrameLocks noGrp="1"/>
          </p:cNvGraphicFramePr>
          <p:nvPr>
            <p:ph idx="1"/>
            <p:extLst>
              <p:ext uri="{D42A27DB-BD31-4B8C-83A1-F6EECF244321}">
                <p14:modId xmlns:p14="http://schemas.microsoft.com/office/powerpoint/2010/main" val="2196240219"/>
              </p:ext>
            </p:extLst>
          </p:nvPr>
        </p:nvGraphicFramePr>
        <p:xfrm>
          <a:off x="457200" y="1447801"/>
          <a:ext cx="10766347" cy="3908425"/>
        </p:xfrm>
        <a:graphic>
          <a:graphicData uri="http://schemas.openxmlformats.org/drawingml/2006/chart">
            <c:chart xmlns:c="http://schemas.openxmlformats.org/drawingml/2006/chart" xmlns:r="http://schemas.openxmlformats.org/officeDocument/2006/relationships" r:id="rId8"/>
          </a:graphicData>
        </a:graphic>
      </p:graphicFrame>
      <p:sp>
        <p:nvSpPr>
          <p:cNvPr id="27654" name="Текст 1">
            <a:extLst>
              <a:ext uri="{FF2B5EF4-FFF2-40B4-BE49-F238E27FC236}">
                <a16:creationId xmlns:a16="http://schemas.microsoft.com/office/drawing/2014/main" xmlns="" id="{DDE959D9-EAF9-4C57-BC42-BD46DBEED2A6}"/>
              </a:ext>
            </a:extLst>
          </p:cNvPr>
          <p:cNvSpPr>
            <a:spLocks noGrp="1" noChangeArrowheads="1"/>
          </p:cNvSpPr>
          <p:nvPr>
            <p:ph type="body" sz="quarter" idx="10"/>
          </p:nvPr>
        </p:nvSpPr>
        <p:spPr>
          <a:xfrm>
            <a:off x="457200" y="6476999"/>
            <a:ext cx="10940960" cy="264689"/>
          </a:xfrm>
        </p:spPr>
        <p:txBody>
          <a:bodyPr/>
          <a:lstStyle/>
          <a:p>
            <a:pPr>
              <a:spcAft>
                <a:spcPct val="0"/>
              </a:spcAft>
            </a:pPr>
            <a:r>
              <a:rPr lang="ru-RU" altLang="ru-RU" sz="800" dirty="0">
                <a:solidFill>
                  <a:srgbClr val="333333"/>
                </a:solidFill>
              </a:rPr>
              <a:t>Показатели онкологической помощи 2021</a:t>
            </a:r>
            <a:r>
              <a:rPr lang="en-US" altLang="ru-RU" sz="800" dirty="0">
                <a:solidFill>
                  <a:srgbClr val="333333"/>
                </a:solidFill>
              </a:rPr>
              <a:t> </a:t>
            </a:r>
            <a:r>
              <a:rPr lang="ru-RU" altLang="ru-RU" sz="800" dirty="0">
                <a:solidFill>
                  <a:srgbClr val="333333"/>
                </a:solidFill>
              </a:rPr>
              <a:t>Кайдарова Д.Р. и </a:t>
            </a:r>
            <a:r>
              <a:rPr lang="ru-RU" altLang="ru-RU" sz="800" dirty="0" err="1">
                <a:solidFill>
                  <a:srgbClr val="333333"/>
                </a:solidFill>
              </a:rPr>
              <a:t>соавт</a:t>
            </a:r>
            <a:r>
              <a:rPr lang="ru-RU" altLang="ru-RU" sz="800" dirty="0">
                <a:solidFill>
                  <a:srgbClr val="333333"/>
                </a:solidFill>
              </a:rPr>
              <a:t>. 2021, </a:t>
            </a:r>
            <a:r>
              <a:rPr lang="ru-RU" altLang="ru-RU" sz="800" dirty="0" err="1">
                <a:solidFill>
                  <a:srgbClr val="333333"/>
                </a:solidFill>
              </a:rPr>
              <a:t>г.Алматы</a:t>
            </a:r>
            <a:endParaRPr lang="ru-RU" altLang="ru-RU" sz="800" dirty="0">
              <a:solidFill>
                <a:srgbClr val="333333"/>
              </a:solidFill>
            </a:endParaRPr>
          </a:p>
          <a:p>
            <a:pPr>
              <a:spcAft>
                <a:spcPct val="0"/>
              </a:spcAft>
            </a:pPr>
            <a:r>
              <a:rPr lang="ru-RU" altLang="ru-RU" sz="800" dirty="0">
                <a:solidFill>
                  <a:srgbClr val="333333"/>
                </a:solidFill>
              </a:rPr>
              <a:t>Материал предназначен исключительно для медицинских и фармацевтических работников </a:t>
            </a:r>
          </a:p>
        </p:txBody>
      </p:sp>
      <p:sp>
        <p:nvSpPr>
          <p:cNvPr id="8" name="TextBox 7">
            <a:extLst>
              <a:ext uri="{FF2B5EF4-FFF2-40B4-BE49-F238E27FC236}">
                <a16:creationId xmlns:a16="http://schemas.microsoft.com/office/drawing/2014/main" xmlns="" id="{E051C8A9-E801-469D-B322-AE1BFCFB6739}"/>
              </a:ext>
            </a:extLst>
          </p:cNvPr>
          <p:cNvSpPr txBox="1"/>
          <p:nvPr/>
        </p:nvSpPr>
        <p:spPr>
          <a:xfrm>
            <a:off x="1280269" y="5673431"/>
            <a:ext cx="9631475" cy="488581"/>
          </a:xfrm>
          <a:prstGeom prst="rect">
            <a:avLst/>
          </a:prstGeom>
          <a:solidFill>
            <a:schemeClr val="accent4">
              <a:lumMod val="20000"/>
              <a:lumOff val="80000"/>
            </a:schemeClr>
          </a:solidFill>
          <a:ln w="12700" algn="ctr">
            <a:solidFill>
              <a:schemeClr val="accent1">
                <a:lumMod val="50000"/>
              </a:schemeClr>
            </a:solidFill>
            <a:round/>
            <a:headEnd/>
            <a:tailEnd/>
          </a:ln>
        </p:spPr>
        <p:txBody>
          <a:bodyPr lIns="193524" tIns="96762" rIns="193524" bIns="96762" anchor="ctr">
            <a:spAutoFit/>
          </a:bodyPr>
          <a:lstStyle/>
          <a:p>
            <a:pPr algn="ctr">
              <a:defRPr/>
            </a:pPr>
            <a:r>
              <a:rPr lang="ru-RU" b="1" dirty="0">
                <a:solidFill>
                  <a:schemeClr val="accent4">
                    <a:lumMod val="75000"/>
                  </a:schemeClr>
                </a:solidFill>
                <a:latin typeface="Arial Narrow" pitchFamily="34" charset="0"/>
              </a:rPr>
              <a:t>В структуре заболеваемости в РК РПЖ находится на 3-м месте (7,4%)</a:t>
            </a:r>
            <a:endParaRPr lang="en-US" b="1" dirty="0">
              <a:solidFill>
                <a:schemeClr val="accent4">
                  <a:lumMod val="75000"/>
                </a:schemeClr>
              </a:solidFill>
              <a:latin typeface="Arial Narrow" pitchFamily="34" charset="0"/>
            </a:endParaRPr>
          </a:p>
        </p:txBody>
      </p:sp>
      <p:sp>
        <p:nvSpPr>
          <p:cNvPr id="9" name="Rectangle 7">
            <a:extLst>
              <a:ext uri="{FF2B5EF4-FFF2-40B4-BE49-F238E27FC236}">
                <a16:creationId xmlns:a16="http://schemas.microsoft.com/office/drawing/2014/main" xmlns="" id="{50F86BFB-45B2-459F-A469-24E117DAFBA4}"/>
              </a:ext>
            </a:extLst>
          </p:cNvPr>
          <p:cNvSpPr/>
          <p:nvPr/>
        </p:nvSpPr>
        <p:spPr>
          <a:xfrm>
            <a:off x="533399" y="2438399"/>
            <a:ext cx="6944260" cy="576264"/>
          </a:xfrm>
          <a:prstGeom prst="rect">
            <a:avLst/>
          </a:prstGeom>
          <a:noFill/>
          <a:ln w="25400" cap="flat" cmpd="sng" algn="ctr">
            <a:solidFill>
              <a:srgbClr val="C00000"/>
            </a:solidFill>
            <a:prstDash val="solid"/>
          </a:ln>
          <a:effectLst/>
        </p:spPr>
        <p:txBody>
          <a:bodyPr lIns="193524" tIns="96762" rIns="193524" bIns="96762" anchor="ctr"/>
          <a:lstStyle/>
          <a:p>
            <a:pPr algn="ctr">
              <a:defRPr/>
            </a:pPr>
            <a:endParaRPr lang="en-GB" kern="0">
              <a:solidFill>
                <a:prstClr val="white"/>
              </a:solidFill>
              <a:latin typeface="Arial"/>
            </a:endParaRPr>
          </a:p>
        </p:txBody>
      </p:sp>
      <p:sp>
        <p:nvSpPr>
          <p:cNvPr id="11" name="Прямоугольник 10"/>
          <p:cNvSpPr/>
          <p:nvPr/>
        </p:nvSpPr>
        <p:spPr>
          <a:xfrm>
            <a:off x="10689566" y="58229"/>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355846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D:\Предстательная железа\PROSTATA 17-05-16\BASAL CELL x20.1.jpg"/>
          <p:cNvPicPr>
            <a:picLocks noChangeAspect="1" noChangeArrowheads="1"/>
          </p:cNvPicPr>
          <p:nvPr/>
        </p:nvPicPr>
        <p:blipFill>
          <a:blip r:embed="rId3"/>
          <a:srcRect b="10416"/>
          <a:stretch>
            <a:fillRect/>
          </a:stretch>
        </p:blipFill>
        <p:spPr bwMode="auto">
          <a:xfrm>
            <a:off x="319670" y="587564"/>
            <a:ext cx="11552660" cy="5821476"/>
          </a:xfrm>
          <a:prstGeom prst="rect">
            <a:avLst/>
          </a:prstGeom>
          <a:noFill/>
        </p:spPr>
      </p:pic>
      <p:sp>
        <p:nvSpPr>
          <p:cNvPr id="4" name="Заголовок 4"/>
          <p:cNvSpPr>
            <a:spLocks noGrp="1"/>
          </p:cNvSpPr>
          <p:nvPr>
            <p:ph type="title"/>
          </p:nvPr>
        </p:nvSpPr>
        <p:spPr>
          <a:xfrm>
            <a:off x="609600" y="-142900"/>
            <a:ext cx="10972800" cy="857256"/>
          </a:xfrm>
        </p:spPr>
        <p:txBody>
          <a:bodyPr>
            <a:normAutofit/>
          </a:bodyPr>
          <a:lstStyle/>
          <a:p>
            <a:r>
              <a:rPr lang="en-US" sz="2800" dirty="0"/>
              <a:t>Basal Cell Coctail (P63+CK 34bE12, Ventana)</a:t>
            </a:r>
            <a:endParaRPr lang="ru-RU" sz="2800" dirty="0"/>
          </a:p>
        </p:txBody>
      </p:sp>
      <p:sp>
        <p:nvSpPr>
          <p:cNvPr id="2" name="TextBox 1">
            <a:extLst>
              <a:ext uri="{FF2B5EF4-FFF2-40B4-BE49-F238E27FC236}">
                <a16:creationId xmlns:a16="http://schemas.microsoft.com/office/drawing/2014/main" xmlns="" id="{3135EA0D-A7CC-F24F-B400-315D62014DBA}"/>
              </a:ext>
            </a:extLst>
          </p:cNvPr>
          <p:cNvSpPr txBox="1"/>
          <p:nvPr/>
        </p:nvSpPr>
        <p:spPr>
          <a:xfrm>
            <a:off x="7543800" y="6409040"/>
            <a:ext cx="4241867" cy="338554"/>
          </a:xfrm>
          <a:prstGeom prst="rect">
            <a:avLst/>
          </a:prstGeom>
          <a:noFill/>
        </p:spPr>
        <p:txBody>
          <a:bodyPr wrap="none" rtlCol="0">
            <a:spAutoFit/>
          </a:bodyPr>
          <a:lstStyle/>
          <a:p>
            <a:r>
              <a:rPr lang="ru-RU" sz="800" dirty="0"/>
              <a:t>Из личного архива автора</a:t>
            </a:r>
            <a:endParaRPr lang="en-US" sz="800" dirty="0"/>
          </a:p>
          <a:p>
            <a:r>
              <a:rPr lang="ru-RU" sz="800" dirty="0"/>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4259475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392" y="260648"/>
            <a:ext cx="10972800" cy="1143000"/>
          </a:xfrm>
        </p:spPr>
        <p:txBody>
          <a:bodyPr>
            <a:noAutofit/>
          </a:bodyPr>
          <a:lstStyle/>
          <a:p>
            <a:r>
              <a:rPr lang="ru-RU" sz="3200" b="1" dirty="0"/>
              <a:t>Дифференциальная диагностика </a:t>
            </a:r>
          </a:p>
        </p:txBody>
      </p:sp>
      <p:sp>
        <p:nvSpPr>
          <p:cNvPr id="3" name="Содержимое 2"/>
          <p:cNvSpPr>
            <a:spLocks noGrp="1"/>
          </p:cNvSpPr>
          <p:nvPr>
            <p:ph idx="4294967295"/>
          </p:nvPr>
        </p:nvSpPr>
        <p:spPr>
          <a:xfrm>
            <a:off x="609600" y="2132857"/>
            <a:ext cx="10972800" cy="3993307"/>
          </a:xfrm>
          <a:prstGeom prst="rect">
            <a:avLst/>
          </a:prstGeom>
        </p:spPr>
        <p:txBody>
          <a:bodyPr>
            <a:normAutofit/>
          </a:bodyPr>
          <a:lstStyle/>
          <a:p>
            <a:r>
              <a:rPr lang="ru-RU" dirty="0"/>
              <a:t>Хромогранин А, синаптофизин, </a:t>
            </a:r>
            <a:r>
              <a:rPr lang="en-US" dirty="0"/>
              <a:t>CD56</a:t>
            </a:r>
            <a:endParaRPr lang="ru-RU" dirty="0"/>
          </a:p>
          <a:p>
            <a:r>
              <a:rPr lang="en-US" dirty="0"/>
              <a:t>Ki 67</a:t>
            </a:r>
          </a:p>
          <a:p>
            <a:r>
              <a:rPr lang="en-US" dirty="0"/>
              <a:t>TTF 1</a:t>
            </a:r>
          </a:p>
          <a:p>
            <a:r>
              <a:rPr lang="en-US" dirty="0"/>
              <a:t>PSA,P501s, NKX3.1</a:t>
            </a:r>
          </a:p>
          <a:p>
            <a:r>
              <a:rPr lang="en-US" dirty="0"/>
              <a:t>PAP</a:t>
            </a:r>
          </a:p>
          <a:p>
            <a:r>
              <a:rPr lang="en-US" dirty="0"/>
              <a:t>AR</a:t>
            </a:r>
            <a:endParaRPr lang="ru-RU" dirty="0"/>
          </a:p>
          <a:p>
            <a:r>
              <a:rPr lang="en-US" dirty="0"/>
              <a:t>ERG</a:t>
            </a:r>
            <a:endParaRPr lang="ru-RU" dirty="0"/>
          </a:p>
        </p:txBody>
      </p:sp>
      <p:sp>
        <p:nvSpPr>
          <p:cNvPr id="5" name="TextBox 4">
            <a:extLst>
              <a:ext uri="{FF2B5EF4-FFF2-40B4-BE49-F238E27FC236}">
                <a16:creationId xmlns:a16="http://schemas.microsoft.com/office/drawing/2014/main" xmlns="" id="{F0E93EF9-09B4-F23D-CF13-E898A6884DA8}"/>
              </a:ext>
            </a:extLst>
          </p:cNvPr>
          <p:cNvSpPr txBox="1"/>
          <p:nvPr/>
        </p:nvSpPr>
        <p:spPr>
          <a:xfrm>
            <a:off x="376361" y="6327847"/>
            <a:ext cx="6877050" cy="338554"/>
          </a:xfrm>
          <a:prstGeom prst="rect">
            <a:avLst/>
          </a:prstGeom>
          <a:noFill/>
        </p:spPr>
        <p:txBody>
          <a:bodyPr wrap="square" rtlCol="0">
            <a:spAutoFit/>
          </a:bodyPr>
          <a:lstStyle/>
          <a:p>
            <a:pPr defTabSz="914400"/>
            <a:r>
              <a:rPr lang="ru-RU" sz="800" dirty="0">
                <a:solidFill>
                  <a:prstClr val="black"/>
                </a:solidFill>
              </a:rPr>
              <a:t>Клинический протокол Республики Казахстан от 21 ноября 2022</a:t>
            </a:r>
            <a:endParaRPr lang="en-US" sz="800" dirty="0">
              <a:solidFill>
                <a:prstClr val="black"/>
              </a:solidFill>
            </a:endParaRPr>
          </a:p>
          <a:p>
            <a:pPr defTabSz="914400"/>
            <a:r>
              <a:rPr lang="ru-RU" sz="800" dirty="0">
                <a:solidFill>
                  <a:prstClr val="black"/>
                </a:solidFill>
              </a:rPr>
              <a:t>Материал предназначен исключительно для медицинских и фармацевтических работников</a:t>
            </a:r>
          </a:p>
        </p:txBody>
      </p:sp>
    </p:spTree>
    <p:custDataLst>
      <p:tags r:id="rId1"/>
    </p:custDataLst>
    <p:extLst>
      <p:ext uri="{BB962C8B-B14F-4D97-AF65-F5344CB8AC3E}">
        <p14:creationId xmlns:p14="http://schemas.microsoft.com/office/powerpoint/2010/main" val="182197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ВЫВОДЫ</a:t>
            </a:r>
          </a:p>
        </p:txBody>
      </p:sp>
      <p:sp>
        <p:nvSpPr>
          <p:cNvPr id="3" name="Текст 2"/>
          <p:cNvSpPr>
            <a:spLocks noGrp="1"/>
          </p:cNvSpPr>
          <p:nvPr>
            <p:ph type="body" idx="1"/>
          </p:nvPr>
        </p:nvSpPr>
        <p:spPr/>
        <p:txBody>
          <a:bodyPr>
            <a:normAutofit/>
          </a:bodyPr>
          <a:lstStyle/>
          <a:p>
            <a:pPr marL="0" indent="0">
              <a:buNone/>
            </a:pPr>
            <a:r>
              <a:rPr lang="ru-RU" sz="1800" dirty="0"/>
              <a:t>1. Мультидисциплинарный подход в диагностике РПЖ</a:t>
            </a:r>
          </a:p>
          <a:p>
            <a:pPr marL="0" indent="0">
              <a:buNone/>
            </a:pPr>
            <a:endParaRPr lang="ru-RU" sz="1800" dirty="0"/>
          </a:p>
          <a:p>
            <a:pPr marL="0" indent="0">
              <a:buNone/>
            </a:pPr>
            <a:r>
              <a:rPr lang="ru-RU" sz="1800" dirty="0"/>
              <a:t>2. Сложность оценки по шкале Глисона, многообразие патологических процессов, мимикрирующих рак, зачастую приводят к ложноположительным результатам диагностики, и требуют высокой квалификации патолога, умения использовать им дополнительные методы исследования (ИГХ). </a:t>
            </a:r>
          </a:p>
          <a:p>
            <a:pPr marL="0" indent="0">
              <a:buNone/>
            </a:pPr>
            <a:endParaRPr lang="ru-RU" sz="1800" dirty="0"/>
          </a:p>
          <a:p>
            <a:pPr marL="0" indent="0">
              <a:buNone/>
            </a:pPr>
            <a:r>
              <a:rPr lang="ru-RU" sz="1800" dirty="0"/>
              <a:t>3. Проведение дифференциальной диагностики рака предстательной железы с опухолями мочевого пузыря, толстой кишки и доброкачественными процессами.</a:t>
            </a:r>
          </a:p>
          <a:p>
            <a:pPr marL="0" indent="0">
              <a:buNone/>
            </a:pPr>
            <a:endParaRPr lang="ru-RU" sz="1800" dirty="0"/>
          </a:p>
          <a:p>
            <a:pPr marL="342900" indent="-342900">
              <a:buAutoNum type="arabicPeriod"/>
            </a:pPr>
            <a:endParaRPr lang="ru-RU" sz="1800" dirty="0"/>
          </a:p>
          <a:p>
            <a:pPr marL="342900" indent="-342900">
              <a:buAutoNum type="arabicPeriod"/>
            </a:pPr>
            <a:endParaRPr lang="ru-RU" sz="1800" dirty="0"/>
          </a:p>
        </p:txBody>
      </p:sp>
      <p:sp>
        <p:nvSpPr>
          <p:cNvPr id="5" name="TextBox 4">
            <a:extLst>
              <a:ext uri="{FF2B5EF4-FFF2-40B4-BE49-F238E27FC236}">
                <a16:creationId xmlns:a16="http://schemas.microsoft.com/office/drawing/2014/main" xmlns="" id="{A9F95398-8922-E405-0666-C32BF9950DBA}"/>
              </a:ext>
            </a:extLst>
          </p:cNvPr>
          <p:cNvSpPr txBox="1"/>
          <p:nvPr/>
        </p:nvSpPr>
        <p:spPr>
          <a:xfrm>
            <a:off x="376361" y="6327847"/>
            <a:ext cx="6877050" cy="338554"/>
          </a:xfrm>
          <a:prstGeom prst="rect">
            <a:avLst/>
          </a:prstGeom>
          <a:noFill/>
        </p:spPr>
        <p:txBody>
          <a:bodyPr wrap="square" rtlCol="0">
            <a:spAutoFit/>
          </a:bodyPr>
          <a:lstStyle/>
          <a:p>
            <a:pPr defTabSz="914400"/>
            <a:r>
              <a:rPr lang="ru-RU" sz="800" dirty="0">
                <a:solidFill>
                  <a:prstClr val="black"/>
                </a:solidFill>
              </a:rPr>
              <a:t>Клинический протокол Республики Казахстан от 21 ноября 2022</a:t>
            </a:r>
            <a:endParaRPr lang="en-US" sz="800" dirty="0">
              <a:solidFill>
                <a:prstClr val="black"/>
              </a:solidFill>
            </a:endParaRPr>
          </a:p>
          <a:p>
            <a:pPr defTabSz="914400"/>
            <a:r>
              <a:rPr lang="ru-RU" sz="800" dirty="0">
                <a:solidFill>
                  <a:prstClr val="black"/>
                </a:solidFill>
              </a:rPr>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36222754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1817669995"/>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1267"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graphicFrame>
        <p:nvGraphicFramePr>
          <p:cNvPr id="5" name="Table 4">
            <a:extLst>
              <a:ext uri="{FF2B5EF4-FFF2-40B4-BE49-F238E27FC236}">
                <a16:creationId xmlns:a16="http://schemas.microsoft.com/office/drawing/2014/main" xmlns="" id="{B640E7F0-138F-B7FB-D4F3-527C9FA5B266}"/>
              </a:ext>
            </a:extLst>
          </p:cNvPr>
          <p:cNvGraphicFramePr>
            <a:graphicFrameLocks noGrp="1"/>
          </p:cNvGraphicFramePr>
          <p:nvPr>
            <p:extLst>
              <p:ext uri="{D42A27DB-BD31-4B8C-83A1-F6EECF244321}">
                <p14:modId xmlns:p14="http://schemas.microsoft.com/office/powerpoint/2010/main" val="2247327147"/>
              </p:ext>
            </p:extLst>
          </p:nvPr>
        </p:nvGraphicFramePr>
        <p:xfrm>
          <a:off x="911424" y="1268760"/>
          <a:ext cx="10868269" cy="4368187"/>
        </p:xfrm>
        <a:graphic>
          <a:graphicData uri="http://schemas.openxmlformats.org/drawingml/2006/table">
            <a:tbl>
              <a:tblPr/>
              <a:tblGrid>
                <a:gridCol w="10613031">
                  <a:extLst>
                    <a:ext uri="{9D8B030D-6E8A-4147-A177-3AD203B41FA5}">
                      <a16:colId xmlns:a16="http://schemas.microsoft.com/office/drawing/2014/main" xmlns="" val="702796083"/>
                    </a:ext>
                  </a:extLst>
                </a:gridCol>
                <a:gridCol w="255238">
                  <a:extLst>
                    <a:ext uri="{9D8B030D-6E8A-4147-A177-3AD203B41FA5}">
                      <a16:colId xmlns:a16="http://schemas.microsoft.com/office/drawing/2014/main" xmlns="" val="1144541519"/>
                    </a:ext>
                  </a:extLst>
                </a:gridCol>
              </a:tblGrid>
              <a:tr h="165645">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1" i="0" u="none" strike="noStrike">
                          <a:solidFill>
                            <a:srgbClr val="202124"/>
                          </a:solidFill>
                          <a:effectLst/>
                          <a:latin typeface="Verdana" panose="020B0604030504040204" pitchFamily="34" charset="0"/>
                          <a:ea typeface="Verdana" panose="020B0604030504040204" pitchFamily="34" charset="0"/>
                        </a:rPr>
                        <a:t>Рекомендации</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1" i="0" u="none" strike="noStrike">
                          <a:solidFill>
                            <a:srgbClr val="202124"/>
                          </a:solidFill>
                          <a:effectLst/>
                          <a:latin typeface="Verdana" panose="020B0604030504040204" pitchFamily="34" charset="0"/>
                          <a:ea typeface="Verdana" panose="020B0604030504040204" pitchFamily="34" charset="0"/>
                        </a:rPr>
                        <a:t>УД</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282052305"/>
                  </a:ext>
                </a:extLst>
              </a:tr>
              <a:tr h="336834">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У пациентов со стадией М1 с наличием симптомов рекомендована немедленная системная терапия, направленная на облегчение симптомов и уменьшение риска потенциальных серьезных осложнений прогрессирующего заболевания (компрессия спинного мозга, патологические переломы, обструкция мочеточника) [17, 18]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04376640"/>
                  </a:ext>
                </a:extLst>
              </a:tr>
              <a:tr h="191154">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У пациентов с первыми признаками компрессии спинного мозга или </a:t>
                      </a:r>
                      <a:r>
                        <a:rPr lang="ru-RU" sz="900" b="0" i="0" u="none" strike="noStrike" dirty="0" err="1">
                          <a:solidFill>
                            <a:srgbClr val="202124"/>
                          </a:solidFill>
                          <a:effectLst/>
                          <a:latin typeface="Verdana" panose="020B0604030504040204" pitchFamily="34" charset="0"/>
                          <a:ea typeface="Verdana" panose="020B0604030504040204" pitchFamily="34" charset="0"/>
                        </a:rPr>
                        <a:t>инфравезикальной</a:t>
                      </a:r>
                      <a:r>
                        <a:rPr lang="ru-RU" sz="900" b="0" i="0" u="none" strike="noStrike" dirty="0">
                          <a:solidFill>
                            <a:srgbClr val="202124"/>
                          </a:solidFill>
                          <a:effectLst/>
                          <a:latin typeface="Verdana" panose="020B0604030504040204" pitchFamily="34" charset="0"/>
                          <a:ea typeface="Verdana" panose="020B0604030504040204" pitchFamily="34" charset="0"/>
                        </a:rPr>
                        <a:t> обструкцией рекомендовано применение антагонистов ЛГРГ [17, 18]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В</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962918253"/>
                  </a:ext>
                </a:extLst>
              </a:tr>
              <a:tr h="237722">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Хирургическое лечение и/или ЛТ показаны пациентам с РПЖ стадии M1 и угрозой таких осложнений, как компрессия спинного мозга или патологические переломы [19 - 22]</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В</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600565886"/>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50" b="1" i="0" u="none" strike="noStrike" dirty="0">
                          <a:solidFill>
                            <a:srgbClr val="202124"/>
                          </a:solidFill>
                          <a:effectLst/>
                          <a:latin typeface="Verdana" panose="020B0604030504040204" pitchFamily="34" charset="0"/>
                          <a:ea typeface="Verdana" panose="020B0604030504040204" pitchFamily="34" charset="0"/>
                        </a:rPr>
                        <a:t>Бессимптомным пациентам со стадией M1 показана ранняя системная терапия для увеличения выживаемости, удлинения периода времени до появления симптомов заболевания и профилактики серьезных осложнений, связанных с прогрессированием РПЖ [17, 18]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extLst>
                  <a:ext uri="{0D108BD9-81ED-4DB2-BD59-A6C34878D82A}">
                    <a16:rowId xmlns:a16="http://schemas.microsoft.com/office/drawing/2014/main" xmlns="" val="631924951"/>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Хорошо информированным пациентам со стадией М1 при отсутствии симптомов опухоли возможно проведение отсроченной АДТ, поскольку она уменьшает побочные эффекты лечения, при условии, что пациент находится под тщательным наблюдением [17, 18]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135457070"/>
                  </a:ext>
                </a:extLst>
              </a:tr>
              <a:tr h="237722">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Пациентам со стадией M1, которые получают аналоги ЛГРГ, кратковременный курс </a:t>
                      </a:r>
                      <a:r>
                        <a:rPr lang="ru-RU" sz="900" b="0" i="0" u="none" strike="noStrike" dirty="0" err="1">
                          <a:solidFill>
                            <a:srgbClr val="202124"/>
                          </a:solidFill>
                          <a:effectLst/>
                          <a:latin typeface="Verdana" panose="020B0604030504040204" pitchFamily="34" charset="0"/>
                          <a:ea typeface="Verdana" panose="020B0604030504040204" pitchFamily="34" charset="0"/>
                        </a:rPr>
                        <a:t>антиандрогенов</a:t>
                      </a:r>
                      <a:r>
                        <a:rPr lang="ru-RU" sz="900" b="0" i="0" u="none" strike="noStrike" dirty="0">
                          <a:solidFill>
                            <a:srgbClr val="202124"/>
                          </a:solidFill>
                          <a:effectLst/>
                          <a:latin typeface="Verdana" panose="020B0604030504040204" pitchFamily="34" charset="0"/>
                          <a:ea typeface="Verdana" panose="020B0604030504040204" pitchFamily="34" charset="0"/>
                        </a:rPr>
                        <a:t> позволяет снизить риск возникновения эффекта «вспышки» [23 - 28]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751448454"/>
                  </a:ext>
                </a:extLst>
              </a:tr>
              <a:tr h="165645">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50" b="1" i="0" u="none" strike="noStrike" dirty="0">
                          <a:solidFill>
                            <a:srgbClr val="202124"/>
                          </a:solidFill>
                          <a:effectLst/>
                          <a:latin typeface="Verdana" panose="020B0604030504040204" pitchFamily="34" charset="0"/>
                          <a:ea typeface="Verdana" panose="020B0604030504040204" pitchFamily="34" charset="0"/>
                        </a:rPr>
                        <a:t>Пациентам со стадией заболевания М1 </a:t>
                      </a:r>
                      <a:r>
                        <a:rPr lang="ru-RU" sz="1050" b="1" i="0" u="none" strike="noStrike" dirty="0" err="1">
                          <a:solidFill>
                            <a:srgbClr val="202124"/>
                          </a:solidFill>
                          <a:effectLst/>
                          <a:latin typeface="Verdana" panose="020B0604030504040204" pitchFamily="34" charset="0"/>
                          <a:ea typeface="Verdana" panose="020B0604030504040204" pitchFamily="34" charset="0"/>
                        </a:rPr>
                        <a:t>монотерапия</a:t>
                      </a:r>
                      <a:r>
                        <a:rPr lang="ru-RU" sz="1050" b="1" i="0" u="none" strike="noStrike" dirty="0">
                          <a:solidFill>
                            <a:srgbClr val="202124"/>
                          </a:solidFill>
                          <a:effectLst/>
                          <a:latin typeface="Verdana" panose="020B0604030504040204" pitchFamily="34" charset="0"/>
                          <a:ea typeface="Verdana" panose="020B0604030504040204" pitchFamily="34" charset="0"/>
                        </a:rPr>
                        <a:t> </a:t>
                      </a:r>
                      <a:r>
                        <a:rPr lang="ru-RU" sz="1050" b="1" i="0" u="none" strike="noStrike" dirty="0" err="1">
                          <a:solidFill>
                            <a:srgbClr val="202124"/>
                          </a:solidFill>
                          <a:effectLst/>
                          <a:latin typeface="Verdana" panose="020B0604030504040204" pitchFamily="34" charset="0"/>
                          <a:ea typeface="Verdana" panose="020B0604030504040204" pitchFamily="34" charset="0"/>
                        </a:rPr>
                        <a:t>антиандрогенами</a:t>
                      </a:r>
                      <a:r>
                        <a:rPr lang="ru-RU" sz="1050" b="1" i="0" u="none" strike="noStrike" dirty="0">
                          <a:solidFill>
                            <a:srgbClr val="202124"/>
                          </a:solidFill>
                          <a:effectLst/>
                          <a:latin typeface="Verdana" panose="020B0604030504040204" pitchFamily="34" charset="0"/>
                          <a:ea typeface="Verdana" panose="020B0604030504040204" pitchFamily="34" charset="0"/>
                        </a:rPr>
                        <a:t> не рекомендуется [28]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extLst>
                  <a:ext uri="{0D108BD9-81ED-4DB2-BD59-A6C34878D82A}">
                    <a16:rowId xmlns:a16="http://schemas.microsoft.com/office/drawing/2014/main" xmlns="" val="2696569649"/>
                  </a:ext>
                </a:extLst>
              </a:tr>
              <a:tr h="191154">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Пациентам с впервые выявленным РПЖ стадии M1 показана ГТ в комбинации с ХТ (</a:t>
                      </a:r>
                      <a:r>
                        <a:rPr lang="ru-RU" sz="900" b="0" i="0" u="none" strike="noStrike" dirty="0" err="1">
                          <a:solidFill>
                            <a:srgbClr val="202124"/>
                          </a:solidFill>
                          <a:effectLst/>
                          <a:latin typeface="Verdana" panose="020B0604030504040204" pitchFamily="34" charset="0"/>
                          <a:ea typeface="Verdana" panose="020B0604030504040204" pitchFamily="34" charset="0"/>
                        </a:rPr>
                        <a:t>доцетакселом</a:t>
                      </a:r>
                      <a:r>
                        <a:rPr lang="ru-RU" sz="900" b="0" i="0" u="none" strike="noStrike" dirty="0">
                          <a:solidFill>
                            <a:srgbClr val="202124"/>
                          </a:solidFill>
                          <a:effectLst/>
                          <a:latin typeface="Verdana" panose="020B0604030504040204" pitchFamily="34" charset="0"/>
                          <a:ea typeface="Verdana" panose="020B0604030504040204" pitchFamily="34" charset="0"/>
                        </a:rPr>
                        <a:t>), при условии отсутствия противопоказаний к ХТ [29 - 32]</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82864815"/>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50" b="1" i="0" u="none" strike="noStrike" dirty="0">
                          <a:solidFill>
                            <a:srgbClr val="202124"/>
                          </a:solidFill>
                          <a:effectLst/>
                          <a:latin typeface="Verdana" panose="020B0604030504040204" pitchFamily="34" charset="0"/>
                          <a:ea typeface="Verdana" panose="020B0604030504040204" pitchFamily="34" charset="0"/>
                        </a:rPr>
                        <a:t>АДТ в комбинации с </a:t>
                      </a:r>
                      <a:r>
                        <a:rPr lang="ru-RU" sz="1050" b="1" i="0" u="none" strike="noStrike" dirty="0" err="1">
                          <a:solidFill>
                            <a:srgbClr val="202124"/>
                          </a:solidFill>
                          <a:effectLst/>
                          <a:latin typeface="Verdana" panose="020B0604030504040204" pitchFamily="34" charset="0"/>
                          <a:ea typeface="Verdana" panose="020B0604030504040204" pitchFamily="34" charset="0"/>
                        </a:rPr>
                        <a:t>абиратерона</a:t>
                      </a:r>
                      <a:r>
                        <a:rPr lang="ru-RU" sz="1050" b="1" i="0" u="none" strike="noStrike" dirty="0">
                          <a:solidFill>
                            <a:srgbClr val="202124"/>
                          </a:solidFill>
                          <a:effectLst/>
                          <a:latin typeface="Verdana" panose="020B0604030504040204" pitchFamily="34" charset="0"/>
                          <a:ea typeface="Verdana" panose="020B0604030504040204" pitchFamily="34" charset="0"/>
                        </a:rPr>
                        <a:t> ацетатом и преднизолоном, </a:t>
                      </a:r>
                      <a:r>
                        <a:rPr lang="ru-RU" sz="1050" b="1" i="0" u="none" strike="noStrike" dirty="0" err="1">
                          <a:solidFill>
                            <a:srgbClr val="202124"/>
                          </a:solidFill>
                          <a:effectLst/>
                          <a:latin typeface="Verdana" panose="020B0604030504040204" pitchFamily="34" charset="0"/>
                          <a:ea typeface="Verdana" panose="020B0604030504040204" pitchFamily="34" charset="0"/>
                        </a:rPr>
                        <a:t>апалутамидом</a:t>
                      </a:r>
                      <a:r>
                        <a:rPr lang="ru-RU" sz="1050" b="1" i="0" u="none" strike="noStrike" dirty="0">
                          <a:solidFill>
                            <a:srgbClr val="202124"/>
                          </a:solidFill>
                          <a:effectLst/>
                          <a:latin typeface="Verdana" panose="020B0604030504040204" pitchFamily="34" charset="0"/>
                          <a:ea typeface="Verdana" panose="020B0604030504040204" pitchFamily="34" charset="0"/>
                        </a:rPr>
                        <a:t> или </a:t>
                      </a:r>
                      <a:r>
                        <a:rPr lang="ru-RU" sz="1050" b="1" i="0" u="none" strike="noStrike" dirty="0" err="1">
                          <a:solidFill>
                            <a:srgbClr val="202124"/>
                          </a:solidFill>
                          <a:effectLst/>
                          <a:latin typeface="Verdana" panose="020B0604030504040204" pitchFamily="34" charset="0"/>
                          <a:ea typeface="Verdana" panose="020B0604030504040204" pitchFamily="34" charset="0"/>
                        </a:rPr>
                        <a:t>энзалутамидом</a:t>
                      </a:r>
                      <a:r>
                        <a:rPr lang="ru-RU" sz="1050" b="1" i="0" u="none" strike="noStrike" dirty="0">
                          <a:solidFill>
                            <a:srgbClr val="202124"/>
                          </a:solidFill>
                          <a:effectLst/>
                          <a:latin typeface="Verdana" panose="020B0604030504040204" pitchFamily="34" charset="0"/>
                          <a:ea typeface="Verdana" panose="020B0604030504040204" pitchFamily="34" charset="0"/>
                        </a:rPr>
                        <a:t> показана всем пациентам с РПЖ, выявленным на стадии M1, у которых нет противопоказаний к этим препаратам [33 – 35]</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DBEF"/>
                    </a:solidFill>
                  </a:tcPr>
                </a:tc>
                <a:extLst>
                  <a:ext uri="{0D108BD9-81ED-4DB2-BD59-A6C34878D82A}">
                    <a16:rowId xmlns:a16="http://schemas.microsoft.com/office/drawing/2014/main" xmlns="" val="1953710574"/>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АДТ в комбинации с ЛТ на область предстательной железы показана пациентам с впервые выявленным РПЖ стадии M1 и небольшим объемом очагов по критериям исследования CHAARTED [36]</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В</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454262880"/>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Комбинация АДТ с любым методом местного лечения (ЛТ/РПЭ) не показана пациентам с РПЖ стадии M1 и большим объемом метастатических очагов вне рамок клинических исследований (за исключением необходимости паллиативного лечения) [36, 37]</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С</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862249060"/>
                  </a:ext>
                </a:extLst>
              </a:tr>
              <a:tr h="284091">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a:solidFill>
                            <a:srgbClr val="202124"/>
                          </a:solidFill>
                          <a:effectLst/>
                          <a:latin typeface="Verdana" panose="020B0604030504040204" pitchFamily="34" charset="0"/>
                          <a:ea typeface="Verdana" panose="020B0604030504040204" pitchFamily="34" charset="0"/>
                        </a:rPr>
                        <a:t>Если пациенты не подходят или отказываются от АДТ в комбинации с </a:t>
                      </a:r>
                      <a:r>
                        <a:rPr lang="ru-RU" sz="900" b="0" i="0" u="none" strike="noStrike" dirty="0" err="1">
                          <a:solidFill>
                            <a:srgbClr val="202124"/>
                          </a:solidFill>
                          <a:effectLst/>
                          <a:latin typeface="Verdana" panose="020B0604030504040204" pitchFamily="34" charset="0"/>
                          <a:ea typeface="Verdana" panose="020B0604030504040204" pitchFamily="34" charset="0"/>
                        </a:rPr>
                        <a:t>доцетакселом</a:t>
                      </a:r>
                      <a:r>
                        <a:rPr lang="ru-RU" sz="900" b="0" i="0" u="none" strike="noStrike" dirty="0">
                          <a:solidFill>
                            <a:srgbClr val="202124"/>
                          </a:solidFill>
                          <a:effectLst/>
                          <a:latin typeface="Verdana" panose="020B0604030504040204" pitchFamily="34" charset="0"/>
                          <a:ea typeface="Verdana" panose="020B0604030504040204" pitchFamily="34" charset="0"/>
                        </a:rPr>
                        <a:t>, </a:t>
                      </a:r>
                      <a:r>
                        <a:rPr lang="ru-RU" sz="900" b="0" i="0" u="none" strike="noStrike" dirty="0" err="1">
                          <a:solidFill>
                            <a:srgbClr val="202124"/>
                          </a:solidFill>
                          <a:effectLst/>
                          <a:latin typeface="Verdana" panose="020B0604030504040204" pitchFamily="34" charset="0"/>
                          <a:ea typeface="Verdana" panose="020B0604030504040204" pitchFamily="34" charset="0"/>
                        </a:rPr>
                        <a:t>абиратерона</a:t>
                      </a:r>
                      <a:r>
                        <a:rPr lang="ru-RU" sz="900" b="0" i="0" u="none" strike="noStrike" dirty="0">
                          <a:solidFill>
                            <a:srgbClr val="202124"/>
                          </a:solidFill>
                          <a:effectLst/>
                          <a:latin typeface="Verdana" panose="020B0604030504040204" pitchFamily="34" charset="0"/>
                          <a:ea typeface="Verdana" panose="020B0604030504040204" pitchFamily="34" charset="0"/>
                        </a:rPr>
                        <a:t> ацетатом с преднизолоном, </a:t>
                      </a:r>
                      <a:r>
                        <a:rPr lang="ru-RU" sz="900" b="0" i="0" u="none" strike="noStrike" dirty="0" err="1">
                          <a:solidFill>
                            <a:srgbClr val="202124"/>
                          </a:solidFill>
                          <a:effectLst/>
                          <a:latin typeface="Verdana" panose="020B0604030504040204" pitchFamily="34" charset="0"/>
                          <a:ea typeface="Verdana" panose="020B0604030504040204" pitchFamily="34" charset="0"/>
                        </a:rPr>
                        <a:t>апалутамидом</a:t>
                      </a:r>
                      <a:r>
                        <a:rPr lang="ru-RU" sz="900" b="0" i="0" u="none" strike="noStrike" dirty="0">
                          <a:solidFill>
                            <a:srgbClr val="202124"/>
                          </a:solidFill>
                          <a:effectLst/>
                          <a:latin typeface="Verdana" panose="020B0604030504040204" pitchFamily="34" charset="0"/>
                          <a:ea typeface="Verdana" panose="020B0604030504040204" pitchFamily="34" charset="0"/>
                        </a:rPr>
                        <a:t>, </a:t>
                      </a:r>
                      <a:r>
                        <a:rPr lang="ru-RU" sz="900" b="0" i="0" u="none" strike="noStrike" dirty="0" err="1">
                          <a:solidFill>
                            <a:srgbClr val="202124"/>
                          </a:solidFill>
                          <a:effectLst/>
                          <a:latin typeface="Verdana" panose="020B0604030504040204" pitchFamily="34" charset="0"/>
                          <a:ea typeface="Verdana" panose="020B0604030504040204" pitchFamily="34" charset="0"/>
                        </a:rPr>
                        <a:t>энзалутамидом</a:t>
                      </a:r>
                      <a:r>
                        <a:rPr lang="ru-RU" sz="900" b="0" i="0" u="none" strike="noStrike" dirty="0">
                          <a:solidFill>
                            <a:srgbClr val="202124"/>
                          </a:solidFill>
                          <a:effectLst/>
                          <a:latin typeface="Verdana" panose="020B0604030504040204" pitchFamily="34" charset="0"/>
                          <a:ea typeface="Verdana" panose="020B0604030504040204" pitchFamily="34" charset="0"/>
                        </a:rPr>
                        <a:t> или ЛТ, показана АДТ с возможным добавлением </a:t>
                      </a:r>
                      <a:r>
                        <a:rPr lang="ru-RU" sz="900" b="0" i="0" u="none" strike="noStrike" dirty="0" err="1">
                          <a:solidFill>
                            <a:srgbClr val="202124"/>
                          </a:solidFill>
                          <a:effectLst/>
                          <a:latin typeface="Verdana" panose="020B0604030504040204" pitchFamily="34" charset="0"/>
                          <a:ea typeface="Verdana" panose="020B0604030504040204" pitchFamily="34" charset="0"/>
                        </a:rPr>
                        <a:t>антиандрогенов</a:t>
                      </a:r>
                      <a:r>
                        <a:rPr lang="ru-RU" sz="900" b="0" i="0" u="none" strike="noStrike" dirty="0">
                          <a:solidFill>
                            <a:srgbClr val="202124"/>
                          </a:solidFill>
                          <a:effectLst/>
                          <a:latin typeface="Verdana" panose="020B0604030504040204" pitchFamily="34" charset="0"/>
                          <a:ea typeface="Verdana" panose="020B0604030504040204" pitchFamily="34" charset="0"/>
                        </a:rPr>
                        <a:t> [13, 28, 38]</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a:solidFill>
                            <a:srgbClr val="202124"/>
                          </a:solidFill>
                          <a:effectLst/>
                          <a:latin typeface="Verdana" panose="020B0604030504040204" pitchFamily="34" charset="0"/>
                          <a:ea typeface="Verdana" panose="020B0604030504040204" pitchFamily="34" charset="0"/>
                        </a:rPr>
                        <a:t>С</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2212270216"/>
                  </a:ext>
                </a:extLst>
              </a:tr>
              <a:tr h="402397">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900" b="0" i="0" u="none" strike="noStrike" dirty="0" err="1">
                          <a:solidFill>
                            <a:srgbClr val="202124"/>
                          </a:solidFill>
                          <a:effectLst/>
                          <a:latin typeface="Verdana" panose="020B0604030504040204" pitchFamily="34" charset="0"/>
                          <a:ea typeface="Verdana" panose="020B0604030504040204" pitchFamily="34" charset="0"/>
                        </a:rPr>
                        <a:t>Интермиттирующая</a:t>
                      </a:r>
                      <a:r>
                        <a:rPr lang="ru-RU" sz="900" b="0" i="0" u="none" strike="noStrike" dirty="0">
                          <a:solidFill>
                            <a:srgbClr val="202124"/>
                          </a:solidFill>
                          <a:effectLst/>
                          <a:latin typeface="Verdana" panose="020B0604030504040204" pitchFamily="34" charset="0"/>
                          <a:ea typeface="Verdana" panose="020B0604030504040204" pitchFamily="34" charset="0"/>
                        </a:rPr>
                        <a:t> терапия показана только высоко мотивированным пациентам с бессимптомным </a:t>
                      </a:r>
                      <a:r>
                        <a:rPr lang="ru-RU" sz="900" b="0" i="0" u="none" strike="noStrike" dirty="0" err="1">
                          <a:solidFill>
                            <a:srgbClr val="202124"/>
                          </a:solidFill>
                          <a:effectLst/>
                          <a:latin typeface="Verdana" panose="020B0604030504040204" pitchFamily="34" charset="0"/>
                          <a:ea typeface="Verdana" panose="020B0604030504040204" pitchFamily="34" charset="0"/>
                        </a:rPr>
                        <a:t>мГЧРПЖ</a:t>
                      </a:r>
                      <a:r>
                        <a:rPr lang="ru-RU" sz="900" b="0" i="0" u="none" strike="noStrike" dirty="0">
                          <a:solidFill>
                            <a:srgbClr val="202124"/>
                          </a:solidFill>
                          <a:effectLst/>
                          <a:latin typeface="Verdana" panose="020B0604030504040204" pitchFamily="34" charset="0"/>
                          <a:ea typeface="Verdana" panose="020B0604030504040204" pitchFamily="34" charset="0"/>
                        </a:rPr>
                        <a:t> и с хорошим биохимическим ответом после индукционного периода [39, 40]</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935419" rtl="0" eaLnBrk="1" latinLnBrk="0" hangingPunct="1">
                        <a:defRPr sz="3810" kern="1200">
                          <a:solidFill>
                            <a:schemeClr val="tx1"/>
                          </a:solidFill>
                          <a:latin typeface="Calibri" panose="020F0502020204030204"/>
                        </a:defRPr>
                      </a:lvl1pPr>
                      <a:lvl2pPr marL="967710" algn="l" defTabSz="1935419" rtl="0" eaLnBrk="1" latinLnBrk="0" hangingPunct="1">
                        <a:defRPr sz="3810" kern="1200">
                          <a:solidFill>
                            <a:schemeClr val="tx1"/>
                          </a:solidFill>
                          <a:latin typeface="Calibri" panose="020F0502020204030204"/>
                        </a:defRPr>
                      </a:lvl2pPr>
                      <a:lvl3pPr marL="1935419" algn="l" defTabSz="1935419" rtl="0" eaLnBrk="1" latinLnBrk="0" hangingPunct="1">
                        <a:defRPr sz="3810" kern="1200">
                          <a:solidFill>
                            <a:schemeClr val="tx1"/>
                          </a:solidFill>
                          <a:latin typeface="Calibri" panose="020F0502020204030204"/>
                        </a:defRPr>
                      </a:lvl3pPr>
                      <a:lvl4pPr marL="2903129" algn="l" defTabSz="1935419" rtl="0" eaLnBrk="1" latinLnBrk="0" hangingPunct="1">
                        <a:defRPr sz="3810" kern="1200">
                          <a:solidFill>
                            <a:schemeClr val="tx1"/>
                          </a:solidFill>
                          <a:latin typeface="Calibri" panose="020F0502020204030204"/>
                        </a:defRPr>
                      </a:lvl4pPr>
                      <a:lvl5pPr marL="3870838" algn="l" defTabSz="1935419" rtl="0" eaLnBrk="1" latinLnBrk="0" hangingPunct="1">
                        <a:defRPr sz="3810" kern="1200">
                          <a:solidFill>
                            <a:schemeClr val="tx1"/>
                          </a:solidFill>
                          <a:latin typeface="Calibri" panose="020F0502020204030204"/>
                        </a:defRPr>
                      </a:lvl5pPr>
                      <a:lvl6pPr marL="4838548" algn="l" defTabSz="1935419" rtl="0" eaLnBrk="1" latinLnBrk="0" hangingPunct="1">
                        <a:defRPr sz="3810" kern="1200">
                          <a:solidFill>
                            <a:schemeClr val="tx1"/>
                          </a:solidFill>
                          <a:latin typeface="Calibri" panose="020F0502020204030204"/>
                        </a:defRPr>
                      </a:lvl6pPr>
                      <a:lvl7pPr marL="5806257" algn="l" defTabSz="1935419" rtl="0" eaLnBrk="1" latinLnBrk="0" hangingPunct="1">
                        <a:defRPr sz="3810" kern="1200">
                          <a:solidFill>
                            <a:schemeClr val="tx1"/>
                          </a:solidFill>
                          <a:latin typeface="Calibri" panose="020F0502020204030204"/>
                        </a:defRPr>
                      </a:lvl7pPr>
                      <a:lvl8pPr marL="6773967" algn="l" defTabSz="1935419" rtl="0" eaLnBrk="1" latinLnBrk="0" hangingPunct="1">
                        <a:defRPr sz="3810" kern="1200">
                          <a:solidFill>
                            <a:schemeClr val="tx1"/>
                          </a:solidFill>
                          <a:latin typeface="Calibri" panose="020F0502020204030204"/>
                        </a:defRPr>
                      </a:lvl8pPr>
                      <a:lvl9pPr marL="7741676" algn="l" defTabSz="1935419" rtl="0" eaLnBrk="1" latinLnBrk="0" hangingPunct="1">
                        <a:defRPr sz="3810" kern="1200">
                          <a:solidFill>
                            <a:schemeClr val="tx1"/>
                          </a:solidFill>
                          <a:latin typeface="Calibri" panose="020F0502020204030204"/>
                        </a:defRPr>
                      </a:lvl9pPr>
                    </a:lstStyle>
                    <a:p>
                      <a:pPr algn="l" fontAlgn="ctr"/>
                      <a:r>
                        <a:rPr lang="ru-RU" sz="1000" b="0" i="0" u="none" strike="noStrike" dirty="0">
                          <a:solidFill>
                            <a:srgbClr val="202124"/>
                          </a:solidFill>
                          <a:effectLst/>
                          <a:latin typeface="Verdana" panose="020B0604030504040204" pitchFamily="34" charset="0"/>
                          <a:ea typeface="Verdana" panose="020B0604030504040204" pitchFamily="34" charset="0"/>
                        </a:rPr>
                        <a:t>А</a:t>
                      </a:r>
                    </a:p>
                  </a:txBody>
                  <a:tcPr marL="6377" marR="6377" marT="31883" marB="3188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4185310354"/>
                  </a:ext>
                </a:extLst>
              </a:tr>
            </a:tbl>
          </a:graphicData>
        </a:graphic>
      </p:graphicFrame>
      <p:sp>
        <p:nvSpPr>
          <p:cNvPr id="6" name="TextBox 5">
            <a:extLst>
              <a:ext uri="{FF2B5EF4-FFF2-40B4-BE49-F238E27FC236}">
                <a16:creationId xmlns:a16="http://schemas.microsoft.com/office/drawing/2014/main" xmlns="" id="{79974ADC-06B5-74D7-7E30-6A6615D65CBD}"/>
              </a:ext>
            </a:extLst>
          </p:cNvPr>
          <p:cNvSpPr txBox="1"/>
          <p:nvPr/>
        </p:nvSpPr>
        <p:spPr>
          <a:xfrm>
            <a:off x="767408" y="6093296"/>
            <a:ext cx="6877050" cy="369332"/>
          </a:xfrm>
          <a:prstGeom prst="rect">
            <a:avLst/>
          </a:prstGeom>
          <a:noFill/>
        </p:spPr>
        <p:txBody>
          <a:bodyPr wrap="square" rtlCol="0">
            <a:spAutoFit/>
          </a:bodyPr>
          <a:lstStyle/>
          <a:p>
            <a:pPr defTabSz="914400"/>
            <a:r>
              <a:rPr lang="ru-RU" sz="900" dirty="0">
                <a:solidFill>
                  <a:prstClr val="black"/>
                </a:solidFill>
                <a:latin typeface="Calibri" panose="020F0502020204030204"/>
              </a:rPr>
              <a:t>Клинический протокол Республики Казахстан от 21 ноября 2022</a:t>
            </a:r>
            <a:endParaRPr lang="en-US" sz="900" dirty="0">
              <a:solidFill>
                <a:prstClr val="black"/>
              </a:solidFill>
              <a:latin typeface="Calibri" panose="020F0502020204030204"/>
            </a:endParaRPr>
          </a:p>
          <a:p>
            <a:pPr defTabSz="914400"/>
            <a:r>
              <a:rPr lang="ru-RU" sz="900" dirty="0">
                <a:solidFill>
                  <a:prstClr val="black"/>
                </a:solidFill>
                <a:latin typeface="Calibri" panose="020F0502020204030204"/>
              </a:rPr>
              <a:t>Материал предназначен исключительно для медицинских и фармацевтических работников</a:t>
            </a:r>
          </a:p>
        </p:txBody>
      </p:sp>
      <p:sp>
        <p:nvSpPr>
          <p:cNvPr id="7" name="Title 1">
            <a:extLst>
              <a:ext uri="{FF2B5EF4-FFF2-40B4-BE49-F238E27FC236}">
                <a16:creationId xmlns:a16="http://schemas.microsoft.com/office/drawing/2014/main" xmlns="" id="{9D588646-11DA-DD08-B71C-26AB8D36B11A}"/>
              </a:ext>
            </a:extLst>
          </p:cNvPr>
          <p:cNvSpPr txBox="1">
            <a:spLocks/>
          </p:cNvSpPr>
          <p:nvPr/>
        </p:nvSpPr>
        <p:spPr>
          <a:xfrm>
            <a:off x="1007269" y="620687"/>
            <a:ext cx="10177463" cy="576287"/>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Рекомендации по проведению терапии у больных с метастатическим ГЧРПЖ</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334624725"/>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805662208"/>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2291"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pic>
        <p:nvPicPr>
          <p:cNvPr id="5" name="Object 3" descr="preencoded.png">
            <a:extLst>
              <a:ext uri="{FF2B5EF4-FFF2-40B4-BE49-F238E27FC236}">
                <a16:creationId xmlns:a16="http://schemas.microsoft.com/office/drawing/2014/main" xmlns="" id="{19A48951-A6BD-FE13-F6AE-CBA7757834D8}"/>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304800" y="2317750"/>
            <a:ext cx="4406900" cy="704850"/>
          </a:xfrm>
          <a:prstGeom prst="rect">
            <a:avLst/>
          </a:prstGeom>
        </p:spPr>
      </p:pic>
      <p:pic>
        <p:nvPicPr>
          <p:cNvPr id="6" name="Object 4" descr="preencoded.png">
            <a:extLst>
              <a:ext uri="{FF2B5EF4-FFF2-40B4-BE49-F238E27FC236}">
                <a16:creationId xmlns:a16="http://schemas.microsoft.com/office/drawing/2014/main" xmlns="" id="{4903BAD1-50C4-B62A-FFB4-ADF00071F53E}"/>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304800" y="3651250"/>
            <a:ext cx="4406900" cy="1600200"/>
          </a:xfrm>
          <a:prstGeom prst="rect">
            <a:avLst/>
          </a:prstGeom>
        </p:spPr>
      </p:pic>
      <p:pic>
        <p:nvPicPr>
          <p:cNvPr id="7" name="Object 5" descr="preencoded.png">
            <a:extLst>
              <a:ext uri="{FF2B5EF4-FFF2-40B4-BE49-F238E27FC236}">
                <a16:creationId xmlns:a16="http://schemas.microsoft.com/office/drawing/2014/main" xmlns="" id="{98CE814B-1787-31B8-91B8-D828B150FF48}"/>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4876800" y="3651250"/>
            <a:ext cx="4641850" cy="844550"/>
          </a:xfrm>
          <a:prstGeom prst="rect">
            <a:avLst/>
          </a:prstGeom>
        </p:spPr>
      </p:pic>
      <p:pic>
        <p:nvPicPr>
          <p:cNvPr id="8" name="Object 6" descr="preencoded.png">
            <a:extLst>
              <a:ext uri="{FF2B5EF4-FFF2-40B4-BE49-F238E27FC236}">
                <a16:creationId xmlns:a16="http://schemas.microsoft.com/office/drawing/2014/main" xmlns="" id="{8A0FA83B-C4E2-B916-9C44-6C667F0D69BA}"/>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4876800" y="4603750"/>
            <a:ext cx="2266950" cy="1327150"/>
          </a:xfrm>
          <a:prstGeom prst="rect">
            <a:avLst/>
          </a:prstGeom>
        </p:spPr>
      </p:pic>
      <p:pic>
        <p:nvPicPr>
          <p:cNvPr id="9" name="Object 7" descr="preencoded.png">
            <a:extLst>
              <a:ext uri="{FF2B5EF4-FFF2-40B4-BE49-F238E27FC236}">
                <a16:creationId xmlns:a16="http://schemas.microsoft.com/office/drawing/2014/main" xmlns="" id="{9EAF29F5-421D-A227-177B-EC217DAECF38}"/>
              </a:ext>
            </a:extLst>
          </p:cNvPr>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7245350" y="4603750"/>
            <a:ext cx="2273300" cy="1327150"/>
          </a:xfrm>
          <a:prstGeom prst="rect">
            <a:avLst/>
          </a:prstGeom>
        </p:spPr>
      </p:pic>
      <p:pic>
        <p:nvPicPr>
          <p:cNvPr id="10" name="Object 8" descr="preencoded.png">
            <a:extLst>
              <a:ext uri="{FF2B5EF4-FFF2-40B4-BE49-F238E27FC236}">
                <a16:creationId xmlns:a16="http://schemas.microsoft.com/office/drawing/2014/main" xmlns="" id="{EF3009BB-6316-F7A1-2F70-DEA85226699A}"/>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9620250" y="4603750"/>
            <a:ext cx="2266950" cy="1327150"/>
          </a:xfrm>
          <a:prstGeom prst="rect">
            <a:avLst/>
          </a:prstGeom>
        </p:spPr>
      </p:pic>
      <p:pic>
        <p:nvPicPr>
          <p:cNvPr id="11" name="Object 9" descr="preencoded.png">
            <a:extLst>
              <a:ext uri="{FF2B5EF4-FFF2-40B4-BE49-F238E27FC236}">
                <a16:creationId xmlns:a16="http://schemas.microsoft.com/office/drawing/2014/main" xmlns="" id="{264DB763-6583-D30C-7A28-5EF5D68BA89C}"/>
              </a:ext>
            </a:extLst>
          </p:cNvPr>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9620250" y="3651250"/>
            <a:ext cx="2266950" cy="844550"/>
          </a:xfrm>
          <a:prstGeom prst="rect">
            <a:avLst/>
          </a:prstGeom>
        </p:spPr>
      </p:pic>
      <p:pic>
        <p:nvPicPr>
          <p:cNvPr id="12" name="Object 10" descr="preencoded.png">
            <a:extLst>
              <a:ext uri="{FF2B5EF4-FFF2-40B4-BE49-F238E27FC236}">
                <a16:creationId xmlns:a16="http://schemas.microsoft.com/office/drawing/2014/main" xmlns="" id="{91885D94-CB50-CCC2-A3A0-3AD747C40590}"/>
              </a:ext>
            </a:extLst>
          </p:cNvPr>
          <p:cNvPicPr>
            <a:picLocks noChangeAspect="1"/>
          </p:cNvPicPr>
          <p:nvPr/>
        </p:nvPicPr>
        <p:blipFill>
          <a:blip r:embed="rId19">
            <a:extLst>
              <a:ext uri="{96DAC541-7B7A-43D3-8B79-37D633B846F1}">
                <asvg:svgBlip xmlns:asvg="http://schemas.microsoft.com/office/drawing/2016/SVG/main" xmlns="" r:embed="rId20"/>
              </a:ext>
            </a:extLst>
          </a:blip>
          <a:srcRect/>
          <a:stretch/>
        </p:blipFill>
        <p:spPr>
          <a:xfrm>
            <a:off x="4876800" y="2317750"/>
            <a:ext cx="7010400" cy="704850"/>
          </a:xfrm>
          <a:prstGeom prst="rect">
            <a:avLst/>
          </a:prstGeom>
        </p:spPr>
      </p:pic>
      <p:pic>
        <p:nvPicPr>
          <p:cNvPr id="13" name="Object 11" descr="preencoded.png">
            <a:extLst>
              <a:ext uri="{FF2B5EF4-FFF2-40B4-BE49-F238E27FC236}">
                <a16:creationId xmlns:a16="http://schemas.microsoft.com/office/drawing/2014/main" xmlns="" id="{8297EF8A-C64B-6749-3ADC-5B4AD14F3824}"/>
              </a:ext>
            </a:extLst>
          </p:cNvPr>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8121650" y="2965450"/>
            <a:ext cx="704850" cy="615950"/>
          </a:xfrm>
          <a:prstGeom prst="rect">
            <a:avLst/>
          </a:prstGeom>
        </p:spPr>
      </p:pic>
      <p:pic>
        <p:nvPicPr>
          <p:cNvPr id="14" name="Object 12" descr="preencoded.png">
            <a:extLst>
              <a:ext uri="{FF2B5EF4-FFF2-40B4-BE49-F238E27FC236}">
                <a16:creationId xmlns:a16="http://schemas.microsoft.com/office/drawing/2014/main" xmlns="" id="{C8D8D218-7EE0-3269-F1BB-1A7409F80B56}"/>
              </a:ext>
            </a:extLst>
          </p:cNvPr>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2159000" y="2965450"/>
            <a:ext cx="704850" cy="615950"/>
          </a:xfrm>
          <a:prstGeom prst="rect">
            <a:avLst/>
          </a:prstGeom>
        </p:spPr>
      </p:pic>
      <p:sp>
        <p:nvSpPr>
          <p:cNvPr id="15" name="Object13">
            <a:extLst>
              <a:ext uri="{FF2B5EF4-FFF2-40B4-BE49-F238E27FC236}">
                <a16:creationId xmlns:a16="http://schemas.microsoft.com/office/drawing/2014/main" xmlns="" id="{B67DCB90-02F0-94D3-0A50-CD904BDEF1BD}"/>
              </a:ext>
            </a:extLst>
          </p:cNvPr>
          <p:cNvSpPr/>
          <p:nvPr/>
        </p:nvSpPr>
        <p:spPr>
          <a:xfrm>
            <a:off x="304800" y="6099176"/>
            <a:ext cx="9632950" cy="596900"/>
          </a:xfrm>
          <a:prstGeom prst="rect">
            <a:avLst/>
          </a:prstGeom>
          <a:noFill/>
          <a:ln/>
        </p:spPr>
        <p:txBody>
          <a:bodyPr wrap="square" lIns="0" tIns="0" rIns="0" bIns="0" rtlCol="0" anchor="t"/>
          <a:lstStyle/>
          <a:p>
            <a:pPr defTabSz="914400"/>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П</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оказание</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не</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зарегистрировано</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в </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РК. </a:t>
            </a:r>
            <a:b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b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мКРРПЖ</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метастатический</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кастрационно-резистентный</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рак</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предстательной</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железы</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РПЖ – рак предстательной железы, </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АДТ –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андроген</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ная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депривационная</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терапия</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ЛТ –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лучевая</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терапия</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a:t>
            </a:r>
            <a:r>
              <a:rPr sz="700" dirty="0">
                <a:solidFill>
                  <a:srgbClr val="5E5E5E"/>
                </a:solidFill>
                <a:latin typeface="Calibri" panose="020F0502020204030204"/>
                <a:ea typeface="Open Sans Light" panose="020B0306030504020204" pitchFamily="34" charset="0"/>
                <a:cs typeface="Open Sans Light" panose="020B0306030504020204" pitchFamily="34" charset="0"/>
              </a:rPr>
              <a:t/>
            </a:r>
            <a:br>
              <a:rPr sz="700" dirty="0">
                <a:solidFill>
                  <a:srgbClr val="5E5E5E"/>
                </a:solidFill>
                <a:latin typeface="Calibri" panose="020F0502020204030204"/>
                <a:ea typeface="Open Sans Light" panose="020B0306030504020204" pitchFamily="34" charset="0"/>
                <a:cs typeface="Open Sans Light" panose="020B0306030504020204" pitchFamily="34" charset="0"/>
              </a:rPr>
            </a:b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1.</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Клинически</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й протокол </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Рак</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предстательной</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err="1">
                <a:solidFill>
                  <a:srgbClr val="5E5E5E"/>
                </a:solidFill>
                <a:latin typeface="Calibri" panose="020F0502020204030204"/>
                <a:ea typeface="Open Sans Light" panose="020B0306030504020204" pitchFamily="34" charset="0"/>
                <a:cs typeface="Open Sans Light" panose="020B0306030504020204" pitchFamily="34" charset="0"/>
              </a:rPr>
              <a:t>железы</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 </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МЗ Р</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К, </a:t>
            </a:r>
            <a:r>
              <a:rPr lang="en-US" sz="700" dirty="0">
                <a:solidFill>
                  <a:srgbClr val="5E5E5E"/>
                </a:solidFill>
                <a:latin typeface="Calibri" panose="020F0502020204030204"/>
                <a:ea typeface="Open Sans Light" panose="020B0306030504020204" pitchFamily="34" charset="0"/>
                <a:cs typeface="Open Sans Light" panose="020B0306030504020204" pitchFamily="34" charset="0"/>
              </a:rPr>
              <a:t>202</a:t>
            </a:r>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2</a:t>
            </a:r>
          </a:p>
          <a:p>
            <a:pPr defTabSz="914400"/>
            <a:r>
              <a:rPr lang="ru-RU" sz="700" dirty="0">
                <a:solidFill>
                  <a:srgbClr val="5E5E5E"/>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a:p>
            <a:pPr defTabSz="914400"/>
            <a:endParaRPr lang="en-US" sz="700" dirty="0">
              <a:solidFill>
                <a:srgbClr val="5E5E5E"/>
              </a:solidFill>
              <a:latin typeface="Calibri" panose="020F0502020204030204"/>
              <a:ea typeface="Open Sans Light" panose="020B0306030504020204" pitchFamily="34" charset="0"/>
              <a:cs typeface="Open Sans Light" panose="020B0306030504020204" pitchFamily="34" charset="0"/>
            </a:endParaRPr>
          </a:p>
        </p:txBody>
      </p:sp>
      <p:sp>
        <p:nvSpPr>
          <p:cNvPr id="16" name="Object15">
            <a:extLst>
              <a:ext uri="{FF2B5EF4-FFF2-40B4-BE49-F238E27FC236}">
                <a16:creationId xmlns:a16="http://schemas.microsoft.com/office/drawing/2014/main" xmlns="" id="{0A12DC60-E4CF-72A0-D240-AD8963A55763}"/>
              </a:ext>
            </a:extLst>
          </p:cNvPr>
          <p:cNvSpPr/>
          <p:nvPr/>
        </p:nvSpPr>
        <p:spPr>
          <a:xfrm>
            <a:off x="-6350" y="1373333"/>
            <a:ext cx="12211050" cy="438150"/>
          </a:xfrm>
          <a:prstGeom prst="rect">
            <a:avLst/>
          </a:prstGeom>
          <a:noFill/>
          <a:ln/>
        </p:spPr>
        <p:txBody>
          <a:bodyPr wrap="square" lIns="0" tIns="0" rIns="0" bIns="0" rtlCol="0" anchor="t"/>
          <a:lstStyle/>
          <a:p>
            <a:pPr algn="ctr" defTabSz="914400">
              <a:lnSpc>
                <a:spcPts val="2160"/>
              </a:lnSpc>
            </a:pPr>
            <a:r>
              <a:rPr lang="en-US" sz="1867" b="1" dirty="0" err="1">
                <a:solidFill>
                  <a:srgbClr val="CDD500"/>
                </a:solidFill>
                <a:latin typeface="Calibri" panose="020F0502020204030204"/>
                <a:ea typeface="Roboto Condensed Bold" pitchFamily="34" charset="-122"/>
                <a:cs typeface="Roboto Condensed Bold" pitchFamily="34" charset="-120"/>
              </a:rPr>
              <a:t>Для</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улучшения</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результатов</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терапии</a:t>
            </a:r>
            <a:r>
              <a:rPr lang="en-US" sz="1867" b="1" dirty="0">
                <a:solidFill>
                  <a:srgbClr val="CDD500"/>
                </a:solidFill>
                <a:latin typeface="Calibri" panose="020F0502020204030204"/>
                <a:ea typeface="Roboto Condensed Bold" pitchFamily="34" charset="-122"/>
                <a:cs typeface="Roboto Condensed Bold" pitchFamily="34" charset="-120"/>
              </a:rPr>
              <a:t> РПЖ </a:t>
            </a:r>
            <a:r>
              <a:rPr lang="en-US" sz="1867" b="1" dirty="0" err="1">
                <a:solidFill>
                  <a:srgbClr val="CDD500"/>
                </a:solidFill>
                <a:latin typeface="Calibri" panose="020F0502020204030204"/>
                <a:ea typeface="Roboto Condensed Bold" pitchFamily="34" charset="-122"/>
                <a:cs typeface="Roboto Condensed Bold" pitchFamily="34" charset="-120"/>
              </a:rPr>
              <a:t>необходимо</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отдалить</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развитие</a:t>
            </a:r>
            <a:r>
              <a:rPr lang="en-US" sz="1867" b="1" dirty="0">
                <a:solidFill>
                  <a:srgbClr val="CDD500"/>
                </a:solidFill>
                <a:latin typeface="Calibri" panose="020F0502020204030204"/>
                <a:ea typeface="Roboto Condensed Bold" pitchFamily="34" charset="-122"/>
                <a:cs typeface="Roboto Condensed Bold" pitchFamily="34" charset="-120"/>
              </a:rPr>
              <a:t> </a:t>
            </a:r>
            <a:r>
              <a:rPr lang="en-US" sz="1867" b="1" dirty="0" err="1">
                <a:solidFill>
                  <a:srgbClr val="CDD500"/>
                </a:solidFill>
                <a:latin typeface="Calibri" panose="020F0502020204030204"/>
                <a:ea typeface="Roboto Condensed Bold" pitchFamily="34" charset="-122"/>
                <a:cs typeface="Roboto Condensed Bold" pitchFamily="34" charset="-120"/>
              </a:rPr>
              <a:t>мКРРПЖ</a:t>
            </a:r>
            <a:endParaRPr lang="en-US" sz="1867" dirty="0">
              <a:solidFill>
                <a:prstClr val="black"/>
              </a:solidFill>
              <a:latin typeface="Calibri" panose="020F0502020204030204"/>
            </a:endParaRPr>
          </a:p>
        </p:txBody>
      </p:sp>
      <p:sp>
        <p:nvSpPr>
          <p:cNvPr id="17" name="Object16">
            <a:extLst>
              <a:ext uri="{FF2B5EF4-FFF2-40B4-BE49-F238E27FC236}">
                <a16:creationId xmlns:a16="http://schemas.microsoft.com/office/drawing/2014/main" xmlns="" id="{59DC2E8B-C6DF-E5C2-AC3E-F62CA8727BE8}"/>
              </a:ext>
            </a:extLst>
          </p:cNvPr>
          <p:cNvSpPr/>
          <p:nvPr/>
        </p:nvSpPr>
        <p:spPr>
          <a:xfrm>
            <a:off x="3361267" y="1797050"/>
            <a:ext cx="5469467" cy="311150"/>
          </a:xfrm>
          <a:prstGeom prst="rect">
            <a:avLst/>
          </a:prstGeom>
          <a:noFill/>
          <a:ln/>
        </p:spPr>
        <p:txBody>
          <a:bodyPr wrap="square" lIns="0" tIns="0" rIns="0" bIns="0" rtlCol="0" anchor="t"/>
          <a:lstStyle/>
          <a:p>
            <a:pPr algn="ctr" defTabSz="914400">
              <a:lnSpc>
                <a:spcPts val="2160"/>
              </a:lnSpc>
              <a:spcAft>
                <a:spcPts val="1400"/>
              </a:spcAft>
            </a:pPr>
            <a:r>
              <a:rPr lang="en-US" sz="1867" b="1" dirty="0" err="1">
                <a:solidFill>
                  <a:srgbClr val="3B4E83"/>
                </a:solidFill>
                <a:latin typeface="Calibri" panose="020F0502020204030204"/>
                <a:ea typeface="Roboto Condensed Bold" pitchFamily="34" charset="-122"/>
                <a:cs typeface="Roboto Condensed Bold" pitchFamily="34" charset="-120"/>
              </a:rPr>
              <a:t>Метастатический</a:t>
            </a:r>
            <a:r>
              <a:rPr lang="en-US" sz="1867" b="1" dirty="0">
                <a:solidFill>
                  <a:srgbClr val="3B4E83"/>
                </a:solidFill>
                <a:latin typeface="Calibri" panose="020F0502020204030204"/>
                <a:ea typeface="Roboto Condensed Bold" pitchFamily="34" charset="-122"/>
                <a:cs typeface="Roboto Condensed Bold" pitchFamily="34" charset="-120"/>
              </a:rPr>
              <a:t> </a:t>
            </a:r>
            <a:r>
              <a:rPr lang="en-US" sz="1867" b="1" dirty="0" err="1">
                <a:solidFill>
                  <a:srgbClr val="3B4E83"/>
                </a:solidFill>
                <a:latin typeface="Calibri" panose="020F0502020204030204"/>
                <a:ea typeface="Roboto Condensed Bold" pitchFamily="34" charset="-122"/>
                <a:cs typeface="Roboto Condensed Bold" pitchFamily="34" charset="-120"/>
              </a:rPr>
              <a:t>гормон</a:t>
            </a:r>
            <a:r>
              <a:rPr lang="ru-RU" sz="1867" b="1" dirty="0">
                <a:solidFill>
                  <a:srgbClr val="3B4E83"/>
                </a:solidFill>
                <a:latin typeface="Calibri" panose="020F0502020204030204"/>
                <a:ea typeface="Roboto Condensed Bold" pitchFamily="34" charset="-122"/>
                <a:cs typeface="Roboto Condensed Bold" pitchFamily="34" charset="-120"/>
              </a:rPr>
              <a:t>о</a:t>
            </a:r>
            <a:r>
              <a:rPr lang="en-US" sz="1867" b="1" dirty="0" err="1">
                <a:solidFill>
                  <a:srgbClr val="3B4E83"/>
                </a:solidFill>
                <a:latin typeface="Calibri" panose="020F0502020204030204"/>
                <a:ea typeface="Roboto Condensed Bold" pitchFamily="34" charset="-122"/>
                <a:cs typeface="Roboto Condensed Bold" pitchFamily="34" charset="-120"/>
              </a:rPr>
              <a:t>чувствительный</a:t>
            </a:r>
            <a:r>
              <a:rPr lang="en-US" sz="1867" b="1" dirty="0">
                <a:solidFill>
                  <a:srgbClr val="3B4E83"/>
                </a:solidFill>
                <a:latin typeface="Calibri" panose="020F0502020204030204"/>
                <a:ea typeface="Roboto Condensed Bold" pitchFamily="34" charset="-122"/>
                <a:cs typeface="Roboto Condensed Bold" pitchFamily="34" charset="-120"/>
              </a:rPr>
              <a:t> РПЖ</a:t>
            </a:r>
            <a:endParaRPr lang="en-US" sz="1867" dirty="0">
              <a:solidFill>
                <a:prstClr val="black"/>
              </a:solidFill>
              <a:latin typeface="Calibri" panose="020F0502020204030204"/>
            </a:endParaRPr>
          </a:p>
        </p:txBody>
      </p:sp>
      <p:sp>
        <p:nvSpPr>
          <p:cNvPr id="18" name="Object17">
            <a:extLst>
              <a:ext uri="{FF2B5EF4-FFF2-40B4-BE49-F238E27FC236}">
                <a16:creationId xmlns:a16="http://schemas.microsoft.com/office/drawing/2014/main" xmlns="" id="{5A735C6A-F973-A548-51B9-1F39C28BA825}"/>
              </a:ext>
            </a:extLst>
          </p:cNvPr>
          <p:cNvSpPr/>
          <p:nvPr/>
        </p:nvSpPr>
        <p:spPr>
          <a:xfrm>
            <a:off x="1098550" y="2286000"/>
            <a:ext cx="2819400" cy="76835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FFFFFF"/>
                </a:solidFill>
                <a:latin typeface="Calibri" panose="020F0502020204030204"/>
                <a:ea typeface="Roboto Condensed Regular" pitchFamily="34" charset="-122"/>
                <a:cs typeface="Roboto Condensed Regular" pitchFamily="34" charset="-120"/>
              </a:rPr>
              <a:t>Монотерапия</a:t>
            </a:r>
            <a:endParaRPr lang="en-US" sz="1867">
              <a:solidFill>
                <a:prstClr val="black"/>
              </a:solidFill>
              <a:latin typeface="Calibri" panose="020F0502020204030204"/>
            </a:endParaRPr>
          </a:p>
        </p:txBody>
      </p:sp>
      <p:sp>
        <p:nvSpPr>
          <p:cNvPr id="19" name="Object18">
            <a:extLst>
              <a:ext uri="{FF2B5EF4-FFF2-40B4-BE49-F238E27FC236}">
                <a16:creationId xmlns:a16="http://schemas.microsoft.com/office/drawing/2014/main" xmlns="" id="{17E4FD1D-7FE0-5BEF-E8F4-178686629A67}"/>
              </a:ext>
            </a:extLst>
          </p:cNvPr>
          <p:cNvSpPr/>
          <p:nvPr/>
        </p:nvSpPr>
        <p:spPr>
          <a:xfrm>
            <a:off x="1098550" y="3768726"/>
            <a:ext cx="2819400" cy="136525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FFFFFF"/>
                </a:solidFill>
                <a:latin typeface="Calibri" panose="020F0502020204030204"/>
                <a:ea typeface="Roboto Condensed Regular" pitchFamily="34" charset="-122"/>
                <a:cs typeface="Roboto Condensed Regular" pitchFamily="34" charset="-120"/>
              </a:rPr>
              <a:t>Пациентам, не желающим проводить комбинированную терапию или не подходящим под нее: АДТ</a:t>
            </a:r>
            <a:endParaRPr lang="en-US" sz="1867">
              <a:solidFill>
                <a:prstClr val="black"/>
              </a:solidFill>
              <a:latin typeface="Calibri" panose="020F0502020204030204"/>
            </a:endParaRPr>
          </a:p>
        </p:txBody>
      </p:sp>
      <p:sp>
        <p:nvSpPr>
          <p:cNvPr id="20" name="Object19">
            <a:extLst>
              <a:ext uri="{FF2B5EF4-FFF2-40B4-BE49-F238E27FC236}">
                <a16:creationId xmlns:a16="http://schemas.microsoft.com/office/drawing/2014/main" xmlns="" id="{61F131B8-AF02-4BB7-25C6-A199BC743D7E}"/>
              </a:ext>
            </a:extLst>
          </p:cNvPr>
          <p:cNvSpPr/>
          <p:nvPr/>
        </p:nvSpPr>
        <p:spPr>
          <a:xfrm>
            <a:off x="5791200" y="3390900"/>
            <a:ext cx="2819400" cy="1365250"/>
          </a:xfrm>
          <a:prstGeom prst="rect">
            <a:avLst/>
          </a:prstGeom>
          <a:noFill/>
          <a:ln/>
        </p:spPr>
        <p:txBody>
          <a:bodyPr wrap="square" lIns="0" tIns="0" rIns="0" bIns="0" rtlCol="0" anchor="ctr"/>
          <a:lstStyle/>
          <a:p>
            <a:pPr algn="ctr" defTabSz="914400">
              <a:lnSpc>
                <a:spcPts val="2160"/>
              </a:lnSpc>
              <a:spcAft>
                <a:spcPts val="1400"/>
              </a:spcAft>
            </a:pPr>
            <a:r>
              <a:rPr lang="en-US" sz="1867" dirty="0" err="1">
                <a:solidFill>
                  <a:srgbClr val="FFFFFF"/>
                </a:solidFill>
                <a:latin typeface="Calibri" panose="020F0502020204030204"/>
                <a:ea typeface="Roboto Condensed Regular" pitchFamily="34" charset="-122"/>
                <a:cs typeface="Roboto Condensed Regular" pitchFamily="34" charset="-120"/>
              </a:rPr>
              <a:t>Все</a:t>
            </a:r>
            <a:r>
              <a:rPr lang="en-US" sz="1867" dirty="0">
                <a:solidFill>
                  <a:srgbClr val="FFFFFF"/>
                </a:solidFill>
                <a:latin typeface="Calibri" panose="020F0502020204030204"/>
                <a:ea typeface="Roboto Condensed Regular" pitchFamily="34" charset="-122"/>
                <a:cs typeface="Roboto Condensed Regular" pitchFamily="34" charset="-120"/>
              </a:rPr>
              <a:t> </a:t>
            </a:r>
            <a:r>
              <a:rPr lang="en-US" sz="1867" dirty="0" err="1">
                <a:solidFill>
                  <a:srgbClr val="FFFFFF"/>
                </a:solidFill>
                <a:latin typeface="Calibri" panose="020F0502020204030204"/>
                <a:ea typeface="Roboto Condensed Regular" pitchFamily="34" charset="-122"/>
                <a:cs typeface="Roboto Condensed Regular" pitchFamily="34" charset="-120"/>
              </a:rPr>
              <a:t>пациенты</a:t>
            </a:r>
            <a:endParaRPr lang="en-US" sz="1867" dirty="0">
              <a:solidFill>
                <a:prstClr val="black"/>
              </a:solidFill>
              <a:latin typeface="Calibri" panose="020F0502020204030204"/>
            </a:endParaRPr>
          </a:p>
        </p:txBody>
      </p:sp>
      <p:sp>
        <p:nvSpPr>
          <p:cNvPr id="21" name="Object20">
            <a:extLst>
              <a:ext uri="{FF2B5EF4-FFF2-40B4-BE49-F238E27FC236}">
                <a16:creationId xmlns:a16="http://schemas.microsoft.com/office/drawing/2014/main" xmlns="" id="{748E126D-4C97-CC13-8351-63C898BEC048}"/>
              </a:ext>
            </a:extLst>
          </p:cNvPr>
          <p:cNvSpPr/>
          <p:nvPr/>
        </p:nvSpPr>
        <p:spPr>
          <a:xfrm>
            <a:off x="4603750" y="4584700"/>
            <a:ext cx="2819400" cy="1365250"/>
          </a:xfrm>
          <a:prstGeom prst="rect">
            <a:avLst/>
          </a:prstGeom>
          <a:noFill/>
          <a:ln/>
        </p:spPr>
        <p:txBody>
          <a:bodyPr wrap="square" lIns="0" tIns="0" rIns="0" bIns="0" rtlCol="0" anchor="ctr"/>
          <a:lstStyle/>
          <a:p>
            <a:pPr algn="ctr" defTabSz="914400">
              <a:lnSpc>
                <a:spcPts val="2160"/>
              </a:lnSpc>
              <a:spcAft>
                <a:spcPts val="1400"/>
              </a:spcAft>
            </a:pPr>
            <a:r>
              <a:rPr lang="en-US" sz="1867" dirty="0">
                <a:solidFill>
                  <a:srgbClr val="435F91"/>
                </a:solidFill>
                <a:latin typeface="Calibri" panose="020F0502020204030204"/>
                <a:ea typeface="Roboto Condensed Regular" pitchFamily="34" charset="-122"/>
                <a:cs typeface="Roboto Condensed Regular" pitchFamily="34" charset="-120"/>
              </a:rPr>
              <a:t>АДТ</a:t>
            </a:r>
            <a:r>
              <a:rPr lang="ru-RU" sz="1867" dirty="0">
                <a:solidFill>
                  <a:srgbClr val="435F91"/>
                </a:solidFill>
                <a:latin typeface="Calibri" panose="020F0502020204030204"/>
                <a:ea typeface="Roboto Condensed Regular" pitchFamily="34" charset="-122"/>
                <a:cs typeface="Roboto Condensed Regular" pitchFamily="34" charset="-120"/>
              </a:rPr>
              <a:t> </a:t>
            </a:r>
            <a:r>
              <a:rPr lang="en-US" sz="1867" dirty="0">
                <a:solidFill>
                  <a:srgbClr val="435F91"/>
                </a:solidFill>
                <a:latin typeface="Calibri" panose="020F0502020204030204"/>
                <a:ea typeface="Roboto Condensed Regular" pitchFamily="34" charset="-122"/>
                <a:cs typeface="Roboto Condensed Regular" pitchFamily="34" charset="-120"/>
              </a:rPr>
              <a:t>+</a:t>
            </a:r>
            <a:r>
              <a:rPr lang="ru-RU" sz="1867" dirty="0">
                <a:solidFill>
                  <a:srgbClr val="435F91"/>
                </a:solidFill>
                <a:latin typeface="Calibri" panose="020F0502020204030204"/>
                <a:ea typeface="Roboto Condensed Regular" pitchFamily="34" charset="-122"/>
                <a:cs typeface="Roboto Condensed Regular" pitchFamily="34" charset="-120"/>
              </a:rPr>
              <a:t> </a:t>
            </a:r>
            <a:r>
              <a:rPr lang="en-US" sz="1867" dirty="0" err="1">
                <a:solidFill>
                  <a:srgbClr val="435F91"/>
                </a:solidFill>
                <a:latin typeface="Calibri" panose="020F0502020204030204"/>
                <a:ea typeface="Roboto Condensed Regular" pitchFamily="34" charset="-122"/>
                <a:cs typeface="Roboto Condensed Regular" pitchFamily="34" charset="-120"/>
              </a:rPr>
              <a:t>Доцетаксел</a:t>
            </a:r>
            <a:endParaRPr lang="en-US" sz="1867" dirty="0">
              <a:solidFill>
                <a:prstClr val="black"/>
              </a:solidFill>
              <a:latin typeface="Calibri" panose="020F0502020204030204"/>
            </a:endParaRPr>
          </a:p>
        </p:txBody>
      </p:sp>
      <p:sp>
        <p:nvSpPr>
          <p:cNvPr id="22" name="Object21">
            <a:extLst>
              <a:ext uri="{FF2B5EF4-FFF2-40B4-BE49-F238E27FC236}">
                <a16:creationId xmlns:a16="http://schemas.microsoft.com/office/drawing/2014/main" xmlns="" id="{D146B01E-9441-453A-9236-CD97F4C40D87}"/>
              </a:ext>
            </a:extLst>
          </p:cNvPr>
          <p:cNvSpPr/>
          <p:nvPr/>
        </p:nvSpPr>
        <p:spPr>
          <a:xfrm>
            <a:off x="6972300" y="4584700"/>
            <a:ext cx="2819400" cy="136525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435F91"/>
                </a:solidFill>
                <a:latin typeface="Calibri" panose="020F0502020204030204"/>
                <a:ea typeface="Roboto Condensed Regular" pitchFamily="34" charset="-122"/>
                <a:cs typeface="Roboto Condensed Regular" pitchFamily="34" charset="-120"/>
              </a:rPr>
              <a:t>АДТ</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a:solidFill>
                  <a:srgbClr val="435F91"/>
                </a:solidFill>
                <a:latin typeface="Calibri" panose="020F0502020204030204"/>
                <a:ea typeface="Roboto Condensed Regular" pitchFamily="34" charset="-122"/>
                <a:cs typeface="Roboto Condensed Regular" pitchFamily="34" charset="-120"/>
              </a:rPr>
              <a:t>+</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err="1">
                <a:solidFill>
                  <a:srgbClr val="435F91"/>
                </a:solidFill>
                <a:latin typeface="Calibri" panose="020F0502020204030204"/>
                <a:ea typeface="Roboto Condensed Regular" pitchFamily="34" charset="-122"/>
                <a:cs typeface="Roboto Condensed Regular" pitchFamily="34" charset="-120"/>
              </a:rPr>
              <a:t>Апалутамид</a:t>
            </a:r>
            <a:r>
              <a:rPr lang="en-US" sz="1867">
                <a:solidFill>
                  <a:srgbClr val="435F91"/>
                </a:solidFill>
                <a:latin typeface="Calibri" panose="020F0502020204030204"/>
                <a:ea typeface="Roboto Condensed Regular" pitchFamily="34" charset="-122"/>
                <a:cs typeface="Roboto Condensed Regular" pitchFamily="34" charset="-120"/>
              </a:rPr>
              <a:t>
АДТ</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a:solidFill>
                  <a:srgbClr val="435F91"/>
                </a:solidFill>
                <a:latin typeface="Calibri" panose="020F0502020204030204"/>
                <a:ea typeface="Roboto Condensed Regular" pitchFamily="34" charset="-122"/>
                <a:cs typeface="Roboto Condensed Regular" pitchFamily="34" charset="-120"/>
              </a:rPr>
              <a:t>+</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err="1">
                <a:solidFill>
                  <a:srgbClr val="435F91"/>
                </a:solidFill>
                <a:latin typeface="Calibri" panose="020F0502020204030204"/>
                <a:ea typeface="Roboto Condensed Regular" pitchFamily="34" charset="-122"/>
                <a:cs typeface="Roboto Condensed Regular" pitchFamily="34" charset="-120"/>
              </a:rPr>
              <a:t>Энзалутамид</a:t>
            </a:r>
            <a:r>
              <a:rPr lang="en-US" sz="1867">
                <a:solidFill>
                  <a:srgbClr val="435F91"/>
                </a:solidFill>
                <a:latin typeface="Calibri" panose="020F0502020204030204"/>
                <a:ea typeface="Roboto Condensed Regular" pitchFamily="34" charset="-122"/>
                <a:cs typeface="Roboto Condensed Regular" pitchFamily="34" charset="-120"/>
              </a:rPr>
              <a:t>
АДТ</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a:solidFill>
                  <a:srgbClr val="435F91"/>
                </a:solidFill>
                <a:latin typeface="Calibri" panose="020F0502020204030204"/>
                <a:ea typeface="Roboto Condensed Regular" pitchFamily="34" charset="-122"/>
                <a:cs typeface="Roboto Condensed Regular" pitchFamily="34" charset="-120"/>
              </a:rPr>
              <a:t>+</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err="1">
                <a:solidFill>
                  <a:srgbClr val="435F91"/>
                </a:solidFill>
                <a:latin typeface="Calibri" panose="020F0502020204030204"/>
                <a:ea typeface="Roboto Condensed Regular" pitchFamily="34" charset="-122"/>
                <a:cs typeface="Roboto Condensed Regular" pitchFamily="34" charset="-120"/>
              </a:rPr>
              <a:t>Абиратерон</a:t>
            </a:r>
            <a:r>
              <a:rPr lang="en-US" sz="1867">
                <a:solidFill>
                  <a:srgbClr val="435F91"/>
                </a:solidFill>
                <a:latin typeface="Calibri" panose="020F0502020204030204"/>
                <a:ea typeface="Roboto Condensed Regular" pitchFamily="34" charset="-122"/>
                <a:cs typeface="Roboto Condensed Regular" pitchFamily="34" charset="-120"/>
              </a:rPr>
              <a:t>*</a:t>
            </a:r>
            <a:endParaRPr lang="en-US" sz="1867">
              <a:solidFill>
                <a:prstClr val="black"/>
              </a:solidFill>
              <a:latin typeface="Calibri" panose="020F0502020204030204"/>
            </a:endParaRPr>
          </a:p>
        </p:txBody>
      </p:sp>
      <p:sp>
        <p:nvSpPr>
          <p:cNvPr id="23" name="Object22">
            <a:extLst>
              <a:ext uri="{FF2B5EF4-FFF2-40B4-BE49-F238E27FC236}">
                <a16:creationId xmlns:a16="http://schemas.microsoft.com/office/drawing/2014/main" xmlns="" id="{7460B645-BCF9-6155-BBCE-F38FFD1B70B0}"/>
              </a:ext>
            </a:extLst>
          </p:cNvPr>
          <p:cNvSpPr/>
          <p:nvPr/>
        </p:nvSpPr>
        <p:spPr>
          <a:xfrm>
            <a:off x="9347200" y="4584700"/>
            <a:ext cx="2819400" cy="136525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435F91"/>
                </a:solidFill>
                <a:latin typeface="Calibri" panose="020F0502020204030204"/>
                <a:ea typeface="Roboto Condensed Regular" pitchFamily="34" charset="-122"/>
                <a:cs typeface="Roboto Condensed Regular" pitchFamily="34" charset="-120"/>
              </a:rPr>
              <a:t>ЛТ</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a:solidFill>
                  <a:srgbClr val="435F91"/>
                </a:solidFill>
                <a:latin typeface="Calibri" panose="020F0502020204030204"/>
                <a:ea typeface="Roboto Condensed Regular" pitchFamily="34" charset="-122"/>
                <a:cs typeface="Roboto Condensed Regular" pitchFamily="34" charset="-120"/>
              </a:rPr>
              <a:t>+</a:t>
            </a:r>
            <a:r>
              <a:rPr lang="ru-RU" sz="1867">
                <a:solidFill>
                  <a:srgbClr val="435F91"/>
                </a:solidFill>
                <a:latin typeface="Calibri" panose="020F0502020204030204"/>
                <a:ea typeface="Roboto Condensed Regular" pitchFamily="34" charset="-122"/>
                <a:cs typeface="Roboto Condensed Regular" pitchFamily="34" charset="-120"/>
              </a:rPr>
              <a:t> </a:t>
            </a:r>
            <a:r>
              <a:rPr lang="en-US" sz="1867">
                <a:solidFill>
                  <a:srgbClr val="435F91"/>
                </a:solidFill>
                <a:latin typeface="Calibri" panose="020F0502020204030204"/>
                <a:ea typeface="Roboto Condensed Regular" pitchFamily="34" charset="-122"/>
                <a:cs typeface="Roboto Condensed Regular" pitchFamily="34" charset="-120"/>
              </a:rPr>
              <a:t>АТД</a:t>
            </a:r>
            <a:endParaRPr lang="en-US" sz="1867">
              <a:solidFill>
                <a:prstClr val="black"/>
              </a:solidFill>
              <a:latin typeface="Calibri" panose="020F0502020204030204"/>
            </a:endParaRPr>
          </a:p>
        </p:txBody>
      </p:sp>
      <p:sp>
        <p:nvSpPr>
          <p:cNvPr id="24" name="Object23">
            <a:extLst>
              <a:ext uri="{FF2B5EF4-FFF2-40B4-BE49-F238E27FC236}">
                <a16:creationId xmlns:a16="http://schemas.microsoft.com/office/drawing/2014/main" xmlns="" id="{5D84703A-4F72-B8F2-34FE-1E732A10E102}"/>
              </a:ext>
            </a:extLst>
          </p:cNvPr>
          <p:cNvSpPr/>
          <p:nvPr/>
        </p:nvSpPr>
        <p:spPr>
          <a:xfrm>
            <a:off x="9652000" y="3654425"/>
            <a:ext cx="2203450" cy="83820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FFFFFF"/>
                </a:solidFill>
                <a:latin typeface="Calibri" panose="020F0502020204030204"/>
                <a:ea typeface="Roboto Condensed Regular" pitchFamily="34" charset="-122"/>
                <a:cs typeface="Roboto Condensed Regular" pitchFamily="34" charset="-120"/>
              </a:rPr>
              <a:t>Низкая </a:t>
            </a:r>
            <a:r>
              <a:rPr sz="1867">
                <a:solidFill>
                  <a:prstClr val="black"/>
                </a:solidFill>
                <a:latin typeface="Calibri" panose="020F0502020204030204"/>
              </a:rPr>
              <a:t/>
            </a:r>
            <a:br>
              <a:rPr sz="1867">
                <a:solidFill>
                  <a:prstClr val="black"/>
                </a:solidFill>
                <a:latin typeface="Calibri" panose="020F0502020204030204"/>
              </a:rPr>
            </a:br>
            <a:r>
              <a:rPr lang="en-US" sz="1867">
                <a:solidFill>
                  <a:srgbClr val="FFFFFF"/>
                </a:solidFill>
                <a:latin typeface="Calibri" panose="020F0502020204030204"/>
                <a:ea typeface="Roboto Condensed Regular" pitchFamily="34" charset="-122"/>
                <a:cs typeface="Roboto Condensed Regular" pitchFamily="34" charset="-120"/>
              </a:rPr>
              <a:t>опухолевая нагрузка</a:t>
            </a:r>
            <a:endParaRPr lang="en-US" sz="1867">
              <a:solidFill>
                <a:prstClr val="black"/>
              </a:solidFill>
              <a:latin typeface="Calibri" panose="020F0502020204030204"/>
            </a:endParaRPr>
          </a:p>
        </p:txBody>
      </p:sp>
      <p:sp>
        <p:nvSpPr>
          <p:cNvPr id="25" name="Object24">
            <a:extLst>
              <a:ext uri="{FF2B5EF4-FFF2-40B4-BE49-F238E27FC236}">
                <a16:creationId xmlns:a16="http://schemas.microsoft.com/office/drawing/2014/main" xmlns="" id="{D20DE22C-777A-4A62-4C72-1574096115F4}"/>
              </a:ext>
            </a:extLst>
          </p:cNvPr>
          <p:cNvSpPr/>
          <p:nvPr/>
        </p:nvSpPr>
        <p:spPr>
          <a:xfrm>
            <a:off x="6369050" y="2352675"/>
            <a:ext cx="4025900" cy="635000"/>
          </a:xfrm>
          <a:prstGeom prst="rect">
            <a:avLst/>
          </a:prstGeom>
          <a:noFill/>
          <a:ln/>
        </p:spPr>
        <p:txBody>
          <a:bodyPr wrap="square" lIns="0" tIns="0" rIns="0" bIns="0" rtlCol="0" anchor="ctr"/>
          <a:lstStyle/>
          <a:p>
            <a:pPr algn="ctr" defTabSz="914400">
              <a:lnSpc>
                <a:spcPts val="2160"/>
              </a:lnSpc>
              <a:spcAft>
                <a:spcPts val="1400"/>
              </a:spcAft>
            </a:pPr>
            <a:r>
              <a:rPr lang="en-US" sz="1867">
                <a:solidFill>
                  <a:srgbClr val="FFFFFF"/>
                </a:solidFill>
                <a:latin typeface="Calibri" panose="020F0502020204030204"/>
                <a:ea typeface="Roboto Condensed Regular" pitchFamily="34" charset="-122"/>
                <a:cs typeface="Roboto Condensed Regular" pitchFamily="34" charset="-120"/>
              </a:rPr>
              <a:t>Комбинированная терапия</a:t>
            </a:r>
            <a:endParaRPr lang="en-US" sz="1867">
              <a:solidFill>
                <a:prstClr val="black"/>
              </a:solidFill>
              <a:latin typeface="Calibri" panose="020F0502020204030204"/>
            </a:endParaRPr>
          </a:p>
        </p:txBody>
      </p:sp>
      <p:sp>
        <p:nvSpPr>
          <p:cNvPr id="26" name="Object14">
            <a:extLst>
              <a:ext uri="{FF2B5EF4-FFF2-40B4-BE49-F238E27FC236}">
                <a16:creationId xmlns:a16="http://schemas.microsoft.com/office/drawing/2014/main" xmlns="" id="{0EE8A42B-69B5-7DE8-9360-911359170BB6}"/>
              </a:ext>
            </a:extLst>
          </p:cNvPr>
          <p:cNvSpPr/>
          <p:nvPr/>
        </p:nvSpPr>
        <p:spPr>
          <a:xfrm>
            <a:off x="1098550" y="514843"/>
            <a:ext cx="10807700" cy="753917"/>
          </a:xfrm>
          <a:prstGeom prst="rect">
            <a:avLst/>
          </a:prstGeom>
          <a:noFill/>
          <a:ln/>
        </p:spPr>
        <p:txBody>
          <a:bodyPr wrap="square" lIns="0" tIns="0" rIns="0" bIns="0" rtlCol="0" anchor="ctr"/>
          <a:lstStyle/>
          <a:p>
            <a:pPr defTabSz="914400"/>
            <a:r>
              <a:rPr lang="en-US" sz="2000" b="1" dirty="0">
                <a:solidFill>
                  <a:srgbClr val="3B4E83"/>
                </a:solidFill>
                <a:latin typeface="Calibri" panose="020F0502020204030204"/>
                <a:ea typeface="Open Sans" panose="020B0606030504020204" pitchFamily="34" charset="0"/>
                <a:cs typeface="Open Sans" panose="020B0606030504020204" pitchFamily="34" charset="0"/>
              </a:rPr>
              <a:t>КЛИНИЧЕСКИЕ РЕКОМЕНДАЦИИ </a:t>
            </a:r>
            <a:r>
              <a:rPr lang="ru-RU" sz="2000" b="1" dirty="0">
                <a:solidFill>
                  <a:srgbClr val="3B4E83"/>
                </a:solidFill>
                <a:latin typeface="Calibri" panose="020F0502020204030204"/>
                <a:ea typeface="Open Sans" panose="020B0606030504020204" pitchFamily="34" charset="0"/>
                <a:cs typeface="Open Sans" panose="020B0606030504020204" pitchFamily="34" charset="0"/>
              </a:rPr>
              <a:t>РЕСПУБЛИКИ КАЗАХСТАН </a:t>
            </a:r>
            <a:r>
              <a:rPr lang="en-US" sz="2000" b="1" dirty="0">
                <a:solidFill>
                  <a:srgbClr val="3B4E83"/>
                </a:solidFill>
                <a:latin typeface="Calibri" panose="020F0502020204030204"/>
                <a:ea typeface="Open Sans" panose="020B0606030504020204" pitchFamily="34" charset="0"/>
                <a:cs typeface="Open Sans" panose="020B0606030504020204" pitchFamily="34" charset="0"/>
              </a:rPr>
              <a:t>ВЫВОДЯТ </a:t>
            </a:r>
            <a:r>
              <a:rPr sz="1000" b="1" dirty="0">
                <a:solidFill>
                  <a:prstClr val="black"/>
                </a:solidFill>
                <a:latin typeface="Calibri" panose="020F0502020204030204"/>
                <a:ea typeface="Open Sans" panose="020B0606030504020204" pitchFamily="34" charset="0"/>
                <a:cs typeface="Open Sans" panose="020B0606030504020204" pitchFamily="34" charset="0"/>
              </a:rPr>
              <a:t/>
            </a:r>
            <a:br>
              <a:rPr sz="1000" b="1" dirty="0">
                <a:solidFill>
                  <a:prstClr val="black"/>
                </a:solidFill>
                <a:latin typeface="Calibri" panose="020F0502020204030204"/>
                <a:ea typeface="Open Sans" panose="020B0606030504020204" pitchFamily="34" charset="0"/>
                <a:cs typeface="Open Sans" panose="020B0606030504020204" pitchFamily="34" charset="0"/>
              </a:rPr>
            </a:br>
            <a:r>
              <a:rPr lang="en-US" sz="2000" b="1" dirty="0">
                <a:solidFill>
                  <a:srgbClr val="3B4E83"/>
                </a:solidFill>
                <a:latin typeface="Calibri" panose="020F0502020204030204"/>
                <a:ea typeface="Open Sans" panose="020B0606030504020204" pitchFamily="34" charset="0"/>
                <a:cs typeface="Open Sans" panose="020B0606030504020204" pitchFamily="34" charset="0"/>
              </a:rPr>
              <a:t>НА ПЕРВЫЙ ПЛАН КОМБИНИРОВАННУЮ ТЕРАПИЮ¹</a:t>
            </a:r>
            <a:endParaRPr lang="en-US" sz="2000" b="1" dirty="0">
              <a:solidFill>
                <a:prstClr val="black"/>
              </a:solidFill>
              <a:latin typeface="Calibri" panose="020F0502020204030204"/>
              <a:ea typeface="Open Sans" panose="020B0606030504020204" pitchFamily="34" charset="0"/>
              <a:cs typeface="Open Sans" panose="020B0606030504020204" pitchFamily="34" charset="0"/>
            </a:endParaRPr>
          </a:p>
        </p:txBody>
      </p:sp>
      <p:pic>
        <p:nvPicPr>
          <p:cNvPr id="27" name="Object 2" descr="preencoded.png">
            <a:extLst>
              <a:ext uri="{FF2B5EF4-FFF2-40B4-BE49-F238E27FC236}">
                <a16:creationId xmlns:a16="http://schemas.microsoft.com/office/drawing/2014/main" xmlns="" id="{6FBE5B0E-7C8F-1AA6-8783-8FDA65F169FE}"/>
              </a:ext>
            </a:extLst>
          </p:cNvPr>
          <p:cNvPicPr>
            <a:picLocks noChangeAspect="1"/>
          </p:cNvPicPr>
          <p:nvPr/>
        </p:nvPicPr>
        <p:blipFill>
          <a:blip r:embed="rId23">
            <a:extLst>
              <a:ext uri="{96DAC541-7B7A-43D3-8B79-37D633B846F1}">
                <asvg:svgBlip xmlns:asvg="http://schemas.microsoft.com/office/drawing/2016/SVG/main" xmlns="" r:embed="rId24"/>
              </a:ext>
            </a:extLst>
          </a:blip>
          <a:srcRect/>
          <a:stretch/>
        </p:blipFill>
        <p:spPr>
          <a:xfrm>
            <a:off x="599728" y="927100"/>
            <a:ext cx="10992544" cy="273050"/>
          </a:xfrm>
          <a:prstGeom prst="rect">
            <a:avLst/>
          </a:prstGeom>
        </p:spPr>
      </p:pic>
    </p:spTree>
    <p:extLst>
      <p:ext uri="{BB962C8B-B14F-4D97-AF65-F5344CB8AC3E}">
        <p14:creationId xmlns:p14="http://schemas.microsoft.com/office/powerpoint/2010/main" val="1453746272"/>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2321664830"/>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3315"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sp>
        <p:nvSpPr>
          <p:cNvPr id="5" name="Заголовок 1">
            <a:extLst>
              <a:ext uri="{FF2B5EF4-FFF2-40B4-BE49-F238E27FC236}">
                <a16:creationId xmlns:a16="http://schemas.microsoft.com/office/drawing/2014/main" xmlns="" id="{6209F2A4-DDD7-30B2-57A6-C1126DC73FD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rPr>
              <a:t>АДТ + АПАЛУТАМИД ПРИ МГЧРПЖ</a:t>
            </a:r>
            <a:endParaRPr kumimoji="0" lang="en-US"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rPr>
              <a:t>(КИ</a:t>
            </a:r>
            <a:r>
              <a:rPr kumimoji="0" lang="en-US"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rPr>
              <a:t> III</a:t>
            </a:r>
            <a:r>
              <a:rPr kumimoji="0" lang="ru-RU"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rPr>
              <a:t> ФАЗЫ </a:t>
            </a:r>
            <a:r>
              <a:rPr kumimoji="0" lang="en-US"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rPr>
              <a:t>TITAN)</a:t>
            </a:r>
            <a:endParaRPr kumimoji="0" lang="ru-RU" sz="2800" b="1" i="0" u="none" strike="noStrike" kern="1200" cap="none" spc="0" normalizeH="0" baseline="0" noProof="0" dirty="0">
              <a:ln>
                <a:noFill/>
              </a:ln>
              <a:solidFill>
                <a:srgbClr val="491C6B"/>
              </a:solidFill>
              <a:effectLst/>
              <a:uLnTx/>
              <a:uFillTx/>
              <a:latin typeface="Verdana" panose="020B0604030504040204" pitchFamily="34" charset="0"/>
              <a:ea typeface="Verdana" panose="020B0604030504040204" pitchFamily="34" charset="0"/>
            </a:endParaRPr>
          </a:p>
        </p:txBody>
      </p:sp>
      <p:grpSp>
        <p:nvGrpSpPr>
          <p:cNvPr id="16" name="Group 15">
            <a:extLst>
              <a:ext uri="{FF2B5EF4-FFF2-40B4-BE49-F238E27FC236}">
                <a16:creationId xmlns:a16="http://schemas.microsoft.com/office/drawing/2014/main" xmlns="" id="{EB242FFB-52C4-42BF-2C03-DC01566C54DF}"/>
              </a:ext>
            </a:extLst>
          </p:cNvPr>
          <p:cNvGrpSpPr/>
          <p:nvPr/>
        </p:nvGrpSpPr>
        <p:grpSpPr>
          <a:xfrm>
            <a:off x="407840" y="1628800"/>
            <a:ext cx="11448801" cy="4464496"/>
            <a:chOff x="407840" y="1628800"/>
            <a:chExt cx="11448801" cy="4464496"/>
          </a:xfrm>
        </p:grpSpPr>
        <p:sp>
          <p:nvSpPr>
            <p:cNvPr id="6" name="Скругленный прямоугольник 11">
              <a:extLst>
                <a:ext uri="{FF2B5EF4-FFF2-40B4-BE49-F238E27FC236}">
                  <a16:creationId xmlns:a16="http://schemas.microsoft.com/office/drawing/2014/main" xmlns="" id="{519D5735-DBD3-552A-4FF3-15773219A8BA}"/>
                </a:ext>
              </a:extLst>
            </p:cNvPr>
            <p:cNvSpPr/>
            <p:nvPr/>
          </p:nvSpPr>
          <p:spPr>
            <a:xfrm>
              <a:off x="407840" y="1772817"/>
              <a:ext cx="3167880" cy="2054225"/>
            </a:xfrm>
            <a:prstGeom prst="roundRect">
              <a:avLst/>
            </a:prstGeom>
            <a:no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ГЧ РПЖ М+</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ECOG 0-1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Допустимы </a:t>
              </a:r>
              <a:r>
                <a:rPr kumimoji="0" lang="ru-RU" sz="1600" b="0"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АДТ ≤</a:t>
              </a:r>
              <a:r>
                <a:rPr kumimoji="0" lang="en-US" sz="1600" b="0"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6</a:t>
              </a:r>
              <a:r>
                <a:rPr kumimoji="0" lang="ru-RU" sz="1600" b="0"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месяцев </a:t>
              </a: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при М+ или ≤3 лет при М0,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доцетаксел</a:t>
              </a: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n</a:t>
              </a: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1052)</a:t>
              </a:r>
            </a:p>
          </p:txBody>
        </p:sp>
        <p:sp>
          <p:nvSpPr>
            <p:cNvPr id="7" name="Скругленный прямоугольник 12">
              <a:extLst>
                <a:ext uri="{FF2B5EF4-FFF2-40B4-BE49-F238E27FC236}">
                  <a16:creationId xmlns:a16="http://schemas.microsoft.com/office/drawing/2014/main" xmlns="" id="{085B2952-3C38-9895-6823-ED9F3BBA28F9}"/>
                </a:ext>
              </a:extLst>
            </p:cNvPr>
            <p:cNvSpPr/>
            <p:nvPr/>
          </p:nvSpPr>
          <p:spPr>
            <a:xfrm>
              <a:off x="5158432" y="1779043"/>
              <a:ext cx="1728788" cy="792163"/>
            </a:xfrm>
            <a:prstGeom prst="roundRect">
              <a:avLst/>
            </a:prstGeom>
            <a:solidFill>
              <a:srgbClr val="4472C4">
                <a:lumMod val="20000"/>
                <a:lumOff val="80000"/>
              </a:srgbClr>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Апалутамид+ АДТ (</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n </a:t>
              </a: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525</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endPar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Скругленный прямоугольник 13">
              <a:extLst>
                <a:ext uri="{FF2B5EF4-FFF2-40B4-BE49-F238E27FC236}">
                  <a16:creationId xmlns:a16="http://schemas.microsoft.com/office/drawing/2014/main" xmlns="" id="{59F4B6AA-3BF7-354D-7518-ACBD1C01D48F}"/>
                </a:ext>
              </a:extLst>
            </p:cNvPr>
            <p:cNvSpPr/>
            <p:nvPr/>
          </p:nvSpPr>
          <p:spPr>
            <a:xfrm>
              <a:off x="5158432" y="2931568"/>
              <a:ext cx="1728788" cy="792163"/>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Плацебо + АДТ</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(n </a:t>
              </a:r>
              <a:r>
                <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527</a:t>
              </a:r>
              <a:r>
                <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t>
              </a:r>
              <a:endParaRPr kumimoji="0" lang="ru-RU"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Овал 14">
              <a:extLst>
                <a:ext uri="{FF2B5EF4-FFF2-40B4-BE49-F238E27FC236}">
                  <a16:creationId xmlns:a16="http://schemas.microsoft.com/office/drawing/2014/main" xmlns="" id="{072C8D1A-C12F-D5E7-E5AC-F36E2774D668}"/>
                </a:ext>
              </a:extLst>
            </p:cNvPr>
            <p:cNvSpPr/>
            <p:nvPr/>
          </p:nvSpPr>
          <p:spPr>
            <a:xfrm>
              <a:off x="4007495" y="2499768"/>
              <a:ext cx="576000" cy="576263"/>
            </a:xfrm>
            <a:prstGeom prst="ellipse">
              <a:avLst/>
            </a:prstGeom>
            <a:solidFill>
              <a:srgbClr val="C00000"/>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R</a:t>
              </a:r>
              <a:endParaRPr kumimoji="0" lang="ru-RU" sz="16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cxnSp>
          <p:nvCxnSpPr>
            <p:cNvPr id="10" name="Прямая со стрелкой 15">
              <a:extLst>
                <a:ext uri="{FF2B5EF4-FFF2-40B4-BE49-F238E27FC236}">
                  <a16:creationId xmlns:a16="http://schemas.microsoft.com/office/drawing/2014/main" xmlns="" id="{BB619633-D6C2-7B54-B5E9-EA3D6285C99D}"/>
                </a:ext>
              </a:extLst>
            </p:cNvPr>
            <p:cNvCxnSpPr>
              <a:cxnSpLocks/>
              <a:stCxn id="6" idx="3"/>
              <a:endCxn id="9" idx="2"/>
            </p:cNvCxnSpPr>
            <p:nvPr/>
          </p:nvCxnSpPr>
          <p:spPr>
            <a:xfrm flipV="1">
              <a:off x="3575720" y="2787900"/>
              <a:ext cx="431775" cy="12030"/>
            </a:xfrm>
            <a:prstGeom prst="straightConnector1">
              <a:avLst/>
            </a:prstGeom>
            <a:noFill/>
            <a:ln w="38100" cap="flat" cmpd="sng" algn="ctr">
              <a:solidFill>
                <a:sysClr val="windowText" lastClr="000000"/>
              </a:solidFill>
              <a:prstDash val="solid"/>
              <a:miter lim="800000"/>
              <a:tailEnd type="arrow"/>
            </a:ln>
            <a:effectLst/>
          </p:spPr>
        </p:cxnSp>
        <p:cxnSp>
          <p:nvCxnSpPr>
            <p:cNvPr id="11" name="Прямая со стрелкой 16">
              <a:extLst>
                <a:ext uri="{FF2B5EF4-FFF2-40B4-BE49-F238E27FC236}">
                  <a16:creationId xmlns:a16="http://schemas.microsoft.com/office/drawing/2014/main" xmlns="" id="{B638DA5D-6D32-AD6F-02CB-11125CF9C790}"/>
                </a:ext>
              </a:extLst>
            </p:cNvPr>
            <p:cNvCxnSpPr>
              <a:cxnSpLocks/>
              <a:stCxn id="9" idx="6"/>
              <a:endCxn id="7" idx="1"/>
            </p:cNvCxnSpPr>
            <p:nvPr/>
          </p:nvCxnSpPr>
          <p:spPr>
            <a:xfrm flipV="1">
              <a:off x="4583495" y="2175125"/>
              <a:ext cx="574937" cy="612775"/>
            </a:xfrm>
            <a:prstGeom prst="straightConnector1">
              <a:avLst/>
            </a:prstGeom>
            <a:noFill/>
            <a:ln w="38100" cap="flat" cmpd="sng" algn="ctr">
              <a:solidFill>
                <a:sysClr val="windowText" lastClr="000000"/>
              </a:solidFill>
              <a:prstDash val="solid"/>
              <a:miter lim="800000"/>
              <a:tailEnd type="arrow"/>
            </a:ln>
            <a:effectLst/>
          </p:spPr>
        </p:cxnSp>
        <p:cxnSp>
          <p:nvCxnSpPr>
            <p:cNvPr id="12" name="Прямая со стрелкой 17">
              <a:extLst>
                <a:ext uri="{FF2B5EF4-FFF2-40B4-BE49-F238E27FC236}">
                  <a16:creationId xmlns:a16="http://schemas.microsoft.com/office/drawing/2014/main" xmlns="" id="{A91368EF-FF50-3981-A30B-8D37A61E864F}"/>
                </a:ext>
              </a:extLst>
            </p:cNvPr>
            <p:cNvCxnSpPr>
              <a:cxnSpLocks/>
              <a:stCxn id="9" idx="6"/>
              <a:endCxn id="8" idx="1"/>
            </p:cNvCxnSpPr>
            <p:nvPr/>
          </p:nvCxnSpPr>
          <p:spPr>
            <a:xfrm>
              <a:off x="4583495" y="2787900"/>
              <a:ext cx="574937" cy="539750"/>
            </a:xfrm>
            <a:prstGeom prst="straightConnector1">
              <a:avLst/>
            </a:prstGeom>
            <a:noFill/>
            <a:ln w="38100" cap="flat" cmpd="sng" algn="ctr">
              <a:solidFill>
                <a:sysClr val="windowText" lastClr="000000"/>
              </a:solidFill>
              <a:prstDash val="solid"/>
              <a:miter lim="800000"/>
              <a:tailEnd type="arrow"/>
            </a:ln>
            <a:effectLst/>
          </p:spPr>
        </p:cxnSp>
        <p:sp>
          <p:nvSpPr>
            <p:cNvPr id="13" name="Скругленный прямоугольник 18">
              <a:extLst>
                <a:ext uri="{FF2B5EF4-FFF2-40B4-BE49-F238E27FC236}">
                  <a16:creationId xmlns:a16="http://schemas.microsoft.com/office/drawing/2014/main" xmlns="" id="{2AAFF219-5992-2388-3995-ED4394277FA3}"/>
                </a:ext>
              </a:extLst>
            </p:cNvPr>
            <p:cNvSpPr/>
            <p:nvPr/>
          </p:nvSpPr>
          <p:spPr>
            <a:xfrm>
              <a:off x="7103120" y="1628800"/>
              <a:ext cx="4753521" cy="4464496"/>
            </a:xfrm>
            <a:prstGeom prst="roundRect">
              <a:avLst/>
            </a:prstGeom>
            <a:noFill/>
            <a:ln w="12700" cap="flat" cmpd="sng" algn="ctr">
              <a:solidFill>
                <a:sysClr val="windowText" lastClr="000000"/>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effectLst/>
                  <a:uLnTx/>
                  <a:uFillTx/>
                  <a:latin typeface="Verdana" panose="020B0604030504040204" pitchFamily="34" charset="0"/>
                  <a:ea typeface="Verdana" panose="020B0604030504040204" pitchFamily="34" charset="0"/>
                </a:rPr>
                <a:t>Первичная цель: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ОВ, </a:t>
              </a:r>
              <a:r>
                <a:rPr kumimoji="0" lang="ru-RU" sz="1600" b="0" i="0" u="none" strike="noStrike" kern="0" cap="none" spc="0" normalizeH="0" baseline="0" noProof="0" dirty="0" err="1">
                  <a:ln>
                    <a:noFill/>
                  </a:ln>
                  <a:effectLst/>
                  <a:uLnTx/>
                  <a:uFillTx/>
                  <a:latin typeface="Verdana" panose="020B0604030504040204" pitchFamily="34" charset="0"/>
                  <a:ea typeface="Verdana" panose="020B0604030504040204" pitchFamily="34" charset="0"/>
                </a:rPr>
                <a:t>рБПВ</a:t>
              </a:r>
              <a:endPar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effectLst/>
                  <a:uLnTx/>
                  <a:uFillTx/>
                  <a:latin typeface="Verdana" panose="020B0604030504040204" pitchFamily="34" charset="0"/>
                  <a:ea typeface="Verdana" panose="020B0604030504040204" pitchFamily="34" charset="0"/>
                </a:rPr>
                <a:t>Вторичные конечные точки</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начала химиотерапии</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прогрессирования боли</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опиоидов</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события, связанного с костной системой</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effectLst/>
                  <a:uLnTx/>
                  <a:uFillTx/>
                  <a:latin typeface="Verdana" panose="020B0604030504040204" pitchFamily="34" charset="0"/>
                  <a:ea typeface="Verdana" panose="020B0604030504040204" pitchFamily="34" charset="0"/>
                </a:rPr>
                <a:t>Поисковые конечные точки</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прогрессирования ПСА</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Выживаемость без повторного прогрессирования (ВБП2)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Время до симптоматического прогрессирования</a:t>
              </a:r>
            </a:p>
          </p:txBody>
        </p:sp>
        <p:sp>
          <p:nvSpPr>
            <p:cNvPr id="14" name="Прямоугольник 27">
              <a:extLst>
                <a:ext uri="{FF2B5EF4-FFF2-40B4-BE49-F238E27FC236}">
                  <a16:creationId xmlns:a16="http://schemas.microsoft.com/office/drawing/2014/main" xmlns="" id="{FF2A19F1-29BF-1B1F-2BBD-7C784ED4F145}"/>
                </a:ext>
              </a:extLst>
            </p:cNvPr>
            <p:cNvSpPr/>
            <p:nvPr/>
          </p:nvSpPr>
          <p:spPr>
            <a:xfrm>
              <a:off x="529308" y="4005064"/>
              <a:ext cx="6092825" cy="1815882"/>
            </a:xfrm>
            <a:prstGeom prst="rect">
              <a:avLst/>
            </a:prstGeom>
          </p:spPr>
          <p:txBody>
            <a:bodyPr>
              <a:spAutoFit/>
            </a:bodyPr>
            <a:lstStyle/>
            <a:p>
              <a:pPr defTabSz="685800">
                <a:defRPr/>
              </a:pPr>
              <a:r>
                <a:rPr lang="ru-RU" sz="1600" b="1" u="sng" dirty="0">
                  <a:solidFill>
                    <a:prstClr val="black"/>
                  </a:solidFill>
                  <a:latin typeface="Verdana" panose="020B0604030504040204" pitchFamily="34" charset="0"/>
                  <a:ea typeface="Verdana" panose="020B0604030504040204" pitchFamily="34" charset="0"/>
                  <a:cs typeface="Calibri" panose="020F0502020204030204" pitchFamily="34" charset="0"/>
                </a:rPr>
                <a:t>Стратификация</a:t>
              </a:r>
            </a:p>
            <a:p>
              <a:pPr marL="285750" indent="-285750" defTabSz="685800">
                <a:buFont typeface="Arial" panose="020B0604020202020204" pitchFamily="34" charset="0"/>
                <a:buChar char="•"/>
                <a:defRPr/>
              </a:pPr>
              <a:endParaRPr lang="en-US" sz="1600" dirty="0">
                <a:solidFill>
                  <a:prstClr val="black"/>
                </a:solidFill>
                <a:latin typeface="Verdana" panose="020B0604030504040204" pitchFamily="34" charset="0"/>
                <a:ea typeface="Verdana" panose="020B0604030504040204" pitchFamily="34" charset="0"/>
                <a:cs typeface="Calibri" panose="020F0502020204030204" pitchFamily="34" charset="0"/>
              </a:endParaRPr>
            </a:p>
            <a:p>
              <a:pPr marL="285750" indent="-285750" defTabSz="685800">
                <a:buFont typeface="Arial" panose="020B0604020202020204" pitchFamily="34" charset="0"/>
                <a:buChar char="•"/>
                <a:defRPr/>
              </a:pPr>
              <a:r>
                <a:rPr lang="ru-RU" sz="1600" dirty="0">
                  <a:solidFill>
                    <a:prstClr val="black"/>
                  </a:solidFill>
                  <a:latin typeface="Verdana" panose="020B0604030504040204" pitchFamily="34" charset="0"/>
                  <a:ea typeface="Verdana" panose="020B0604030504040204" pitchFamily="34" charset="0"/>
                  <a:cs typeface="Calibri" panose="020F0502020204030204" pitchFamily="34" charset="0"/>
                </a:rPr>
                <a:t>Индекс Глисона (≤7 или ≥8)</a:t>
              </a:r>
            </a:p>
            <a:p>
              <a:pPr marL="285750" indent="-285750" defTabSz="685800">
                <a:buFont typeface="Arial" panose="020B0604020202020204" pitchFamily="34" charset="0"/>
                <a:buChar char="•"/>
                <a:defRPr/>
              </a:pPr>
              <a:r>
                <a:rPr lang="ru-RU" sz="1600" dirty="0">
                  <a:solidFill>
                    <a:prstClr val="black"/>
                  </a:solidFill>
                  <a:latin typeface="Verdana" panose="020B0604030504040204" pitchFamily="34" charset="0"/>
                  <a:ea typeface="Verdana" panose="020B0604030504040204" pitchFamily="34" charset="0"/>
                  <a:cs typeface="Calibri" panose="020F0502020204030204" pitchFamily="34" charset="0"/>
                </a:rPr>
                <a:t>Регион (СА и ЕС или все остальные страны)</a:t>
              </a:r>
            </a:p>
            <a:p>
              <a:pPr marL="285750" indent="-285750" defTabSz="685800">
                <a:buFont typeface="Arial" panose="020B0604020202020204" pitchFamily="34" charset="0"/>
                <a:buChar char="•"/>
                <a:defRPr/>
              </a:pPr>
              <a:r>
                <a:rPr lang="ru-RU" sz="1600" dirty="0">
                  <a:solidFill>
                    <a:prstClr val="black"/>
                  </a:solidFill>
                  <a:latin typeface="Verdana" panose="020B0604030504040204" pitchFamily="34" charset="0"/>
                  <a:ea typeface="Verdana" panose="020B0604030504040204" pitchFamily="34" charset="0"/>
                  <a:cs typeface="Calibri" panose="020F0502020204030204" pitchFamily="34" charset="0"/>
                </a:rPr>
                <a:t>Предшествующая терапия доцетакселом (да или нет)</a:t>
              </a:r>
            </a:p>
            <a:p>
              <a:pPr defTabSz="685800">
                <a:defRPr/>
              </a:pPr>
              <a:endParaRPr lang="en-US" altLang="en-US" sz="1600" kern="0" dirty="0">
                <a:solidFill>
                  <a:prstClr val="black"/>
                </a:solidFill>
                <a:latin typeface="Verdana" panose="020B0604030504040204" pitchFamily="34" charset="0"/>
                <a:ea typeface="Verdana" panose="020B060403050404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xmlns="" id="{F2460160-862C-11A0-3584-F259C31A7C1F}"/>
              </a:ext>
            </a:extLst>
          </p:cNvPr>
          <p:cNvSpPr txBox="1"/>
          <p:nvPr/>
        </p:nvSpPr>
        <p:spPr>
          <a:xfrm>
            <a:off x="335360" y="6186790"/>
            <a:ext cx="6096000" cy="338554"/>
          </a:xfrm>
          <a:prstGeom prst="rect">
            <a:avLst/>
          </a:prstGeom>
          <a:noFill/>
        </p:spPr>
        <p:txBody>
          <a:bodyPr wrap="square">
            <a:spAutoFit/>
          </a:bodyPr>
          <a:lstStyle/>
          <a:p>
            <a:pPr defTabSz="914400"/>
            <a:r>
              <a:rPr lang="ru-RU" altLang="ru-RU" sz="800" dirty="0">
                <a:solidFill>
                  <a:prstClr val="black"/>
                </a:solidFill>
                <a:latin typeface="Calibri" panose="020F0502020204030204" pitchFamily="34" charset="0"/>
              </a:rPr>
              <a:t>Kim N. </a:t>
            </a:r>
            <a:r>
              <a:rPr lang="ru-RU" altLang="ru-RU" sz="800" dirty="0" err="1">
                <a:solidFill>
                  <a:prstClr val="black"/>
                </a:solidFill>
                <a:latin typeface="Calibri" panose="020F0502020204030204" pitchFamily="34" charset="0"/>
              </a:rPr>
              <a:t>Chi</a:t>
            </a:r>
            <a:r>
              <a:rPr lang="ru-RU" altLang="ru-RU" sz="800" dirty="0">
                <a:solidFill>
                  <a:prstClr val="black"/>
                </a:solidFill>
                <a:latin typeface="Calibri" panose="020F0502020204030204" pitchFamily="34" charset="0"/>
              </a:rPr>
              <a:t>, </a:t>
            </a:r>
            <a:r>
              <a:rPr lang="en-US" altLang="ru-RU" sz="800" dirty="0">
                <a:solidFill>
                  <a:prstClr val="black"/>
                </a:solidFill>
                <a:latin typeface="Calibri" panose="020F0502020204030204" pitchFamily="34" charset="0"/>
              </a:rPr>
              <a:t>et al. N </a:t>
            </a:r>
            <a:r>
              <a:rPr lang="en-US" altLang="ru-RU" sz="800" dirty="0" err="1">
                <a:solidFill>
                  <a:prstClr val="black"/>
                </a:solidFill>
                <a:latin typeface="Calibri" panose="020F0502020204030204" pitchFamily="34" charset="0"/>
              </a:rPr>
              <a:t>Engl</a:t>
            </a:r>
            <a:r>
              <a:rPr lang="en-US" altLang="ru-RU" sz="800" dirty="0">
                <a:solidFill>
                  <a:prstClr val="black"/>
                </a:solidFill>
                <a:latin typeface="Calibri" panose="020F0502020204030204" pitchFamily="34" charset="0"/>
              </a:rPr>
              <a:t> J Med. 2019 Jul 4;381(1):13-24.</a:t>
            </a:r>
          </a:p>
          <a:p>
            <a:pPr defTabSz="914400"/>
            <a:r>
              <a:rPr lang="ru" sz="800" dirty="0">
                <a:solidFill>
                  <a:prstClr val="black"/>
                </a:solidFill>
                <a:latin typeface="Calibri" panose="020F0502020204030204" pitchFamily="34" charset="0"/>
              </a:rPr>
              <a:t> </a:t>
            </a:r>
            <a:r>
              <a:rPr lang="ru-RU" sz="800" dirty="0">
                <a:solidFill>
                  <a:prstClr val="black"/>
                </a:solidFill>
                <a:latin typeface="Calibri" panose="020F0502020204030204" pitchFamily="34" charset="0"/>
              </a:rPr>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11859890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3411659878"/>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4339" name="think-cell Slide" r:id="rId4" imgW="592" imgH="595" progId="TCLayout.ActiveDocument.1">
                  <p:embed/>
                </p:oleObj>
              </mc:Choice>
              <mc:Fallback>
                <p:oleObj name="think-cell Slide" r:id="rId4" imgW="592" imgH="595" progId="TCLayout.ActiveDocument.1">
                  <p:embed/>
                  <p:pic>
                    <p:nvPicPr>
                      <p:cNvPr id="0" name=""/>
                      <p:cNvPicPr/>
                      <p:nvPr/>
                    </p:nvPicPr>
                    <p:blipFill>
                      <a:blip r:embed="rId5"/>
                      <a:stretch>
                        <a:fillRect/>
                      </a:stretch>
                    </p:blipFill>
                    <p:spPr>
                      <a:xfrm>
                        <a:off x="4108" y="3361"/>
                        <a:ext cx="3361" cy="3361"/>
                      </a:xfrm>
                      <a:prstGeom prst="rect">
                        <a:avLst/>
                      </a:prstGeom>
                    </p:spPr>
                  </p:pic>
                </p:oleObj>
              </mc:Fallback>
            </mc:AlternateContent>
          </a:graphicData>
        </a:graphic>
      </p:graphicFrame>
      <p:sp>
        <p:nvSpPr>
          <p:cNvPr id="2" name="Заголовок 1"/>
          <p:cNvSpPr>
            <a:spLocks noGrp="1"/>
          </p:cNvSpPr>
          <p:nvPr>
            <p:ph type="title"/>
          </p:nvPr>
        </p:nvSpPr>
        <p:spPr>
          <a:xfrm>
            <a:off x="609600" y="620688"/>
            <a:ext cx="10972800" cy="1143001"/>
          </a:xfrm>
        </p:spPr>
        <p:txBody>
          <a:bodyPr vert="horz">
            <a:noAutofit/>
          </a:bodyPr>
          <a:lstStyle/>
          <a:p>
            <a:r>
              <a:rPr lang="ru-RU" sz="3600" dirty="0" err="1">
                <a:latin typeface="Verdana" panose="020B0604030504040204" pitchFamily="34" charset="0"/>
                <a:ea typeface="Verdana" panose="020B0604030504040204" pitchFamily="34" charset="0"/>
              </a:rPr>
              <a:t>мРПЖ</a:t>
            </a:r>
            <a:r>
              <a:rPr lang="ru-RU" sz="3600" dirty="0">
                <a:latin typeface="Verdana" panose="020B0604030504040204" pitchFamily="34" charset="0"/>
                <a:ea typeface="Verdana" panose="020B0604030504040204" pitchFamily="34" charset="0"/>
              </a:rPr>
              <a:t> с терапией на АДТ &gt;6 месяцев</a:t>
            </a:r>
          </a:p>
        </p:txBody>
      </p:sp>
      <p:sp>
        <p:nvSpPr>
          <p:cNvPr id="3" name="Объект 2"/>
          <p:cNvSpPr>
            <a:spLocks noGrp="1"/>
          </p:cNvSpPr>
          <p:nvPr>
            <p:ph idx="1"/>
          </p:nvPr>
        </p:nvSpPr>
        <p:spPr>
          <a:xfrm>
            <a:off x="796515" y="1988840"/>
            <a:ext cx="10598970" cy="3993307"/>
          </a:xfrm>
        </p:spPr>
        <p:txBody>
          <a:bodyPr>
            <a:normAutofit/>
          </a:bodyPr>
          <a:lstStyle/>
          <a:p>
            <a:pPr marL="0" indent="0">
              <a:buNone/>
            </a:pPr>
            <a:r>
              <a:rPr lang="ru-RU" sz="2000" dirty="0">
                <a:latin typeface="Verdana" panose="020B0604030504040204" pitchFamily="34" charset="0"/>
                <a:ea typeface="Verdana" panose="020B0604030504040204" pitchFamily="34" charset="0"/>
              </a:rPr>
              <a:t>В первую очередь необходимо исключить </a:t>
            </a:r>
            <a:r>
              <a:rPr lang="ru-RU" sz="2000" dirty="0" err="1">
                <a:latin typeface="Verdana" panose="020B0604030504040204" pitchFamily="34" charset="0"/>
                <a:ea typeface="Verdana" panose="020B0604030504040204" pitchFamily="34" charset="0"/>
              </a:rPr>
              <a:t>кастрационную</a:t>
            </a:r>
            <a:r>
              <a:rPr lang="ru-RU" sz="2000" dirty="0">
                <a:latin typeface="Verdana" panose="020B0604030504040204" pitchFamily="34" charset="0"/>
                <a:ea typeface="Verdana" panose="020B0604030504040204" pitchFamily="34" charset="0"/>
              </a:rPr>
              <a:t> резистентность</a:t>
            </a:r>
          </a:p>
          <a:p>
            <a:endParaRPr lang="ru-RU" sz="2000" dirty="0">
              <a:latin typeface="Verdana" panose="020B0604030504040204" pitchFamily="34" charset="0"/>
              <a:ea typeface="Verdana" panose="020B0604030504040204" pitchFamily="34" charset="0"/>
            </a:endParaRPr>
          </a:p>
          <a:p>
            <a:r>
              <a:rPr lang="ru-RU" sz="2000" dirty="0">
                <a:latin typeface="Verdana" panose="020B0604030504040204" pitchFamily="34" charset="0"/>
                <a:ea typeface="Verdana" panose="020B0604030504040204" pitchFamily="34" charset="0"/>
              </a:rPr>
              <a:t>Важные пункты описаны в динамическом наблюдении пациентов с РПЖ[7]в КП РК:</a:t>
            </a:r>
          </a:p>
          <a:p>
            <a:pPr lvl="1"/>
            <a:r>
              <a:rPr lang="ru-RU" sz="1800" dirty="0">
                <a:latin typeface="Verdana" panose="020B0604030504040204" pitchFamily="34" charset="0"/>
                <a:ea typeface="Verdana" panose="020B0604030504040204" pitchFamily="34" charset="0"/>
              </a:rPr>
              <a:t>Минимальный объем обследования: ПРИ, контроль уровня ПСА, гемоглобина, креатинина, щелочной фосфатазы, а также </a:t>
            </a:r>
            <a:r>
              <a:rPr lang="ru-RU" sz="1800" b="1" dirty="0">
                <a:latin typeface="Verdana" panose="020B0604030504040204" pitchFamily="34" charset="0"/>
                <a:ea typeface="Verdana" panose="020B0604030504040204" pitchFamily="34" charset="0"/>
              </a:rPr>
              <a:t>тестостерона</a:t>
            </a:r>
          </a:p>
          <a:p>
            <a:pPr lvl="1"/>
            <a:r>
              <a:rPr lang="ru-RU" sz="1800" dirty="0">
                <a:latin typeface="Verdana" panose="020B0604030504040204" pitchFamily="34" charset="0"/>
                <a:ea typeface="Verdana" panose="020B0604030504040204" pitchFamily="34" charset="0"/>
              </a:rPr>
              <a:t>У пациентов с РПЖ с отдаленными метастазами рекомендовано выполнять </a:t>
            </a:r>
            <a:r>
              <a:rPr lang="ru-RU" sz="1800" b="1" dirty="0">
                <a:latin typeface="Verdana" panose="020B0604030504040204" pitchFamily="34" charset="0"/>
                <a:ea typeface="Verdana" panose="020B0604030504040204" pitchFamily="34" charset="0"/>
              </a:rPr>
              <a:t>контрольное обследование каждые 3–6 месяцев </a:t>
            </a:r>
            <a:r>
              <a:rPr lang="ru-RU" sz="1800" dirty="0">
                <a:latin typeface="Verdana" panose="020B0604030504040204" pitchFamily="34" charset="0"/>
                <a:ea typeface="Verdana" panose="020B0604030504040204" pitchFamily="34" charset="0"/>
              </a:rPr>
              <a:t>[УД-С]</a:t>
            </a:r>
          </a:p>
          <a:p>
            <a:pPr lvl="1"/>
            <a:r>
              <a:rPr lang="ru-RU" sz="1800" dirty="0">
                <a:solidFill>
                  <a:srgbClr val="C00000"/>
                </a:solidFill>
                <a:latin typeface="Verdana" panose="020B0604030504040204" pitchFamily="34" charset="0"/>
                <a:ea typeface="Verdana" panose="020B0604030504040204" pitchFamily="34" charset="0"/>
              </a:rPr>
              <a:t>Стратегия динамического наблюдения может быть изменена индивидуально для каждого пациента в зависимости от распространенности опухолевого процесса и клинических проявлений болезни</a:t>
            </a:r>
          </a:p>
        </p:txBody>
      </p:sp>
      <p:sp>
        <p:nvSpPr>
          <p:cNvPr id="5" name="TextBox 4">
            <a:extLst>
              <a:ext uri="{FF2B5EF4-FFF2-40B4-BE49-F238E27FC236}">
                <a16:creationId xmlns:a16="http://schemas.microsoft.com/office/drawing/2014/main" xmlns="" id="{B165CF94-E65D-3C73-CCA1-2F6B63837618}"/>
              </a:ext>
            </a:extLst>
          </p:cNvPr>
          <p:cNvSpPr txBox="1"/>
          <p:nvPr/>
        </p:nvSpPr>
        <p:spPr>
          <a:xfrm>
            <a:off x="767408" y="6093296"/>
            <a:ext cx="6877050" cy="369332"/>
          </a:xfrm>
          <a:prstGeom prst="rect">
            <a:avLst/>
          </a:prstGeom>
          <a:noFill/>
        </p:spPr>
        <p:txBody>
          <a:bodyPr wrap="square" rtlCol="0">
            <a:spAutoFit/>
          </a:bodyPr>
          <a:lstStyle/>
          <a:p>
            <a:pPr defTabSz="914400"/>
            <a:r>
              <a:rPr lang="ru-RU" sz="900" dirty="0">
                <a:solidFill>
                  <a:prstClr val="black"/>
                </a:solidFill>
                <a:latin typeface="Calibri" panose="020F0502020204030204"/>
              </a:rPr>
              <a:t>Клинический протокол Республики Казахстан от 21 ноября 2022</a:t>
            </a:r>
            <a:endParaRPr lang="en-US" sz="900" dirty="0">
              <a:solidFill>
                <a:prstClr val="black"/>
              </a:solidFill>
              <a:latin typeface="Calibri" panose="020F0502020204030204"/>
            </a:endParaRPr>
          </a:p>
          <a:p>
            <a:pPr defTabSz="914400"/>
            <a:r>
              <a:rPr lang="ru-RU" sz="900" dirty="0">
                <a:solidFill>
                  <a:prstClr val="black"/>
                </a:solidFill>
                <a:latin typeface="Calibri" panose="020F0502020204030204"/>
              </a:rPr>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404067106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2036673570"/>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5363"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grpSp>
        <p:nvGrpSpPr>
          <p:cNvPr id="32" name="Group 31">
            <a:extLst>
              <a:ext uri="{FF2B5EF4-FFF2-40B4-BE49-F238E27FC236}">
                <a16:creationId xmlns:a16="http://schemas.microsoft.com/office/drawing/2014/main" xmlns="" id="{E4E69BFC-B123-565A-1465-8183201D9198}"/>
              </a:ext>
            </a:extLst>
          </p:cNvPr>
          <p:cNvGrpSpPr>
            <a:grpSpLocks noChangeAspect="1"/>
          </p:cNvGrpSpPr>
          <p:nvPr/>
        </p:nvGrpSpPr>
        <p:grpSpPr>
          <a:xfrm>
            <a:off x="1061620" y="684201"/>
            <a:ext cx="10661226" cy="5739675"/>
            <a:chOff x="665480" y="354794"/>
            <a:chExt cx="11494207" cy="6188126"/>
          </a:xfrm>
        </p:grpSpPr>
        <p:pic>
          <p:nvPicPr>
            <p:cNvPr id="5" name="Рисунок 5">
              <a:extLst>
                <a:ext uri="{FF2B5EF4-FFF2-40B4-BE49-F238E27FC236}">
                  <a16:creationId xmlns:a16="http://schemas.microsoft.com/office/drawing/2014/main" xmlns="" id="{5902B637-5DA2-18AF-A01F-7F3A1DCCDCFD}"/>
                </a:ext>
              </a:extLst>
            </p:cNvPr>
            <p:cNvPicPr>
              <a:picLocks noChangeAspect="1"/>
            </p:cNvPicPr>
            <p:nvPr/>
          </p:nvPicPr>
          <p:blipFill>
            <a:blip r:embed="rId7"/>
            <a:stretch>
              <a:fillRect/>
            </a:stretch>
          </p:blipFill>
          <p:spPr>
            <a:xfrm>
              <a:off x="1835150" y="4508035"/>
              <a:ext cx="2042645" cy="1330814"/>
            </a:xfrm>
            <a:prstGeom prst="rect">
              <a:avLst/>
            </a:prstGeom>
          </p:spPr>
        </p:pic>
        <p:pic>
          <p:nvPicPr>
            <p:cNvPr id="6" name="Object 3" descr="preencoded.png">
              <a:extLst>
                <a:ext uri="{FF2B5EF4-FFF2-40B4-BE49-F238E27FC236}">
                  <a16:creationId xmlns:a16="http://schemas.microsoft.com/office/drawing/2014/main" xmlns="" id="{F8AAA6ED-8545-F326-51EC-175E4157E4FA}"/>
                </a:ext>
              </a:extLst>
            </p:cNvPr>
            <p:cNvPicPr>
              <a:picLocks noChangeAspect="1"/>
            </p:cNvPicPr>
            <p:nvPr/>
          </p:nvPicPr>
          <p:blipFill>
            <a:blip r:embed="rId8"/>
            <a:srcRect/>
            <a:stretch/>
          </p:blipFill>
          <p:spPr>
            <a:xfrm>
              <a:off x="6248400" y="1993900"/>
              <a:ext cx="5340350" cy="3079750"/>
            </a:xfrm>
            <a:prstGeom prst="rect">
              <a:avLst/>
            </a:prstGeom>
          </p:spPr>
        </p:pic>
        <p:sp>
          <p:nvSpPr>
            <p:cNvPr id="7" name="Прямоугольник 2">
              <a:extLst>
                <a:ext uri="{FF2B5EF4-FFF2-40B4-BE49-F238E27FC236}">
                  <a16:creationId xmlns:a16="http://schemas.microsoft.com/office/drawing/2014/main" xmlns="" id="{FB66B898-2079-5CED-1200-0D0D114308DD}"/>
                </a:ext>
              </a:extLst>
            </p:cNvPr>
            <p:cNvSpPr/>
            <p:nvPr/>
          </p:nvSpPr>
          <p:spPr>
            <a:xfrm>
              <a:off x="6248400" y="2232026"/>
              <a:ext cx="4205092" cy="647699"/>
            </a:xfrm>
            <a:prstGeom prst="rect">
              <a:avLst/>
            </a:prstGeom>
            <a:gradFill>
              <a:gsLst>
                <a:gs pos="79000">
                  <a:srgbClr val="9FC3EA"/>
                </a:gs>
                <a:gs pos="0">
                  <a:srgbClr val="317DD2"/>
                </a:gs>
                <a:gs pos="100000">
                  <a:sysClr val="window" lastClr="FFFFFF"/>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Стрелка: вниз 3">
              <a:extLst>
                <a:ext uri="{FF2B5EF4-FFF2-40B4-BE49-F238E27FC236}">
                  <a16:creationId xmlns:a16="http://schemas.microsoft.com/office/drawing/2014/main" xmlns="" id="{E09AEBBD-EB2F-66D3-72FC-64BCEB709B81}"/>
                </a:ext>
              </a:extLst>
            </p:cNvPr>
            <p:cNvSpPr/>
            <p:nvPr/>
          </p:nvSpPr>
          <p:spPr>
            <a:xfrm rot="16200000">
              <a:off x="10378837" y="2132227"/>
              <a:ext cx="1011934" cy="843572"/>
            </a:xfrm>
            <a:prstGeom prst="downArrow">
              <a:avLst>
                <a:gd name="adj1" fmla="val 50000"/>
                <a:gd name="adj2" fmla="val 50000"/>
              </a:avLst>
            </a:prstGeom>
            <a:gradFill flip="none" rotWithShape="1">
              <a:gsLst>
                <a:gs pos="0">
                  <a:srgbClr val="317DD2"/>
                </a:gs>
                <a:gs pos="100000">
                  <a:sysClr val="window" lastClr="FFFFFF"/>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Заголовок 1">
              <a:extLst>
                <a:ext uri="{FF2B5EF4-FFF2-40B4-BE49-F238E27FC236}">
                  <a16:creationId xmlns:a16="http://schemas.microsoft.com/office/drawing/2014/main" xmlns="" id="{EEECDC2E-4DD6-E6E1-10F9-72C5B5A68ABC}"/>
                </a:ext>
              </a:extLst>
            </p:cNvPr>
            <p:cNvSpPr txBox="1">
              <a:spLocks/>
            </p:cNvSpPr>
            <p:nvPr/>
          </p:nvSpPr>
          <p:spPr>
            <a:xfrm>
              <a:off x="665480" y="354794"/>
              <a:ext cx="10650636" cy="610235"/>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Больше, чем у половины больных не отмечено прогрессирование до стадии МКРРПЖ более, чем за 4,5 года¹*</a:t>
              </a:r>
            </a:p>
          </p:txBody>
        </p:sp>
        <p:pic>
          <p:nvPicPr>
            <p:cNvPr id="10" name="Object 4" descr="preencoded.png">
              <a:extLst>
                <a:ext uri="{FF2B5EF4-FFF2-40B4-BE49-F238E27FC236}">
                  <a16:creationId xmlns:a16="http://schemas.microsoft.com/office/drawing/2014/main" xmlns="" id="{406BC5C8-FDD9-6395-CEB1-9A874946A9F2}"/>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7778750" y="2895600"/>
              <a:ext cx="3511550" cy="1041400"/>
            </a:xfrm>
            <a:prstGeom prst="rect">
              <a:avLst/>
            </a:prstGeom>
          </p:spPr>
        </p:pic>
        <p:pic>
          <p:nvPicPr>
            <p:cNvPr id="11" name="Object 7" descr="preencoded.png">
              <a:extLst>
                <a:ext uri="{FF2B5EF4-FFF2-40B4-BE49-F238E27FC236}">
                  <a16:creationId xmlns:a16="http://schemas.microsoft.com/office/drawing/2014/main" xmlns="" id="{4B069629-CD6D-496D-E1DA-7DB50B227E61}"/>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673100" y="2444750"/>
              <a:ext cx="4356100" cy="406400"/>
            </a:xfrm>
            <a:prstGeom prst="rect">
              <a:avLst/>
            </a:prstGeom>
          </p:spPr>
        </p:pic>
        <p:pic>
          <p:nvPicPr>
            <p:cNvPr id="12" name="Object 8" descr="preencoded.png">
              <a:extLst>
                <a:ext uri="{FF2B5EF4-FFF2-40B4-BE49-F238E27FC236}">
                  <a16:creationId xmlns:a16="http://schemas.microsoft.com/office/drawing/2014/main" xmlns="" id="{3C5877B9-49D7-E3F5-EBC8-4B3429306980}"/>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673100" y="3105150"/>
              <a:ext cx="4356100" cy="406400"/>
            </a:xfrm>
            <a:prstGeom prst="rect">
              <a:avLst/>
            </a:prstGeom>
          </p:spPr>
        </p:pic>
        <p:pic>
          <p:nvPicPr>
            <p:cNvPr id="13" name="Object 9" descr="preencoded.png">
              <a:extLst>
                <a:ext uri="{FF2B5EF4-FFF2-40B4-BE49-F238E27FC236}">
                  <a16:creationId xmlns:a16="http://schemas.microsoft.com/office/drawing/2014/main" xmlns="" id="{D97BA35B-E9C9-8A8A-D272-F66F99555755}"/>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673100" y="3765550"/>
              <a:ext cx="4356100" cy="406400"/>
            </a:xfrm>
            <a:prstGeom prst="rect">
              <a:avLst/>
            </a:prstGeom>
          </p:spPr>
        </p:pic>
        <p:sp>
          <p:nvSpPr>
            <p:cNvPr id="14" name="Object13">
              <a:extLst>
                <a:ext uri="{FF2B5EF4-FFF2-40B4-BE49-F238E27FC236}">
                  <a16:creationId xmlns:a16="http://schemas.microsoft.com/office/drawing/2014/main" xmlns="" id="{A39158F6-B960-99C6-8A8E-CBA1E94A89A5}"/>
                </a:ext>
              </a:extLst>
            </p:cNvPr>
            <p:cNvSpPr/>
            <p:nvPr/>
          </p:nvSpPr>
          <p:spPr>
            <a:xfrm>
              <a:off x="6413500" y="4489450"/>
              <a:ext cx="1746250" cy="311150"/>
            </a:xfrm>
            <a:prstGeom prst="rect">
              <a:avLst/>
            </a:prstGeom>
            <a:noFill/>
            <a:ln/>
          </p:spPr>
          <p:txBody>
            <a:bodyPr wrap="square" lIns="0" tIns="0" rIns="0" bIns="0" rtlCol="0" anchor="t"/>
            <a:lstStyle/>
            <a:p>
              <a:pPr defTabSz="914400">
                <a:lnSpc>
                  <a:spcPts val="1200"/>
                </a:lnSpc>
                <a:defRPr/>
              </a:pPr>
              <a:r>
                <a:rPr lang="en-US" sz="1000" kern="0" dirty="0">
                  <a:solidFill>
                    <a:srgbClr val="5E5E5E"/>
                  </a:solidFill>
                  <a:latin typeface="Calibri" panose="020F0502020204030204"/>
                  <a:ea typeface="Roboto Condensed Regular" pitchFamily="34" charset="-122"/>
                  <a:cs typeface="Roboto Condensed Regular" pitchFamily="34" charset="-120"/>
                </a:rPr>
                <a:t>ОР 0,34 (95% ДИ 0,29–0,41)
</a:t>
              </a:r>
              <a:r>
                <a:rPr lang="ru-RU" sz="1000" kern="0" dirty="0">
                  <a:solidFill>
                    <a:srgbClr val="5E5E5E"/>
                  </a:solidFill>
                  <a:latin typeface="Calibri" panose="020F0502020204030204"/>
                  <a:ea typeface="Roboto Condensed Regular" pitchFamily="34" charset="-122"/>
                  <a:cs typeface="Roboto Condensed Regular" pitchFamily="34" charset="-120"/>
                </a:rPr>
                <a:t>р </a:t>
              </a:r>
              <a:r>
                <a:rPr lang="en-US" sz="1000" kern="0" dirty="0">
                  <a:solidFill>
                    <a:srgbClr val="5E5E5E"/>
                  </a:solidFill>
                  <a:latin typeface="Calibri" panose="020F0502020204030204"/>
                  <a:ea typeface="Roboto Condensed Regular" pitchFamily="34" charset="-122"/>
                  <a:cs typeface="Roboto Condensed Regular" pitchFamily="34" charset="-120"/>
                </a:rPr>
                <a:t>&lt;</a:t>
              </a:r>
              <a:r>
                <a:rPr lang="ru-RU" sz="1000" kern="0" dirty="0">
                  <a:solidFill>
                    <a:srgbClr val="5E5E5E"/>
                  </a:solidFill>
                  <a:latin typeface="Calibri" panose="020F0502020204030204"/>
                  <a:ea typeface="Roboto Condensed Regular" pitchFamily="34" charset="-122"/>
                  <a:cs typeface="Roboto Condensed Regular" pitchFamily="34" charset="-120"/>
                </a:rPr>
                <a:t> </a:t>
              </a:r>
              <a:r>
                <a:rPr lang="en-US" sz="1000" kern="0" dirty="0">
                  <a:solidFill>
                    <a:srgbClr val="5E5E5E"/>
                  </a:solidFill>
                  <a:latin typeface="Calibri" panose="020F0502020204030204"/>
                  <a:ea typeface="Roboto Condensed Regular" pitchFamily="34" charset="-122"/>
                  <a:cs typeface="Roboto Condensed Regular" pitchFamily="34" charset="-120"/>
                </a:rPr>
                <a:t>0,0001</a:t>
              </a:r>
              <a:endParaRPr lang="en-US" sz="1000" kern="0" dirty="0">
                <a:solidFill>
                  <a:prstClr val="black"/>
                </a:solidFill>
                <a:latin typeface="Calibri" panose="020F0502020204030204"/>
              </a:endParaRPr>
            </a:p>
          </p:txBody>
        </p:sp>
        <p:sp>
          <p:nvSpPr>
            <p:cNvPr id="15" name="Object14">
              <a:extLst>
                <a:ext uri="{FF2B5EF4-FFF2-40B4-BE49-F238E27FC236}">
                  <a16:creationId xmlns:a16="http://schemas.microsoft.com/office/drawing/2014/main" xmlns="" id="{1B99F55A-49BC-2394-AE18-9AA91EB3F199}"/>
                </a:ext>
              </a:extLst>
            </p:cNvPr>
            <p:cNvSpPr/>
            <p:nvPr/>
          </p:nvSpPr>
          <p:spPr>
            <a:xfrm rot="16200000">
              <a:off x="4384862" y="3330575"/>
              <a:ext cx="3162300" cy="469900"/>
            </a:xfrm>
            <a:prstGeom prst="rect">
              <a:avLst/>
            </a:prstGeom>
            <a:noFill/>
            <a:ln/>
          </p:spPr>
          <p:txBody>
            <a:bodyPr wrap="square" lIns="0" tIns="0" rIns="0" bIns="0" rtlCol="0" anchor="b"/>
            <a:lstStyle/>
            <a:p>
              <a:pPr algn="ctr" defTabSz="914400">
                <a:lnSpc>
                  <a:spcPts val="1800"/>
                </a:lnSpc>
                <a:defRPr/>
              </a:pPr>
              <a:r>
                <a:rPr lang="en-US" sz="1500" kern="0" dirty="0">
                  <a:solidFill>
                    <a:prstClr val="black">
                      <a:lumMod val="65000"/>
                      <a:lumOff val="35000"/>
                    </a:prstClr>
                  </a:solidFill>
                  <a:latin typeface="Calibri" panose="020F0502020204030204"/>
                  <a:ea typeface="Roboto Condensed Regular" pitchFamily="34" charset="-122"/>
                  <a:cs typeface="Roboto Condensed Regular" pitchFamily="34" charset="-120"/>
                </a:rPr>
                <a:t>Время без кастрационной резистентности, мес</a:t>
              </a:r>
              <a:r>
                <a:rPr lang="ru-RU" sz="1500" kern="0" dirty="0">
                  <a:solidFill>
                    <a:prstClr val="black">
                      <a:lumMod val="65000"/>
                      <a:lumOff val="35000"/>
                    </a:prstClr>
                  </a:solidFill>
                  <a:latin typeface="Calibri" panose="020F0502020204030204"/>
                  <a:ea typeface="Roboto Condensed Regular" pitchFamily="34" charset="-122"/>
                  <a:cs typeface="Roboto Condensed Regular" pitchFamily="34" charset="-120"/>
                </a:rPr>
                <a:t>.</a:t>
              </a:r>
              <a:endParaRPr lang="en-US" sz="1500" kern="0" dirty="0">
                <a:solidFill>
                  <a:prstClr val="black">
                    <a:lumMod val="65000"/>
                    <a:lumOff val="35000"/>
                  </a:prstClr>
                </a:solidFill>
                <a:latin typeface="Calibri" panose="020F0502020204030204"/>
              </a:endParaRPr>
            </a:p>
          </p:txBody>
        </p:sp>
        <p:sp>
          <p:nvSpPr>
            <p:cNvPr id="16" name="Object15">
              <a:extLst>
                <a:ext uri="{FF2B5EF4-FFF2-40B4-BE49-F238E27FC236}">
                  <a16:creationId xmlns:a16="http://schemas.microsoft.com/office/drawing/2014/main" xmlns="" id="{0962659D-79C1-9704-D9CA-130B476F39F8}"/>
                </a:ext>
              </a:extLst>
            </p:cNvPr>
            <p:cNvSpPr/>
            <p:nvPr/>
          </p:nvSpPr>
          <p:spPr>
            <a:xfrm>
              <a:off x="11010900" y="5137150"/>
              <a:ext cx="749596" cy="170148"/>
            </a:xfrm>
            <a:prstGeom prst="rect">
              <a:avLst/>
            </a:prstGeom>
            <a:noFill/>
            <a:ln/>
          </p:spPr>
          <p:txBody>
            <a:bodyPr wrap="square" lIns="0" tIns="0" rIns="0" bIns="0" rtlCol="0" anchor="b"/>
            <a:lstStyle/>
            <a:p>
              <a:pPr algn="ctr" defTabSz="914400">
                <a:lnSpc>
                  <a:spcPts val="1430"/>
                </a:lnSpc>
                <a:defRPr/>
              </a:pPr>
              <a:r>
                <a:rPr lang="en-US" sz="1300" kern="0" dirty="0">
                  <a:solidFill>
                    <a:srgbClr val="5E5E5E"/>
                  </a:solidFill>
                  <a:latin typeface="Calibri" panose="020F0502020204030204"/>
                  <a:ea typeface="Roboto Condensed Regular" pitchFamily="34" charset="-122"/>
                  <a:cs typeface="Roboto Condensed Regular" pitchFamily="34" charset="-120"/>
                </a:rPr>
                <a:t>Месяцы</a:t>
              </a:r>
              <a:endParaRPr lang="en-US" sz="1300" kern="0" dirty="0">
                <a:solidFill>
                  <a:prstClr val="black"/>
                </a:solidFill>
                <a:latin typeface="Calibri" panose="020F0502020204030204"/>
              </a:endParaRPr>
            </a:p>
          </p:txBody>
        </p:sp>
        <p:sp>
          <p:nvSpPr>
            <p:cNvPr id="17" name="Object16">
              <a:extLst>
                <a:ext uri="{FF2B5EF4-FFF2-40B4-BE49-F238E27FC236}">
                  <a16:creationId xmlns:a16="http://schemas.microsoft.com/office/drawing/2014/main" xmlns="" id="{83FE2EC7-7FBA-7AFF-1443-5EEEE0AD510B}"/>
                </a:ext>
              </a:extLst>
            </p:cNvPr>
            <p:cNvSpPr/>
            <p:nvPr/>
          </p:nvSpPr>
          <p:spPr>
            <a:xfrm>
              <a:off x="6413499" y="3448050"/>
              <a:ext cx="1130299" cy="164474"/>
            </a:xfrm>
            <a:prstGeom prst="rect">
              <a:avLst/>
            </a:prstGeom>
            <a:noFill/>
            <a:ln/>
          </p:spPr>
          <p:txBody>
            <a:bodyPr wrap="square" lIns="0" tIns="0" rIns="0" bIns="0" rtlCol="0" anchor="t"/>
            <a:lstStyle/>
            <a:p>
              <a:pPr defTabSz="914400">
                <a:lnSpc>
                  <a:spcPts val="1440"/>
                </a:lnSpc>
                <a:defRPr/>
              </a:pPr>
              <a:r>
                <a:rPr lang="en-US" sz="1200" kern="0" dirty="0">
                  <a:solidFill>
                    <a:srgbClr val="5E5E5E"/>
                  </a:solidFill>
                  <a:latin typeface="Calibri" panose="020F0502020204030204"/>
                  <a:ea typeface="Roboto Condensed Regular" pitchFamily="34" charset="-122"/>
                  <a:cs typeface="Roboto Condensed Regular" pitchFamily="34" charset="-120"/>
                </a:rPr>
                <a:t>Плацебо + АДТ</a:t>
              </a:r>
              <a:endParaRPr lang="en-US" sz="1200" kern="0" dirty="0">
                <a:solidFill>
                  <a:prstClr val="black"/>
                </a:solidFill>
                <a:latin typeface="Calibri" panose="020F0502020204030204"/>
              </a:endParaRPr>
            </a:p>
          </p:txBody>
        </p:sp>
        <p:sp>
          <p:nvSpPr>
            <p:cNvPr id="18" name="Object17">
              <a:extLst>
                <a:ext uri="{FF2B5EF4-FFF2-40B4-BE49-F238E27FC236}">
                  <a16:creationId xmlns:a16="http://schemas.microsoft.com/office/drawing/2014/main" xmlns="" id="{BC638A12-0D00-3C25-2D39-B67DF39ACFAB}"/>
                </a:ext>
              </a:extLst>
            </p:cNvPr>
            <p:cNvSpPr/>
            <p:nvPr/>
          </p:nvSpPr>
          <p:spPr>
            <a:xfrm>
              <a:off x="7296150" y="3651250"/>
              <a:ext cx="457200" cy="546100"/>
            </a:xfrm>
            <a:prstGeom prst="rect">
              <a:avLst/>
            </a:prstGeom>
            <a:noFill/>
            <a:ln/>
          </p:spPr>
          <p:txBody>
            <a:bodyPr wrap="square" lIns="0" tIns="0" rIns="0" bIns="0" rtlCol="0" anchor="t"/>
            <a:lstStyle/>
            <a:p>
              <a:pPr defTabSz="914400">
                <a:lnSpc>
                  <a:spcPts val="2160"/>
                </a:lnSpc>
                <a:defRPr/>
              </a:pPr>
              <a:r>
                <a:rPr lang="en-US" sz="1800" kern="0" dirty="0">
                  <a:solidFill>
                    <a:srgbClr val="5E5E5E"/>
                  </a:solidFill>
                  <a:latin typeface="Calibri" panose="020F0502020204030204"/>
                  <a:ea typeface="Roboto Condensed Regular" pitchFamily="34" charset="-122"/>
                  <a:cs typeface="Roboto Condensed Regular" pitchFamily="34" charset="-120"/>
                </a:rPr>
                <a:t>11,4 </a:t>
              </a:r>
              <a:r>
                <a:rPr sz="1200" kern="0" dirty="0">
                  <a:solidFill>
                    <a:prstClr val="black"/>
                  </a:solidFill>
                  <a:latin typeface="Calibri" panose="020F0502020204030204"/>
                </a:rPr>
                <a:t/>
              </a:r>
              <a:br>
                <a:rPr sz="1200" kern="0" dirty="0">
                  <a:solidFill>
                    <a:prstClr val="black"/>
                  </a:solidFill>
                  <a:latin typeface="Calibri" panose="020F0502020204030204"/>
                </a:rPr>
              </a:br>
              <a:r>
                <a:rPr lang="en-US" sz="1800" kern="0" dirty="0">
                  <a:solidFill>
                    <a:srgbClr val="5E5E5E"/>
                  </a:solidFill>
                  <a:latin typeface="Calibri" panose="020F0502020204030204"/>
                  <a:ea typeface="Roboto Condensed Regular" pitchFamily="34" charset="-122"/>
                  <a:cs typeface="Roboto Condensed Regular" pitchFamily="34" charset="-120"/>
                </a:rPr>
                <a:t>мес</a:t>
              </a:r>
              <a:r>
                <a:rPr lang="ru-RU" sz="1800" kern="0" dirty="0">
                  <a:solidFill>
                    <a:srgbClr val="5E5E5E"/>
                  </a:solidFill>
                  <a:latin typeface="Calibri" panose="020F0502020204030204"/>
                  <a:ea typeface="Roboto Condensed Regular" pitchFamily="34" charset="-122"/>
                  <a:cs typeface="Roboto Condensed Regular" pitchFamily="34" charset="-120"/>
                </a:rPr>
                <a:t>.</a:t>
              </a:r>
              <a:endParaRPr lang="en-US" sz="1800" kern="0" dirty="0">
                <a:solidFill>
                  <a:prstClr val="black"/>
                </a:solidFill>
                <a:latin typeface="Calibri" panose="020F0502020204030204"/>
              </a:endParaRPr>
            </a:p>
          </p:txBody>
        </p:sp>
        <p:sp>
          <p:nvSpPr>
            <p:cNvPr id="19" name="Object18">
              <a:extLst>
                <a:ext uri="{FF2B5EF4-FFF2-40B4-BE49-F238E27FC236}">
                  <a16:creationId xmlns:a16="http://schemas.microsoft.com/office/drawing/2014/main" xmlns="" id="{553BDF6E-8D3D-12E7-56D9-C892F3A9698A}"/>
                </a:ext>
              </a:extLst>
            </p:cNvPr>
            <p:cNvSpPr/>
            <p:nvPr/>
          </p:nvSpPr>
          <p:spPr>
            <a:xfrm>
              <a:off x="6413500" y="1806747"/>
              <a:ext cx="1339850" cy="212723"/>
            </a:xfrm>
            <a:prstGeom prst="rect">
              <a:avLst/>
            </a:prstGeom>
            <a:noFill/>
            <a:ln/>
          </p:spPr>
          <p:txBody>
            <a:bodyPr wrap="square" lIns="0" tIns="0" rIns="0" bIns="0" rtlCol="0" anchor="t"/>
            <a:lstStyle/>
            <a:p>
              <a:pPr defTabSz="914400">
                <a:lnSpc>
                  <a:spcPts val="1440"/>
                </a:lnSpc>
                <a:defRPr/>
              </a:pPr>
              <a:r>
                <a:rPr lang="en-US" sz="1200" kern="0" dirty="0">
                  <a:solidFill>
                    <a:srgbClr val="491C6B"/>
                  </a:solidFill>
                  <a:latin typeface="Calibri" panose="020F0502020204030204"/>
                  <a:ea typeface="Roboto Condensed Regular" pitchFamily="34" charset="-122"/>
                  <a:cs typeface="Roboto Condensed Regular" pitchFamily="34" charset="-120"/>
                </a:rPr>
                <a:t>Эрлеада + АДТ</a:t>
              </a:r>
              <a:endParaRPr lang="en-US" sz="1200" kern="0" dirty="0">
                <a:solidFill>
                  <a:srgbClr val="491C6B"/>
                </a:solidFill>
                <a:latin typeface="Calibri" panose="020F0502020204030204"/>
              </a:endParaRPr>
            </a:p>
          </p:txBody>
        </p:sp>
        <p:sp>
          <p:nvSpPr>
            <p:cNvPr id="20" name="Object19">
              <a:extLst>
                <a:ext uri="{FF2B5EF4-FFF2-40B4-BE49-F238E27FC236}">
                  <a16:creationId xmlns:a16="http://schemas.microsoft.com/office/drawing/2014/main" xmlns="" id="{25C2773C-AC47-06EE-FE0A-E77FBF765444}"/>
                </a:ext>
              </a:extLst>
            </p:cNvPr>
            <p:cNvSpPr/>
            <p:nvPr/>
          </p:nvSpPr>
          <p:spPr>
            <a:xfrm>
              <a:off x="9512300" y="1806747"/>
              <a:ext cx="1504950" cy="184150"/>
            </a:xfrm>
            <a:prstGeom prst="rect">
              <a:avLst/>
            </a:prstGeom>
            <a:noFill/>
            <a:ln/>
          </p:spPr>
          <p:txBody>
            <a:bodyPr wrap="square" lIns="0" tIns="0" rIns="0" bIns="0" rtlCol="0" anchor="t"/>
            <a:lstStyle/>
            <a:p>
              <a:pPr defTabSz="914400">
                <a:lnSpc>
                  <a:spcPts val="1440"/>
                </a:lnSpc>
                <a:defRPr/>
              </a:pPr>
              <a:r>
                <a:rPr lang="en-US" sz="1200" kern="0" dirty="0" err="1">
                  <a:solidFill>
                    <a:srgbClr val="491C6B"/>
                  </a:solidFill>
                  <a:latin typeface="Calibri" panose="020F0502020204030204"/>
                  <a:ea typeface="Roboto Condensed Medium" pitchFamily="34" charset="-122"/>
                  <a:cs typeface="Roboto Condensed Medium" pitchFamily="34" charset="-120"/>
                </a:rPr>
                <a:t>медиана</a:t>
              </a:r>
              <a:r>
                <a:rPr lang="en-US" sz="1200" kern="0" dirty="0">
                  <a:solidFill>
                    <a:srgbClr val="491C6B"/>
                  </a:solidFill>
                  <a:latin typeface="Calibri" panose="020F0502020204030204"/>
                  <a:ea typeface="Roboto Condensed Medium" pitchFamily="34" charset="-122"/>
                  <a:cs typeface="Roboto Condensed Medium" pitchFamily="34" charset="-120"/>
                </a:rPr>
                <a:t> </a:t>
              </a:r>
              <a:r>
                <a:rPr lang="ru-RU" sz="1200" kern="0" dirty="0">
                  <a:solidFill>
                    <a:srgbClr val="491C6B"/>
                  </a:solidFill>
                  <a:latin typeface="Calibri" panose="020F0502020204030204"/>
                  <a:ea typeface="Roboto Condensed Medium" pitchFamily="34" charset="-122"/>
                  <a:cs typeface="Roboto Condensed Medium" pitchFamily="34" charset="-120"/>
                </a:rPr>
                <a:t/>
              </a:r>
              <a:br>
                <a:rPr lang="ru-RU" sz="1200" kern="0" dirty="0">
                  <a:solidFill>
                    <a:srgbClr val="491C6B"/>
                  </a:solidFill>
                  <a:latin typeface="Calibri" panose="020F0502020204030204"/>
                  <a:ea typeface="Roboto Condensed Medium" pitchFamily="34" charset="-122"/>
                  <a:cs typeface="Roboto Condensed Medium" pitchFamily="34" charset="-120"/>
                </a:rPr>
              </a:br>
              <a:r>
                <a:rPr lang="en-US" sz="1200" kern="0" dirty="0" err="1">
                  <a:solidFill>
                    <a:srgbClr val="491C6B"/>
                  </a:solidFill>
                  <a:latin typeface="Calibri" panose="020F0502020204030204"/>
                  <a:ea typeface="Roboto Condensed Medium" pitchFamily="34" charset="-122"/>
                  <a:cs typeface="Roboto Condensed Medium" pitchFamily="34" charset="-120"/>
                </a:rPr>
                <a:t>не</a:t>
              </a:r>
              <a:r>
                <a:rPr lang="en-US" sz="1200" kern="0" dirty="0">
                  <a:solidFill>
                    <a:srgbClr val="491C6B"/>
                  </a:solidFill>
                  <a:latin typeface="Calibri" panose="020F0502020204030204"/>
                  <a:ea typeface="Roboto Condensed Medium" pitchFamily="34" charset="-122"/>
                  <a:cs typeface="Roboto Condensed Medium" pitchFamily="34" charset="-120"/>
                </a:rPr>
                <a:t> достигнута</a:t>
              </a:r>
              <a:endParaRPr lang="en-US" sz="1200" kern="0" dirty="0">
                <a:solidFill>
                  <a:srgbClr val="491C6B"/>
                </a:solidFill>
                <a:latin typeface="Calibri" panose="020F0502020204030204"/>
              </a:endParaRPr>
            </a:p>
          </p:txBody>
        </p:sp>
        <p:sp>
          <p:nvSpPr>
            <p:cNvPr id="21" name="Object20">
              <a:extLst>
                <a:ext uri="{FF2B5EF4-FFF2-40B4-BE49-F238E27FC236}">
                  <a16:creationId xmlns:a16="http://schemas.microsoft.com/office/drawing/2014/main" xmlns="" id="{375C12E7-07FF-7C48-11DA-D10D8FD0E163}"/>
                </a:ext>
              </a:extLst>
            </p:cNvPr>
            <p:cNvSpPr/>
            <p:nvPr/>
          </p:nvSpPr>
          <p:spPr>
            <a:xfrm>
              <a:off x="10293350" y="3600450"/>
              <a:ext cx="1295401" cy="273050"/>
            </a:xfrm>
            <a:prstGeom prst="rect">
              <a:avLst/>
            </a:prstGeom>
            <a:noFill/>
            <a:ln/>
          </p:spPr>
          <p:txBody>
            <a:bodyPr wrap="square" lIns="0" tIns="0" rIns="0" bIns="0" rtlCol="0" anchor="t"/>
            <a:lstStyle/>
            <a:p>
              <a:pPr defTabSz="914400">
                <a:lnSpc>
                  <a:spcPts val="2160"/>
                </a:lnSpc>
                <a:defRPr/>
              </a:pPr>
              <a:r>
                <a:rPr lang="en-US" sz="1800" kern="0" dirty="0">
                  <a:solidFill>
                    <a:srgbClr val="A5A5A5"/>
                  </a:solidFill>
                  <a:latin typeface="Calibri" panose="020F0502020204030204"/>
                  <a:ea typeface="Roboto Condensed Medium" pitchFamily="34" charset="-122"/>
                  <a:cs typeface="Roboto Condensed Medium" pitchFamily="34" charset="-120"/>
                </a:rPr>
                <a:t>43,6 мес</a:t>
              </a:r>
              <a:r>
                <a:rPr lang="ru-RU" sz="1800" kern="0" dirty="0">
                  <a:solidFill>
                    <a:srgbClr val="A5A5A5"/>
                  </a:solidFill>
                  <a:latin typeface="Calibri" panose="020F0502020204030204"/>
                  <a:ea typeface="Roboto Condensed Medium" pitchFamily="34" charset="-122"/>
                  <a:cs typeface="Roboto Condensed Medium" pitchFamily="34" charset="-120"/>
                </a:rPr>
                <a:t>.</a:t>
              </a:r>
              <a:endParaRPr lang="en-US" sz="1800" kern="0" dirty="0">
                <a:solidFill>
                  <a:srgbClr val="A5A5A5"/>
                </a:solidFill>
                <a:latin typeface="Calibri" panose="020F0502020204030204"/>
              </a:endParaRPr>
            </a:p>
          </p:txBody>
        </p:sp>
        <p:sp>
          <p:nvSpPr>
            <p:cNvPr id="22" name="Object21">
              <a:extLst>
                <a:ext uri="{FF2B5EF4-FFF2-40B4-BE49-F238E27FC236}">
                  <a16:creationId xmlns:a16="http://schemas.microsoft.com/office/drawing/2014/main" xmlns="" id="{7291A7E2-DF4F-9E71-D750-8CE4761D1B14}"/>
                </a:ext>
              </a:extLst>
            </p:cNvPr>
            <p:cNvSpPr/>
            <p:nvPr/>
          </p:nvSpPr>
          <p:spPr>
            <a:xfrm>
              <a:off x="11316115" y="2219156"/>
              <a:ext cx="843572" cy="590550"/>
            </a:xfrm>
            <a:prstGeom prst="rect">
              <a:avLst/>
            </a:prstGeom>
            <a:noFill/>
            <a:ln/>
          </p:spPr>
          <p:txBody>
            <a:bodyPr wrap="square" lIns="0" tIns="0" rIns="0" bIns="0" rtlCol="0" anchor="ctr"/>
            <a:lstStyle/>
            <a:p>
              <a:pPr algn="ctr" defTabSz="914400">
                <a:lnSpc>
                  <a:spcPct val="90000"/>
                </a:lnSpc>
                <a:defRPr/>
              </a:pPr>
              <a:r>
                <a:rPr lang="en-US" sz="3600" b="1" kern="0" dirty="0">
                  <a:solidFill>
                    <a:srgbClr val="491C6B"/>
                  </a:solidFill>
                  <a:latin typeface="Roboto Condensed Bold" pitchFamily="34" charset="0"/>
                  <a:ea typeface="Roboto Condensed Bold" pitchFamily="34" charset="-122"/>
                  <a:cs typeface="Roboto Condensed Bold" pitchFamily="34" charset="-120"/>
                </a:rPr>
                <a:t>&gt;55</a:t>
              </a:r>
              <a:r>
                <a:rPr sz="1200" kern="0" dirty="0">
                  <a:solidFill>
                    <a:srgbClr val="491C6B"/>
                  </a:solidFill>
                  <a:latin typeface="Calibri" panose="020F0502020204030204"/>
                </a:rPr>
                <a:t/>
              </a:r>
              <a:br>
                <a:rPr sz="1200" kern="0" dirty="0">
                  <a:solidFill>
                    <a:srgbClr val="491C6B"/>
                  </a:solidFill>
                  <a:latin typeface="Calibri" panose="020F0502020204030204"/>
                </a:rPr>
              </a:br>
              <a:r>
                <a:rPr lang="en-US" sz="1800" b="1" kern="0" dirty="0">
                  <a:solidFill>
                    <a:srgbClr val="491C6B"/>
                  </a:solidFill>
                  <a:latin typeface="Roboto Condensed Bold" pitchFamily="34" charset="0"/>
                  <a:ea typeface="Roboto Condensed Bold" pitchFamily="34" charset="-122"/>
                  <a:cs typeface="Roboto Condensed Bold" pitchFamily="34" charset="-120"/>
                </a:rPr>
                <a:t>мес</a:t>
              </a:r>
              <a:r>
                <a:rPr lang="ru-RU" sz="1800" b="1" kern="0" dirty="0">
                  <a:solidFill>
                    <a:srgbClr val="491C6B"/>
                  </a:solidFill>
                  <a:latin typeface="Roboto Condensed Bold" pitchFamily="34" charset="0"/>
                  <a:ea typeface="Roboto Condensed Bold" pitchFamily="34" charset="-122"/>
                  <a:cs typeface="Roboto Condensed Bold" pitchFamily="34" charset="-120"/>
                </a:rPr>
                <a:t>.</a:t>
              </a:r>
              <a:endParaRPr lang="en-US" sz="3600" kern="0" dirty="0">
                <a:solidFill>
                  <a:srgbClr val="491C6B"/>
                </a:solidFill>
                <a:latin typeface="Calibri" panose="020F0502020204030204"/>
              </a:endParaRPr>
            </a:p>
          </p:txBody>
        </p:sp>
        <p:sp>
          <p:nvSpPr>
            <p:cNvPr id="23" name="Object22">
              <a:extLst>
                <a:ext uri="{FF2B5EF4-FFF2-40B4-BE49-F238E27FC236}">
                  <a16:creationId xmlns:a16="http://schemas.microsoft.com/office/drawing/2014/main" xmlns="" id="{A96D9104-3E00-B115-2469-5C8ABCA7E5A6}"/>
                </a:ext>
              </a:extLst>
            </p:cNvPr>
            <p:cNvSpPr/>
            <p:nvPr/>
          </p:nvSpPr>
          <p:spPr>
            <a:xfrm>
              <a:off x="819150" y="1225550"/>
              <a:ext cx="4108450" cy="520700"/>
            </a:xfrm>
            <a:prstGeom prst="rect">
              <a:avLst/>
            </a:prstGeom>
            <a:noFill/>
            <a:ln/>
          </p:spPr>
          <p:txBody>
            <a:bodyPr wrap="square" lIns="0" tIns="0" rIns="0" bIns="0" rtlCol="0" anchor="ctr"/>
            <a:lstStyle/>
            <a:p>
              <a:pPr algn="ctr" defTabSz="914400">
                <a:lnSpc>
                  <a:spcPts val="2880"/>
                </a:lnSpc>
                <a:defRPr/>
              </a:pPr>
              <a:r>
                <a:rPr lang="en-US" sz="2000" b="1" kern="0" dirty="0">
                  <a:solidFill>
                    <a:srgbClr val="CDD500"/>
                  </a:solidFill>
                  <a:latin typeface="Calibri" panose="020F0502020204030204"/>
                  <a:ea typeface="Roboto Condensed Bold" pitchFamily="34" charset="-122"/>
                  <a:cs typeface="Roboto Condensed Bold" pitchFamily="34" charset="-120"/>
                </a:rPr>
                <a:t>Снижение риска на 66%</a:t>
              </a:r>
              <a:endParaRPr lang="en-US" sz="2000" kern="0" dirty="0">
                <a:solidFill>
                  <a:srgbClr val="CDD500"/>
                </a:solidFill>
                <a:latin typeface="Calibri" panose="020F0502020204030204"/>
              </a:endParaRPr>
            </a:p>
          </p:txBody>
        </p:sp>
        <p:sp>
          <p:nvSpPr>
            <p:cNvPr id="24" name="Object23">
              <a:extLst>
                <a:ext uri="{FF2B5EF4-FFF2-40B4-BE49-F238E27FC236}">
                  <a16:creationId xmlns:a16="http://schemas.microsoft.com/office/drawing/2014/main" xmlns="" id="{140ADA8E-34DE-19CE-58CB-576AE6B3FF4E}"/>
                </a:ext>
              </a:extLst>
            </p:cNvPr>
            <p:cNvSpPr/>
            <p:nvPr/>
          </p:nvSpPr>
          <p:spPr>
            <a:xfrm>
              <a:off x="5829300" y="1320800"/>
              <a:ext cx="6057900" cy="342900"/>
            </a:xfrm>
            <a:prstGeom prst="rect">
              <a:avLst/>
            </a:prstGeom>
            <a:noFill/>
            <a:ln/>
          </p:spPr>
          <p:txBody>
            <a:bodyPr wrap="square" lIns="0" tIns="0" rIns="0" bIns="0" rtlCol="0" anchor="t"/>
            <a:lstStyle/>
            <a:p>
              <a:pPr algn="ctr" defTabSz="914400">
                <a:lnSpc>
                  <a:spcPts val="2700"/>
                </a:lnSpc>
                <a:defRPr/>
              </a:pPr>
              <a:r>
                <a:rPr lang="en-US" sz="2000" b="1" kern="0" dirty="0">
                  <a:solidFill>
                    <a:srgbClr val="CDD500"/>
                  </a:solidFill>
                  <a:latin typeface="Calibri" panose="020F0502020204030204"/>
                  <a:ea typeface="Roboto Condensed Bold" pitchFamily="34" charset="-122"/>
                  <a:cs typeface="Roboto Condensed Bold" pitchFamily="34" charset="-120"/>
                </a:rPr>
                <a:t>Время до кастрационной резистентности</a:t>
              </a:r>
              <a:endParaRPr lang="en-US" sz="2000" kern="0" dirty="0">
                <a:solidFill>
                  <a:srgbClr val="CDD500"/>
                </a:solidFill>
                <a:latin typeface="Calibri" panose="020F0502020204030204"/>
              </a:endParaRPr>
            </a:p>
          </p:txBody>
        </p:sp>
        <p:sp>
          <p:nvSpPr>
            <p:cNvPr id="25" name="Object24">
              <a:extLst>
                <a:ext uri="{FF2B5EF4-FFF2-40B4-BE49-F238E27FC236}">
                  <a16:creationId xmlns:a16="http://schemas.microsoft.com/office/drawing/2014/main" xmlns="" id="{D87D0681-1299-7223-DB91-65BD7E909FBD}"/>
                </a:ext>
              </a:extLst>
            </p:cNvPr>
            <p:cNvSpPr/>
            <p:nvPr/>
          </p:nvSpPr>
          <p:spPr>
            <a:xfrm>
              <a:off x="673101" y="2533650"/>
              <a:ext cx="4356099" cy="228600"/>
            </a:xfrm>
            <a:prstGeom prst="rect">
              <a:avLst/>
            </a:prstGeom>
            <a:noFill/>
            <a:ln/>
          </p:spPr>
          <p:txBody>
            <a:bodyPr wrap="square" lIns="0" tIns="0" rIns="0" bIns="0" rtlCol="0" anchor="t"/>
            <a:lstStyle/>
            <a:p>
              <a:pPr algn="ctr" defTabSz="914400">
                <a:lnSpc>
                  <a:spcPts val="1800"/>
                </a:lnSpc>
                <a:defRPr/>
              </a:pPr>
              <a:r>
                <a:rPr lang="en-US" sz="1500" kern="0" dirty="0">
                  <a:solidFill>
                    <a:srgbClr val="FFFFFF"/>
                  </a:solidFill>
                  <a:latin typeface="Calibri" panose="020F0502020204030204"/>
                  <a:ea typeface="Roboto Condensed Medium" pitchFamily="34" charset="-122"/>
                  <a:cs typeface="Roboto Condensed Medium" pitchFamily="34" charset="-120"/>
                </a:rPr>
                <a:t>время до рентгенологического прогрессирования</a:t>
              </a:r>
              <a:endParaRPr lang="en-US" sz="1500" kern="0" dirty="0">
                <a:solidFill>
                  <a:prstClr val="black"/>
                </a:solidFill>
                <a:latin typeface="Calibri" panose="020F0502020204030204"/>
              </a:endParaRPr>
            </a:p>
          </p:txBody>
        </p:sp>
        <p:sp>
          <p:nvSpPr>
            <p:cNvPr id="26" name="Object25">
              <a:extLst>
                <a:ext uri="{FF2B5EF4-FFF2-40B4-BE49-F238E27FC236}">
                  <a16:creationId xmlns:a16="http://schemas.microsoft.com/office/drawing/2014/main" xmlns="" id="{3F419994-EEA4-3175-CCC7-CCAC1287219C}"/>
                </a:ext>
              </a:extLst>
            </p:cNvPr>
            <p:cNvSpPr/>
            <p:nvPr/>
          </p:nvSpPr>
          <p:spPr>
            <a:xfrm>
              <a:off x="673101" y="3194050"/>
              <a:ext cx="4356100" cy="228600"/>
            </a:xfrm>
            <a:prstGeom prst="rect">
              <a:avLst/>
            </a:prstGeom>
            <a:noFill/>
            <a:ln/>
          </p:spPr>
          <p:txBody>
            <a:bodyPr wrap="square" lIns="0" tIns="0" rIns="0" bIns="0" rtlCol="0" anchor="t"/>
            <a:lstStyle/>
            <a:p>
              <a:pPr algn="ctr" defTabSz="914400">
                <a:lnSpc>
                  <a:spcPts val="1800"/>
                </a:lnSpc>
                <a:defRPr/>
              </a:pPr>
              <a:r>
                <a:rPr lang="en-US" sz="1500" kern="0" dirty="0">
                  <a:solidFill>
                    <a:srgbClr val="FFFFFF"/>
                  </a:solidFill>
                  <a:latin typeface="Calibri" panose="020F0502020204030204"/>
                  <a:ea typeface="Roboto Condensed Medium" pitchFamily="34" charset="-122"/>
                  <a:cs typeface="Roboto Condensed Medium" pitchFamily="34" charset="-120"/>
                </a:rPr>
                <a:t>время до прогрессирования по уровню ПСА</a:t>
              </a:r>
              <a:endParaRPr lang="en-US" sz="1500" kern="0" dirty="0">
                <a:solidFill>
                  <a:prstClr val="black"/>
                </a:solidFill>
                <a:latin typeface="Calibri" panose="020F0502020204030204"/>
              </a:endParaRPr>
            </a:p>
          </p:txBody>
        </p:sp>
        <p:sp>
          <p:nvSpPr>
            <p:cNvPr id="27" name="Object26">
              <a:extLst>
                <a:ext uri="{FF2B5EF4-FFF2-40B4-BE49-F238E27FC236}">
                  <a16:creationId xmlns:a16="http://schemas.microsoft.com/office/drawing/2014/main" xmlns="" id="{2E39F6AB-F570-B46A-0990-928290276B2E}"/>
                </a:ext>
              </a:extLst>
            </p:cNvPr>
            <p:cNvSpPr/>
            <p:nvPr/>
          </p:nvSpPr>
          <p:spPr>
            <a:xfrm>
              <a:off x="673100" y="3854450"/>
              <a:ext cx="4356100" cy="228600"/>
            </a:xfrm>
            <a:prstGeom prst="rect">
              <a:avLst/>
            </a:prstGeom>
            <a:noFill/>
            <a:ln/>
          </p:spPr>
          <p:txBody>
            <a:bodyPr wrap="square" lIns="0" tIns="0" rIns="0" bIns="0" rtlCol="0" anchor="t"/>
            <a:lstStyle/>
            <a:p>
              <a:pPr algn="ctr" defTabSz="914400">
                <a:lnSpc>
                  <a:spcPts val="1800"/>
                </a:lnSpc>
                <a:defRPr/>
              </a:pPr>
              <a:r>
                <a:rPr lang="en-US" sz="1500" kern="0" dirty="0">
                  <a:solidFill>
                    <a:srgbClr val="FFFFFF"/>
                  </a:solidFill>
                  <a:latin typeface="Calibri" panose="020F0502020204030204"/>
                  <a:ea typeface="Roboto Condensed Medium" pitchFamily="34" charset="-122"/>
                  <a:cs typeface="Roboto Condensed Medium" pitchFamily="34" charset="-120"/>
                </a:rPr>
                <a:t>время до симптомного костного осложнения</a:t>
              </a:r>
              <a:endParaRPr lang="en-US" sz="1500" kern="0" dirty="0">
                <a:solidFill>
                  <a:prstClr val="black"/>
                </a:solidFill>
                <a:latin typeface="Calibri" panose="020F0502020204030204"/>
              </a:endParaRPr>
            </a:p>
          </p:txBody>
        </p:sp>
        <p:sp>
          <p:nvSpPr>
            <p:cNvPr id="28" name="Object27">
              <a:extLst>
                <a:ext uri="{FF2B5EF4-FFF2-40B4-BE49-F238E27FC236}">
                  <a16:creationId xmlns:a16="http://schemas.microsoft.com/office/drawing/2014/main" xmlns="" id="{10538081-50E7-EFF7-9F26-981AE4C232C1}"/>
                </a:ext>
              </a:extLst>
            </p:cNvPr>
            <p:cNvSpPr/>
            <p:nvPr/>
          </p:nvSpPr>
          <p:spPr>
            <a:xfrm>
              <a:off x="2692400" y="2863850"/>
              <a:ext cx="374650" cy="228600"/>
            </a:xfrm>
            <a:prstGeom prst="rect">
              <a:avLst/>
            </a:prstGeom>
            <a:noFill/>
            <a:ln/>
          </p:spPr>
          <p:txBody>
            <a:bodyPr wrap="square" lIns="0" tIns="0" rIns="0" bIns="0" rtlCol="0" anchor="ctr"/>
            <a:lstStyle/>
            <a:p>
              <a:pPr algn="ctr" defTabSz="914400">
                <a:lnSpc>
                  <a:spcPts val="1800"/>
                </a:lnSpc>
                <a:defRPr/>
              </a:pPr>
              <a:r>
                <a:rPr lang="en-US" sz="1333" kern="0" dirty="0">
                  <a:solidFill>
                    <a:prstClr val="black">
                      <a:lumMod val="65000"/>
                      <a:lumOff val="35000"/>
                    </a:prstClr>
                  </a:solidFill>
                  <a:latin typeface="Calibri" panose="020F0502020204030204"/>
                  <a:ea typeface="Roboto Condensed Regular" pitchFamily="34" charset="-122"/>
                  <a:cs typeface="Roboto Condensed Regular" pitchFamily="34" charset="-120"/>
                </a:rPr>
                <a:t>ИЛИ</a:t>
              </a:r>
              <a:endParaRPr lang="en-US" sz="1333" kern="0" dirty="0">
                <a:solidFill>
                  <a:prstClr val="black">
                    <a:lumMod val="65000"/>
                    <a:lumOff val="35000"/>
                  </a:prstClr>
                </a:solidFill>
                <a:latin typeface="Calibri" panose="020F0502020204030204"/>
              </a:endParaRPr>
            </a:p>
          </p:txBody>
        </p:sp>
        <p:sp>
          <p:nvSpPr>
            <p:cNvPr id="29" name="Object28">
              <a:extLst>
                <a:ext uri="{FF2B5EF4-FFF2-40B4-BE49-F238E27FC236}">
                  <a16:creationId xmlns:a16="http://schemas.microsoft.com/office/drawing/2014/main" xmlns="" id="{995A161D-1434-2AF4-B93E-BBBDDF01EB89}"/>
                </a:ext>
              </a:extLst>
            </p:cNvPr>
            <p:cNvSpPr/>
            <p:nvPr/>
          </p:nvSpPr>
          <p:spPr>
            <a:xfrm>
              <a:off x="2692400" y="3524250"/>
              <a:ext cx="374650" cy="228600"/>
            </a:xfrm>
            <a:prstGeom prst="rect">
              <a:avLst/>
            </a:prstGeom>
            <a:noFill/>
            <a:ln/>
          </p:spPr>
          <p:txBody>
            <a:bodyPr wrap="square" lIns="0" tIns="0" rIns="0" bIns="0" rtlCol="0" anchor="ctr"/>
            <a:lstStyle/>
            <a:p>
              <a:pPr algn="ctr" defTabSz="914400">
                <a:lnSpc>
                  <a:spcPts val="1800"/>
                </a:lnSpc>
                <a:defRPr/>
              </a:pPr>
              <a:r>
                <a:rPr lang="en-US" sz="1333" kern="0" dirty="0">
                  <a:solidFill>
                    <a:prstClr val="black">
                      <a:lumMod val="65000"/>
                      <a:lumOff val="35000"/>
                    </a:prstClr>
                  </a:solidFill>
                  <a:latin typeface="Calibri" panose="020F0502020204030204"/>
                  <a:ea typeface="Roboto Condensed Regular" pitchFamily="34" charset="-122"/>
                  <a:cs typeface="Roboto Condensed Regular" pitchFamily="34" charset="-120"/>
                </a:rPr>
                <a:t>ИЛИ</a:t>
              </a:r>
              <a:endParaRPr lang="en-US" sz="1333" kern="0" dirty="0">
                <a:solidFill>
                  <a:prstClr val="black">
                    <a:lumMod val="65000"/>
                    <a:lumOff val="35000"/>
                  </a:prstClr>
                </a:solidFill>
                <a:latin typeface="Calibri" panose="020F0502020204030204"/>
              </a:endParaRPr>
            </a:p>
          </p:txBody>
        </p:sp>
        <p:sp>
          <p:nvSpPr>
            <p:cNvPr id="30" name="Object29">
              <a:extLst>
                <a:ext uri="{FF2B5EF4-FFF2-40B4-BE49-F238E27FC236}">
                  <a16:creationId xmlns:a16="http://schemas.microsoft.com/office/drawing/2014/main" xmlns="" id="{D40CEDC1-7022-8984-4605-3565119ECB91}"/>
                </a:ext>
              </a:extLst>
            </p:cNvPr>
            <p:cNvSpPr/>
            <p:nvPr/>
          </p:nvSpPr>
          <p:spPr>
            <a:xfrm>
              <a:off x="1758950" y="4873331"/>
              <a:ext cx="2114550" cy="730250"/>
            </a:xfrm>
            <a:prstGeom prst="rect">
              <a:avLst/>
            </a:prstGeom>
            <a:noFill/>
            <a:ln/>
          </p:spPr>
          <p:txBody>
            <a:bodyPr wrap="square" lIns="0" tIns="0" rIns="0" bIns="0" rtlCol="0" anchor="ctr"/>
            <a:lstStyle/>
            <a:p>
              <a:pPr algn="ctr" defTabSz="914400">
                <a:lnSpc>
                  <a:spcPts val="5760"/>
                </a:lnSpc>
                <a:defRPr/>
              </a:pPr>
              <a:r>
                <a:rPr lang="en-US" sz="4400" b="1" kern="0" dirty="0">
                  <a:solidFill>
                    <a:srgbClr val="491C6B"/>
                  </a:solidFill>
                  <a:latin typeface="Calibri" panose="020F0502020204030204"/>
                  <a:ea typeface="Roboto Condensed Bold" pitchFamily="34" charset="-122"/>
                  <a:cs typeface="Roboto Condensed Bold" pitchFamily="34" charset="-120"/>
                </a:rPr>
                <a:t>&gt;4,5</a:t>
              </a:r>
              <a:r>
                <a:rPr lang="en-US" sz="3200" b="1" kern="0" dirty="0">
                  <a:solidFill>
                    <a:srgbClr val="491C6B"/>
                  </a:solidFill>
                  <a:latin typeface="Calibri" panose="020F0502020204030204"/>
                  <a:ea typeface="Roboto Condensed Bold" pitchFamily="34" charset="-122"/>
                  <a:cs typeface="Roboto Condensed Bold" pitchFamily="34" charset="-120"/>
                </a:rPr>
                <a:t>лет</a:t>
              </a:r>
              <a:endParaRPr lang="en-US" sz="4400" kern="0" dirty="0">
                <a:solidFill>
                  <a:srgbClr val="491C6B"/>
                </a:solidFill>
                <a:latin typeface="Calibri" panose="020F0502020204030204"/>
              </a:endParaRPr>
            </a:p>
          </p:txBody>
        </p:sp>
        <p:sp>
          <p:nvSpPr>
            <p:cNvPr id="31" name="Object13">
              <a:extLst>
                <a:ext uri="{FF2B5EF4-FFF2-40B4-BE49-F238E27FC236}">
                  <a16:creationId xmlns:a16="http://schemas.microsoft.com/office/drawing/2014/main" xmlns="" id="{B6468461-E3FE-EA95-A25B-773D5D6F32EB}"/>
                </a:ext>
              </a:extLst>
            </p:cNvPr>
            <p:cNvSpPr/>
            <p:nvPr/>
          </p:nvSpPr>
          <p:spPr>
            <a:xfrm>
              <a:off x="665481" y="6159045"/>
              <a:ext cx="9076529" cy="383875"/>
            </a:xfrm>
            <a:prstGeom prst="rect">
              <a:avLst/>
            </a:prstGeom>
            <a:noFill/>
            <a:ln/>
          </p:spPr>
          <p:txBody>
            <a:bodyPr wrap="square" lIns="0" tIns="0" rIns="0" bIns="0" rtlCol="0" anchor="ctr"/>
            <a:lstStyle/>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У половины пациентов на моно-АДТ уже через год развивалась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кастрационная</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резистентность. Медиана времени до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кастрационной</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резистентности составила 11,4 мес. в группе ПБО + АДТ, </a:t>
              </a:r>
              <a:b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b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 в группе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Эрлеада</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АДТ медиана не была достигнута в течение 55 мес. (4,5 года) наблюдения. Снижение риска составило 66%. ДИ — доверительный интервал; АДТ – андрогенная депривационная терапия;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мКРРПЖ</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метастатический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-резистентный рак предстательной железы; ОР – относительный риск.</a:t>
              </a:r>
              <a:b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b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Chi</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K.N.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al</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Presented</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ASCO GU 21;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аbstract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11.</a:t>
              </a:r>
              <a:endPar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endParaRPr>
            </a:p>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a:p>
              <a:pPr defTabSz="914400">
                <a:lnSpc>
                  <a:spcPct val="80000"/>
                </a:lnSpc>
              </a:pPr>
              <a:endPar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endParaRPr>
            </a:p>
          </p:txBody>
        </p:sp>
      </p:grpSp>
    </p:spTree>
    <p:extLst>
      <p:ext uri="{BB962C8B-B14F-4D97-AF65-F5344CB8AC3E}">
        <p14:creationId xmlns:p14="http://schemas.microsoft.com/office/powerpoint/2010/main" val="307964863"/>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3468840789"/>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6387"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sp>
        <p:nvSpPr>
          <p:cNvPr id="5" name="Заголовок 1">
            <a:extLst>
              <a:ext uri="{FF2B5EF4-FFF2-40B4-BE49-F238E27FC236}">
                <a16:creationId xmlns:a16="http://schemas.microsoft.com/office/drawing/2014/main" xmlns="" id="{689A2C48-D4D6-D591-6262-CA247F3E5C31}"/>
              </a:ext>
            </a:extLst>
          </p:cNvPr>
          <p:cNvSpPr txBox="1">
            <a:spLocks/>
          </p:cNvSpPr>
          <p:nvPr/>
        </p:nvSpPr>
        <p:spPr>
          <a:xfrm>
            <a:off x="838200" y="854217"/>
            <a:ext cx="10515600" cy="610235"/>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ВБП2 – уникальная конечная точка в исследовании TITAN, которая показывает снижение риска повторного прогрессирования и смерти на 38% на стадии МКРРПЖ¹</a:t>
            </a:r>
          </a:p>
        </p:txBody>
      </p:sp>
      <p:pic>
        <p:nvPicPr>
          <p:cNvPr id="6" name="Object 3" descr="preencoded.png">
            <a:extLst>
              <a:ext uri="{FF2B5EF4-FFF2-40B4-BE49-F238E27FC236}">
                <a16:creationId xmlns:a16="http://schemas.microsoft.com/office/drawing/2014/main" xmlns="" id="{83AB5F87-5060-FEF8-FE1B-B557D22D976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8630022" y="4058816"/>
            <a:ext cx="2218792" cy="1493942"/>
          </a:xfrm>
          <a:prstGeom prst="rect">
            <a:avLst/>
          </a:prstGeom>
        </p:spPr>
      </p:pic>
      <p:pic>
        <p:nvPicPr>
          <p:cNvPr id="7" name="Object 4" descr="preencoded.png">
            <a:extLst>
              <a:ext uri="{FF2B5EF4-FFF2-40B4-BE49-F238E27FC236}">
                <a16:creationId xmlns:a16="http://schemas.microsoft.com/office/drawing/2014/main" xmlns="" id="{5930D30E-8D72-2551-C016-B6F8933A038E}"/>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8826872" y="3722266"/>
            <a:ext cx="1835150" cy="819150"/>
          </a:xfrm>
          <a:prstGeom prst="rect">
            <a:avLst/>
          </a:prstGeom>
        </p:spPr>
      </p:pic>
      <p:pic>
        <p:nvPicPr>
          <p:cNvPr id="8" name="Object 5" descr="preencoded.png">
            <a:extLst>
              <a:ext uri="{FF2B5EF4-FFF2-40B4-BE49-F238E27FC236}">
                <a16:creationId xmlns:a16="http://schemas.microsoft.com/office/drawing/2014/main" xmlns="" id="{D6E89ACC-7A39-743B-A9F2-F6B0A535786F}"/>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43323" y="2414099"/>
            <a:ext cx="6304167" cy="3517900"/>
          </a:xfrm>
          <a:prstGeom prst="rect">
            <a:avLst/>
          </a:prstGeom>
        </p:spPr>
      </p:pic>
      <p:sp>
        <p:nvSpPr>
          <p:cNvPr id="9" name="Object8">
            <a:extLst>
              <a:ext uri="{FF2B5EF4-FFF2-40B4-BE49-F238E27FC236}">
                <a16:creationId xmlns:a16="http://schemas.microsoft.com/office/drawing/2014/main" xmlns="" id="{F9C860C1-C623-93A4-C316-D555249390A7}"/>
              </a:ext>
            </a:extLst>
          </p:cNvPr>
          <p:cNvSpPr/>
          <p:nvPr/>
        </p:nvSpPr>
        <p:spPr>
          <a:xfrm>
            <a:off x="6744072" y="1772816"/>
            <a:ext cx="5505450" cy="1524000"/>
          </a:xfrm>
          <a:prstGeom prst="rect">
            <a:avLst/>
          </a:prstGeom>
          <a:noFill/>
          <a:ln/>
        </p:spPr>
        <p:txBody>
          <a:bodyPr wrap="square" lIns="0" tIns="0" rIns="0" bIns="0" rtlCol="0" anchor="ctr"/>
          <a:lstStyle/>
          <a:p>
            <a:pPr algn="ctr" defTabSz="914400">
              <a:lnSpc>
                <a:spcPts val="2400"/>
              </a:lnSpc>
              <a:defRPr/>
            </a:pPr>
            <a:r>
              <a:rPr lang="en-US" sz="2000" b="1" dirty="0">
                <a:solidFill>
                  <a:srgbClr val="491C6B"/>
                </a:solidFill>
                <a:latin typeface="Calibri" panose="020F0502020204030204"/>
                <a:ea typeface="Roboto Condensed Medium" pitchFamily="34" charset="-122"/>
                <a:cs typeface="Roboto Condensed Medium" pitchFamily="34" charset="-120"/>
              </a:rPr>
              <a:t>Своевременное назначение комбинации Эрлеада</a:t>
            </a:r>
            <a:r>
              <a:rPr lang="ru-RU" sz="2000" b="1" dirty="0">
                <a:solidFill>
                  <a:srgbClr val="491C6B"/>
                </a:solidFill>
                <a:latin typeface="Calibri" panose="020F0502020204030204"/>
                <a:ea typeface="Roboto Condensed Medium" pitchFamily="34" charset="-122"/>
                <a:cs typeface="Roboto Condensed Medium" pitchFamily="34" charset="-120"/>
              </a:rPr>
              <a:t> </a:t>
            </a:r>
            <a:r>
              <a:rPr lang="en-US" sz="2000" b="1" dirty="0">
                <a:solidFill>
                  <a:srgbClr val="491C6B"/>
                </a:solidFill>
                <a:latin typeface="Calibri" panose="020F0502020204030204"/>
                <a:ea typeface="Roboto Condensed Medium" pitchFamily="34" charset="-122"/>
                <a:cs typeface="Roboto Condensed Medium" pitchFamily="34" charset="-120"/>
              </a:rPr>
              <a:t>+</a:t>
            </a:r>
            <a:r>
              <a:rPr lang="ru-RU" sz="2000" b="1" dirty="0">
                <a:solidFill>
                  <a:srgbClr val="491C6B"/>
                </a:solidFill>
                <a:latin typeface="Calibri" panose="020F0502020204030204"/>
                <a:ea typeface="Roboto Condensed Medium" pitchFamily="34" charset="-122"/>
                <a:cs typeface="Roboto Condensed Medium" pitchFamily="34" charset="-120"/>
              </a:rPr>
              <a:t> </a:t>
            </a:r>
            <a:r>
              <a:rPr lang="en-US" sz="2000" b="1" dirty="0">
                <a:solidFill>
                  <a:srgbClr val="491C6B"/>
                </a:solidFill>
                <a:latin typeface="Calibri" panose="020F0502020204030204"/>
                <a:ea typeface="Roboto Condensed Medium" pitchFamily="34" charset="-122"/>
                <a:cs typeface="Roboto Condensed Medium" pitchFamily="34" charset="-120"/>
              </a:rPr>
              <a:t>АДТ </a:t>
            </a:r>
            <a:r>
              <a:rPr lang="en-US" sz="2000" dirty="0">
                <a:solidFill>
                  <a:prstClr val="black">
                    <a:lumMod val="65000"/>
                    <a:lumOff val="35000"/>
                  </a:prstClr>
                </a:solidFill>
                <a:latin typeface="Calibri" panose="020F0502020204030204"/>
                <a:ea typeface="Roboto Condensed Regular" pitchFamily="34" charset="-122"/>
                <a:cs typeface="Roboto Condensed Regular" pitchFamily="34" charset="-120"/>
              </a:rPr>
              <a:t>улучшает результаты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2000" dirty="0">
                <a:solidFill>
                  <a:prstClr val="black">
                    <a:lumMod val="65000"/>
                    <a:lumOff val="35000"/>
                  </a:prstClr>
                </a:solidFill>
                <a:latin typeface="Calibri" panose="020F0502020204030204"/>
                <a:ea typeface="Roboto Condensed Regular" pitchFamily="34" charset="-122"/>
                <a:cs typeface="Roboto Condensed Regular" pitchFamily="34" charset="-120"/>
              </a:rPr>
              <a:t>последующего лечения на стадии мКРРПЖ, </a:t>
            </a:r>
            <a:r>
              <a:rPr lang="en-US" sz="2000" dirty="0">
                <a:solidFill>
                  <a:prstClr val="black">
                    <a:lumMod val="65000"/>
                    <a:lumOff val="35000"/>
                  </a:prstClr>
                </a:solidFill>
                <a:latin typeface="Calibri" panose="020F0502020204030204"/>
                <a:ea typeface="Roboto Condensed Medium" pitchFamily="34" charset="-122"/>
                <a:cs typeface="Roboto Condensed Medium" pitchFamily="34" charset="-120"/>
              </a:rPr>
              <a:t>снижая риск повторного прогрессирования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2000" dirty="0">
                <a:solidFill>
                  <a:prstClr val="black">
                    <a:lumMod val="65000"/>
                    <a:lumOff val="35000"/>
                  </a:prstClr>
                </a:solidFill>
                <a:latin typeface="Calibri" panose="020F0502020204030204"/>
                <a:ea typeface="Roboto Condensed Medium" pitchFamily="34" charset="-122"/>
                <a:cs typeface="Roboto Condensed Medium" pitchFamily="34" charset="-120"/>
              </a:rPr>
              <a:t>и смерти на 38%</a:t>
            </a:r>
            <a:endParaRPr lang="en-US" sz="2000" dirty="0">
              <a:solidFill>
                <a:prstClr val="black">
                  <a:lumMod val="65000"/>
                  <a:lumOff val="35000"/>
                </a:prstClr>
              </a:solidFill>
              <a:latin typeface="Calibri" panose="020F0502020204030204"/>
            </a:endParaRPr>
          </a:p>
        </p:txBody>
      </p:sp>
      <p:sp>
        <p:nvSpPr>
          <p:cNvPr id="10" name="Object9">
            <a:extLst>
              <a:ext uri="{FF2B5EF4-FFF2-40B4-BE49-F238E27FC236}">
                <a16:creationId xmlns:a16="http://schemas.microsoft.com/office/drawing/2014/main" xmlns="" id="{D72D384A-CC05-CCEE-0DCD-B95E1DD7006E}"/>
              </a:ext>
            </a:extLst>
          </p:cNvPr>
          <p:cNvSpPr/>
          <p:nvPr/>
        </p:nvSpPr>
        <p:spPr>
          <a:xfrm>
            <a:off x="8875879" y="3722266"/>
            <a:ext cx="1786143" cy="819150"/>
          </a:xfrm>
          <a:prstGeom prst="rect">
            <a:avLst/>
          </a:prstGeom>
          <a:noFill/>
          <a:ln/>
        </p:spPr>
        <p:txBody>
          <a:bodyPr wrap="square" lIns="0" tIns="0" rIns="0" bIns="0" rtlCol="0" anchor="ctr"/>
          <a:lstStyle/>
          <a:p>
            <a:pPr algn="ctr" defTabSz="914400">
              <a:lnSpc>
                <a:spcPts val="8640"/>
              </a:lnSpc>
              <a:defRPr/>
            </a:pPr>
            <a:r>
              <a:rPr lang="en-US" sz="7200" b="1" dirty="0">
                <a:solidFill>
                  <a:srgbClr val="491C6B"/>
                </a:solidFill>
                <a:latin typeface="Calibri" panose="020F0502020204030204"/>
                <a:ea typeface="Roboto Condensed Bold" pitchFamily="34" charset="-122"/>
                <a:cs typeface="Roboto Condensed Bold" pitchFamily="34" charset="-120"/>
              </a:rPr>
              <a:t>38%</a:t>
            </a:r>
            <a:endParaRPr lang="en-US" sz="7200" dirty="0">
              <a:solidFill>
                <a:srgbClr val="491C6B"/>
              </a:solidFill>
              <a:latin typeface="Calibri" panose="020F0502020204030204"/>
            </a:endParaRPr>
          </a:p>
        </p:txBody>
      </p:sp>
      <p:sp>
        <p:nvSpPr>
          <p:cNvPr id="11" name="Object10">
            <a:extLst>
              <a:ext uri="{FF2B5EF4-FFF2-40B4-BE49-F238E27FC236}">
                <a16:creationId xmlns:a16="http://schemas.microsoft.com/office/drawing/2014/main" xmlns="" id="{280E8553-E65A-0996-5051-8A49A7A98050}"/>
              </a:ext>
            </a:extLst>
          </p:cNvPr>
          <p:cNvSpPr/>
          <p:nvPr/>
        </p:nvSpPr>
        <p:spPr>
          <a:xfrm>
            <a:off x="6432922" y="5635284"/>
            <a:ext cx="476250" cy="158750"/>
          </a:xfrm>
          <a:prstGeom prst="rect">
            <a:avLst/>
          </a:prstGeom>
          <a:noFill/>
          <a:ln/>
        </p:spPr>
        <p:txBody>
          <a:bodyPr wrap="square" lIns="0" tIns="0" rIns="0" bIns="0" rtlCol="0" anchor="t"/>
          <a:lstStyle/>
          <a:p>
            <a:pPr defTabSz="914400">
              <a:lnSpc>
                <a:spcPts val="1264"/>
              </a:lnSpc>
              <a:defRPr/>
            </a:pPr>
            <a:r>
              <a:rPr lang="en-US" sz="1053" dirty="0">
                <a:solidFill>
                  <a:srgbClr val="5E5E5E"/>
                </a:solidFill>
                <a:latin typeface="Calibri" panose="020F0502020204030204"/>
                <a:ea typeface="Roboto Condensed Regular" pitchFamily="34" charset="-122"/>
                <a:cs typeface="Roboto Condensed Regular" pitchFamily="34" charset="-120"/>
              </a:rPr>
              <a:t>Месяцы</a:t>
            </a:r>
            <a:endParaRPr lang="en-US" sz="1053" dirty="0">
              <a:solidFill>
                <a:prstClr val="black"/>
              </a:solidFill>
              <a:latin typeface="Calibri" panose="020F0502020204030204"/>
            </a:endParaRPr>
          </a:p>
        </p:txBody>
      </p:sp>
      <p:sp>
        <p:nvSpPr>
          <p:cNvPr id="12" name="Object11">
            <a:extLst>
              <a:ext uri="{FF2B5EF4-FFF2-40B4-BE49-F238E27FC236}">
                <a16:creationId xmlns:a16="http://schemas.microsoft.com/office/drawing/2014/main" xmlns="" id="{D2A2CB42-7DED-E495-6505-2E434A7AA5A0}"/>
              </a:ext>
            </a:extLst>
          </p:cNvPr>
          <p:cNvSpPr/>
          <p:nvPr/>
        </p:nvSpPr>
        <p:spPr>
          <a:xfrm rot="16200000">
            <a:off x="-28203" y="4037976"/>
            <a:ext cx="1885950" cy="158750"/>
          </a:xfrm>
          <a:prstGeom prst="rect">
            <a:avLst/>
          </a:prstGeom>
          <a:noFill/>
          <a:ln/>
        </p:spPr>
        <p:txBody>
          <a:bodyPr wrap="square" lIns="0" tIns="0" rIns="0" bIns="0" rtlCol="0" anchor="t"/>
          <a:lstStyle/>
          <a:p>
            <a:pPr defTabSz="914400">
              <a:lnSpc>
                <a:spcPts val="1264"/>
              </a:lnSpc>
              <a:defRPr/>
            </a:pPr>
            <a:r>
              <a:rPr lang="en-US" sz="1053" dirty="0">
                <a:solidFill>
                  <a:srgbClr val="5E5E5E"/>
                </a:solidFill>
                <a:latin typeface="Calibri" panose="020F0502020204030204"/>
                <a:ea typeface="Roboto Condensed Regular" pitchFamily="34" charset="-122"/>
                <a:cs typeface="Roboto Condensed Regular" pitchFamily="34" charset="-120"/>
              </a:rPr>
              <a:t>Пациенты без ВБП2–событий</a:t>
            </a:r>
            <a:r>
              <a:rPr lang="ru-RU" sz="1053" dirty="0">
                <a:solidFill>
                  <a:srgbClr val="5E5E5E"/>
                </a:solidFill>
                <a:latin typeface="Calibri" panose="020F0502020204030204"/>
                <a:ea typeface="Roboto Condensed Regular" pitchFamily="34" charset="-122"/>
                <a:cs typeface="Roboto Condensed Regular" pitchFamily="34" charset="-120"/>
              </a:rPr>
              <a:t>, </a:t>
            </a:r>
            <a:r>
              <a:rPr lang="en-US" sz="1053" dirty="0">
                <a:solidFill>
                  <a:srgbClr val="5E5E5E"/>
                </a:solidFill>
                <a:latin typeface="Calibri" panose="020F0502020204030204"/>
                <a:ea typeface="Roboto Condensed Regular" pitchFamily="34" charset="-122"/>
                <a:cs typeface="Roboto Condensed Regular" pitchFamily="34" charset="-120"/>
              </a:rPr>
              <a:t>%</a:t>
            </a:r>
            <a:endParaRPr lang="en-US" sz="1053" dirty="0">
              <a:solidFill>
                <a:prstClr val="black"/>
              </a:solidFill>
              <a:latin typeface="Calibri" panose="020F0502020204030204"/>
            </a:endParaRPr>
          </a:p>
        </p:txBody>
      </p:sp>
      <p:sp>
        <p:nvSpPr>
          <p:cNvPr id="13" name="Object12">
            <a:extLst>
              <a:ext uri="{FF2B5EF4-FFF2-40B4-BE49-F238E27FC236}">
                <a16:creationId xmlns:a16="http://schemas.microsoft.com/office/drawing/2014/main" xmlns="" id="{5218E83B-6B71-BBA1-B6EA-7248BF565E63}"/>
              </a:ext>
            </a:extLst>
          </p:cNvPr>
          <p:cNvSpPr/>
          <p:nvPr/>
        </p:nvSpPr>
        <p:spPr>
          <a:xfrm>
            <a:off x="883023" y="5581722"/>
            <a:ext cx="340075" cy="187265"/>
          </a:xfrm>
          <a:prstGeom prst="rect">
            <a:avLst/>
          </a:prstGeom>
          <a:noFill/>
          <a:ln/>
        </p:spPr>
        <p:txBody>
          <a:bodyPr wrap="square" lIns="0" tIns="0" rIns="0" bIns="0" rtlCol="0" anchor="t"/>
          <a:lstStyle/>
          <a:p>
            <a:pPr algn="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0</a:t>
            </a:r>
            <a:endParaRPr lang="en-US" sz="827" dirty="0">
              <a:solidFill>
                <a:prstClr val="black"/>
              </a:solidFill>
              <a:latin typeface="Calibri" panose="020F0502020204030204"/>
            </a:endParaRPr>
          </a:p>
        </p:txBody>
      </p:sp>
      <p:sp>
        <p:nvSpPr>
          <p:cNvPr id="14" name="Object13">
            <a:extLst>
              <a:ext uri="{FF2B5EF4-FFF2-40B4-BE49-F238E27FC236}">
                <a16:creationId xmlns:a16="http://schemas.microsoft.com/office/drawing/2014/main" xmlns="" id="{5D3EFE1F-C103-248D-7333-8073EABFEB1D}"/>
              </a:ext>
            </a:extLst>
          </p:cNvPr>
          <p:cNvSpPr/>
          <p:nvPr/>
        </p:nvSpPr>
        <p:spPr>
          <a:xfrm>
            <a:off x="1116037" y="4944312"/>
            <a:ext cx="127000" cy="127000"/>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20</a:t>
            </a:r>
            <a:endParaRPr lang="en-US" sz="827" dirty="0">
              <a:solidFill>
                <a:prstClr val="black"/>
              </a:solidFill>
              <a:latin typeface="Calibri" panose="020F0502020204030204"/>
            </a:endParaRPr>
          </a:p>
        </p:txBody>
      </p:sp>
      <p:sp>
        <p:nvSpPr>
          <p:cNvPr id="15" name="Object14">
            <a:extLst>
              <a:ext uri="{FF2B5EF4-FFF2-40B4-BE49-F238E27FC236}">
                <a16:creationId xmlns:a16="http://schemas.microsoft.com/office/drawing/2014/main" xmlns="" id="{B8B11ACF-F0ED-3DF4-33CB-B30235E0242D}"/>
              </a:ext>
            </a:extLst>
          </p:cNvPr>
          <p:cNvSpPr/>
          <p:nvPr/>
        </p:nvSpPr>
        <p:spPr>
          <a:xfrm>
            <a:off x="1116037" y="3059451"/>
            <a:ext cx="127000" cy="127000"/>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80</a:t>
            </a:r>
            <a:endParaRPr lang="en-US" sz="827" dirty="0">
              <a:solidFill>
                <a:prstClr val="black"/>
              </a:solidFill>
              <a:latin typeface="Calibri" panose="020F0502020204030204"/>
            </a:endParaRPr>
          </a:p>
        </p:txBody>
      </p:sp>
      <p:sp>
        <p:nvSpPr>
          <p:cNvPr id="16" name="Object15">
            <a:extLst>
              <a:ext uri="{FF2B5EF4-FFF2-40B4-BE49-F238E27FC236}">
                <a16:creationId xmlns:a16="http://schemas.microsoft.com/office/drawing/2014/main" xmlns="" id="{625E7CAE-8B46-8E6C-34E2-49CBF2305B52}"/>
              </a:ext>
            </a:extLst>
          </p:cNvPr>
          <p:cNvSpPr/>
          <p:nvPr/>
        </p:nvSpPr>
        <p:spPr>
          <a:xfrm>
            <a:off x="1116037" y="3719685"/>
            <a:ext cx="127000" cy="127000"/>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60</a:t>
            </a:r>
            <a:endParaRPr lang="en-US" sz="827" dirty="0">
              <a:solidFill>
                <a:prstClr val="black"/>
              </a:solidFill>
              <a:latin typeface="Calibri" panose="020F0502020204030204"/>
            </a:endParaRPr>
          </a:p>
        </p:txBody>
      </p:sp>
      <p:sp>
        <p:nvSpPr>
          <p:cNvPr id="17" name="Object16">
            <a:extLst>
              <a:ext uri="{FF2B5EF4-FFF2-40B4-BE49-F238E27FC236}">
                <a16:creationId xmlns:a16="http://schemas.microsoft.com/office/drawing/2014/main" xmlns="" id="{193EEA12-FB6C-08D1-A747-882466A1B79D}"/>
              </a:ext>
            </a:extLst>
          </p:cNvPr>
          <p:cNvSpPr/>
          <p:nvPr/>
        </p:nvSpPr>
        <p:spPr>
          <a:xfrm>
            <a:off x="1116037" y="4337323"/>
            <a:ext cx="127000" cy="127000"/>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40</a:t>
            </a:r>
            <a:endParaRPr lang="en-US" sz="827" dirty="0">
              <a:solidFill>
                <a:prstClr val="black"/>
              </a:solidFill>
              <a:latin typeface="Calibri" panose="020F0502020204030204"/>
            </a:endParaRPr>
          </a:p>
        </p:txBody>
      </p:sp>
      <p:sp>
        <p:nvSpPr>
          <p:cNvPr id="18" name="Object17">
            <a:extLst>
              <a:ext uri="{FF2B5EF4-FFF2-40B4-BE49-F238E27FC236}">
                <a16:creationId xmlns:a16="http://schemas.microsoft.com/office/drawing/2014/main" xmlns="" id="{9EE12C38-A91F-AF1E-BD54-D6D3C5B45746}"/>
              </a:ext>
            </a:extLst>
          </p:cNvPr>
          <p:cNvSpPr/>
          <p:nvPr/>
        </p:nvSpPr>
        <p:spPr>
          <a:xfrm>
            <a:off x="1041493" y="2420516"/>
            <a:ext cx="203200" cy="146050"/>
          </a:xfrm>
          <a:prstGeom prst="rect">
            <a:avLst/>
          </a:prstGeom>
          <a:noFill/>
          <a:ln/>
        </p:spPr>
        <p:txBody>
          <a:bodyPr wrap="square" lIns="0" tIns="0" rIns="0" bIns="0" rtlCol="0" anchor="t"/>
          <a:lstStyle/>
          <a:p>
            <a:pPr defTabSz="914400">
              <a:lnSpc>
                <a:spcPts val="1137"/>
              </a:lnSpc>
              <a:defRPr/>
            </a:pPr>
            <a:r>
              <a:rPr lang="en-US" sz="947" dirty="0">
                <a:solidFill>
                  <a:srgbClr val="5E5E5E"/>
                </a:solidFill>
                <a:latin typeface="Calibri" panose="020F0502020204030204"/>
                <a:ea typeface="Roboto Condensed Regular" pitchFamily="34" charset="-122"/>
                <a:cs typeface="Roboto Condensed Regular" pitchFamily="34" charset="-120"/>
              </a:rPr>
              <a:t>100</a:t>
            </a:r>
            <a:endParaRPr lang="en-US" sz="948" dirty="0">
              <a:solidFill>
                <a:prstClr val="black"/>
              </a:solidFill>
              <a:latin typeface="Calibri" panose="020F0502020204030204"/>
            </a:endParaRPr>
          </a:p>
        </p:txBody>
      </p:sp>
      <p:sp>
        <p:nvSpPr>
          <p:cNvPr id="19" name="Object18">
            <a:extLst>
              <a:ext uri="{FF2B5EF4-FFF2-40B4-BE49-F238E27FC236}">
                <a16:creationId xmlns:a16="http://schemas.microsoft.com/office/drawing/2014/main" xmlns="" id="{89AD8F92-06E4-B910-35A5-E1C1CC6BE552}"/>
              </a:ext>
            </a:extLst>
          </p:cNvPr>
          <p:cNvSpPr/>
          <p:nvPr/>
        </p:nvSpPr>
        <p:spPr>
          <a:xfrm>
            <a:off x="1435504" y="5157291"/>
            <a:ext cx="2915558" cy="521797"/>
          </a:xfrm>
          <a:prstGeom prst="rect">
            <a:avLst/>
          </a:prstGeom>
          <a:noFill/>
          <a:ln/>
        </p:spPr>
        <p:txBody>
          <a:bodyPr wrap="square" lIns="0" tIns="0" rIns="0" bIns="0" rtlCol="0" anchor="t"/>
          <a:lstStyle/>
          <a:p>
            <a:pPr defTabSz="914400">
              <a:lnSpc>
                <a:spcPts val="1440"/>
              </a:lnSpc>
              <a:defRPr/>
            </a:pPr>
            <a:r>
              <a:rPr lang="en-US" sz="1200" dirty="0">
                <a:solidFill>
                  <a:srgbClr val="5E5E5E"/>
                </a:solidFill>
                <a:latin typeface="Calibri" panose="020F0502020204030204"/>
                <a:ea typeface="Roboto Condensed Regular" pitchFamily="34" charset="-122"/>
                <a:cs typeface="Roboto Condensed Regular" pitchFamily="34" charset="-120"/>
              </a:rPr>
              <a:t>ОР 0,62 (95% ДИ 0,51–0,75)
</a:t>
            </a:r>
            <a:r>
              <a:rPr lang="ru-RU" sz="1200" dirty="0">
                <a:solidFill>
                  <a:srgbClr val="5E5E5E"/>
                </a:solidFill>
                <a:latin typeface="Calibri" panose="020F0502020204030204"/>
                <a:ea typeface="Roboto Condensed Regular" pitchFamily="34" charset="-122"/>
                <a:cs typeface="Roboto Condensed Regular" pitchFamily="34" charset="-120"/>
              </a:rPr>
              <a:t>р</a:t>
            </a:r>
            <a:r>
              <a:rPr lang="en-US" sz="1200" dirty="0">
                <a:solidFill>
                  <a:srgbClr val="5E5E5E"/>
                </a:solidFill>
                <a:latin typeface="Calibri" panose="020F0502020204030204"/>
                <a:ea typeface="Roboto Condensed Regular" pitchFamily="34" charset="-122"/>
                <a:cs typeface="Roboto Condensed Regular" pitchFamily="34" charset="-120"/>
              </a:rPr>
              <a:t> &lt;</a:t>
            </a:r>
            <a:r>
              <a:rPr lang="ru-RU" sz="1200" dirty="0">
                <a:solidFill>
                  <a:srgbClr val="5E5E5E"/>
                </a:solidFill>
                <a:latin typeface="Calibri" panose="020F0502020204030204"/>
                <a:ea typeface="Roboto Condensed Regular" pitchFamily="34" charset="-122"/>
                <a:cs typeface="Roboto Condensed Regular" pitchFamily="34" charset="-120"/>
              </a:rPr>
              <a:t> </a:t>
            </a:r>
            <a:r>
              <a:rPr lang="en-US" sz="1200" dirty="0">
                <a:solidFill>
                  <a:srgbClr val="5E5E5E"/>
                </a:solidFill>
                <a:latin typeface="Calibri" panose="020F0502020204030204"/>
                <a:ea typeface="Roboto Condensed Regular" pitchFamily="34" charset="-122"/>
                <a:cs typeface="Roboto Condensed Regular" pitchFamily="34" charset="-120"/>
              </a:rPr>
              <a:t>0,0001</a:t>
            </a:r>
            <a:endParaRPr lang="en-US" sz="1200" dirty="0">
              <a:solidFill>
                <a:prstClr val="black"/>
              </a:solidFill>
              <a:latin typeface="Calibri" panose="020F0502020204030204"/>
            </a:endParaRPr>
          </a:p>
        </p:txBody>
      </p:sp>
      <p:sp>
        <p:nvSpPr>
          <p:cNvPr id="20" name="Object19">
            <a:extLst>
              <a:ext uri="{FF2B5EF4-FFF2-40B4-BE49-F238E27FC236}">
                <a16:creationId xmlns:a16="http://schemas.microsoft.com/office/drawing/2014/main" xmlns="" id="{C0A78781-DD14-8BB8-221E-22932F11FBE0}"/>
              </a:ext>
            </a:extLst>
          </p:cNvPr>
          <p:cNvSpPr/>
          <p:nvPr/>
        </p:nvSpPr>
        <p:spPr>
          <a:xfrm>
            <a:off x="4750172" y="2984909"/>
            <a:ext cx="1517650" cy="368300"/>
          </a:xfrm>
          <a:prstGeom prst="rect">
            <a:avLst/>
          </a:prstGeom>
          <a:noFill/>
          <a:ln/>
        </p:spPr>
        <p:txBody>
          <a:bodyPr wrap="square" lIns="0" tIns="0" rIns="0" bIns="0" rtlCol="0" anchor="t"/>
          <a:lstStyle/>
          <a:p>
            <a:pPr algn="r" defTabSz="914400">
              <a:lnSpc>
                <a:spcPts val="1440"/>
              </a:lnSpc>
              <a:defRPr/>
            </a:pPr>
            <a:r>
              <a:rPr lang="en-US" sz="1200" dirty="0">
                <a:solidFill>
                  <a:srgbClr val="435F91"/>
                </a:solidFill>
                <a:latin typeface="Calibri" panose="020F0502020204030204"/>
                <a:ea typeface="Roboto Condensed Regular" pitchFamily="34" charset="-122"/>
                <a:cs typeface="Roboto Condensed Regular" pitchFamily="34" charset="-120"/>
              </a:rPr>
              <a:t>Апалутамид + АДТ</a:t>
            </a:r>
            <a:r>
              <a:rPr sz="1200" dirty="0">
                <a:solidFill>
                  <a:prstClr val="black"/>
                </a:solidFill>
                <a:latin typeface="Calibri" panose="020F0502020204030204"/>
              </a:rPr>
              <a:t/>
            </a:r>
            <a:br>
              <a:rPr sz="1200" dirty="0">
                <a:solidFill>
                  <a:prstClr val="black"/>
                </a:solidFill>
                <a:latin typeface="Calibri" panose="020F0502020204030204"/>
              </a:rPr>
            </a:br>
            <a:r>
              <a:rPr lang="en-US" sz="1200" dirty="0">
                <a:solidFill>
                  <a:srgbClr val="435F91"/>
                </a:solidFill>
                <a:latin typeface="Calibri" panose="020F0502020204030204"/>
                <a:ea typeface="Roboto Condensed Regular" pitchFamily="34" charset="-122"/>
                <a:cs typeface="Roboto Condensed Regular" pitchFamily="34" charset="-120"/>
              </a:rPr>
              <a:t>Медиана не достигнута</a:t>
            </a:r>
            <a:endParaRPr lang="en-US" sz="1200" dirty="0">
              <a:solidFill>
                <a:prstClr val="black"/>
              </a:solidFill>
              <a:latin typeface="Calibri" panose="020F0502020204030204"/>
            </a:endParaRPr>
          </a:p>
        </p:txBody>
      </p:sp>
      <p:sp>
        <p:nvSpPr>
          <p:cNvPr id="21" name="Object20">
            <a:extLst>
              <a:ext uri="{FF2B5EF4-FFF2-40B4-BE49-F238E27FC236}">
                <a16:creationId xmlns:a16="http://schemas.microsoft.com/office/drawing/2014/main" xmlns="" id="{3E58373B-386C-30A2-1D0E-1E77B5320565}"/>
              </a:ext>
            </a:extLst>
          </p:cNvPr>
          <p:cNvSpPr/>
          <p:nvPr/>
        </p:nvSpPr>
        <p:spPr>
          <a:xfrm>
            <a:off x="4673973" y="4281066"/>
            <a:ext cx="1595091" cy="368300"/>
          </a:xfrm>
          <a:prstGeom prst="rect">
            <a:avLst/>
          </a:prstGeom>
          <a:noFill/>
          <a:ln/>
        </p:spPr>
        <p:txBody>
          <a:bodyPr wrap="square" lIns="0" tIns="0" rIns="0" bIns="0" rtlCol="0" anchor="t"/>
          <a:lstStyle/>
          <a:p>
            <a:pPr algn="r" defTabSz="914400">
              <a:lnSpc>
                <a:spcPts val="1440"/>
              </a:lnSpc>
              <a:defRPr/>
            </a:pPr>
            <a:r>
              <a:rPr lang="en-US" sz="1200" dirty="0">
                <a:solidFill>
                  <a:srgbClr val="5E5E5E"/>
                </a:solidFill>
                <a:latin typeface="Calibri" panose="020F0502020204030204"/>
                <a:ea typeface="Roboto Condensed Regular" pitchFamily="34" charset="-122"/>
                <a:cs typeface="Roboto Condensed Regular" pitchFamily="34" charset="-120"/>
              </a:rPr>
              <a:t>Плацебо + АДТ</a:t>
            </a:r>
            <a:r>
              <a:rPr sz="1200" dirty="0">
                <a:solidFill>
                  <a:prstClr val="black"/>
                </a:solidFill>
                <a:latin typeface="Calibri" panose="020F0502020204030204"/>
              </a:rPr>
              <a:t/>
            </a:r>
            <a:br>
              <a:rPr sz="1200" dirty="0">
                <a:solidFill>
                  <a:prstClr val="black"/>
                </a:solidFill>
                <a:latin typeface="Calibri" panose="020F0502020204030204"/>
              </a:rPr>
            </a:br>
            <a:r>
              <a:rPr lang="en-US" sz="1200" dirty="0">
                <a:solidFill>
                  <a:srgbClr val="5E5E5E"/>
                </a:solidFill>
                <a:latin typeface="Calibri" panose="020F0502020204030204"/>
                <a:ea typeface="Roboto Condensed Regular" pitchFamily="34" charset="-122"/>
                <a:cs typeface="Roboto Condensed Regular" pitchFamily="34" charset="-120"/>
              </a:rPr>
              <a:t>Медиана 44 мес.</a:t>
            </a:r>
            <a:endParaRPr lang="en-US" sz="1200" dirty="0">
              <a:solidFill>
                <a:prstClr val="black"/>
              </a:solidFill>
              <a:latin typeface="Calibri" panose="020F0502020204030204"/>
            </a:endParaRPr>
          </a:p>
        </p:txBody>
      </p:sp>
      <p:sp>
        <p:nvSpPr>
          <p:cNvPr id="22" name="Object21">
            <a:extLst>
              <a:ext uri="{FF2B5EF4-FFF2-40B4-BE49-F238E27FC236}">
                <a16:creationId xmlns:a16="http://schemas.microsoft.com/office/drawing/2014/main" xmlns="" id="{E051DB58-C760-9AF2-3F08-D841C89769C1}"/>
              </a:ext>
            </a:extLst>
          </p:cNvPr>
          <p:cNvSpPr/>
          <p:nvPr/>
        </p:nvSpPr>
        <p:spPr>
          <a:xfrm>
            <a:off x="1317718" y="5796226"/>
            <a:ext cx="152811" cy="200641"/>
          </a:xfrm>
          <a:prstGeom prst="rect">
            <a:avLst/>
          </a:prstGeom>
          <a:noFill/>
          <a:ln/>
        </p:spPr>
        <p:txBody>
          <a:bodyPr wrap="square" lIns="0" tIns="0" rIns="0" bIns="0" rtlCol="0" anchor="t"/>
          <a:lstStyle/>
          <a:p>
            <a:pPr defTabSz="914400">
              <a:lnSpc>
                <a:spcPts val="1137"/>
              </a:lnSpc>
              <a:defRPr/>
            </a:pPr>
            <a:r>
              <a:rPr lang="en-US" sz="947" dirty="0">
                <a:solidFill>
                  <a:srgbClr val="5E5E5E"/>
                </a:solidFill>
                <a:latin typeface="Calibri" panose="020F0502020204030204"/>
                <a:ea typeface="Roboto Condensed Regular" pitchFamily="34" charset="-122"/>
                <a:cs typeface="Roboto Condensed Regular" pitchFamily="34" charset="-120"/>
              </a:rPr>
              <a:t>0</a:t>
            </a:r>
            <a:endParaRPr lang="en-US" sz="948" dirty="0">
              <a:solidFill>
                <a:prstClr val="black"/>
              </a:solidFill>
              <a:latin typeface="Calibri" panose="020F0502020204030204"/>
            </a:endParaRPr>
          </a:p>
        </p:txBody>
      </p:sp>
      <p:sp>
        <p:nvSpPr>
          <p:cNvPr id="23" name="Object22">
            <a:extLst>
              <a:ext uri="{FF2B5EF4-FFF2-40B4-BE49-F238E27FC236}">
                <a16:creationId xmlns:a16="http://schemas.microsoft.com/office/drawing/2014/main" xmlns="" id="{71DC2481-FD11-C4BC-C0C1-0A16D216F8B9}"/>
              </a:ext>
            </a:extLst>
          </p:cNvPr>
          <p:cNvSpPr/>
          <p:nvPr/>
        </p:nvSpPr>
        <p:spPr>
          <a:xfrm>
            <a:off x="1818865" y="5800472"/>
            <a:ext cx="152811" cy="200641"/>
          </a:xfrm>
          <a:prstGeom prst="rect">
            <a:avLst/>
          </a:prstGeom>
          <a:noFill/>
          <a:ln/>
        </p:spPr>
        <p:txBody>
          <a:bodyPr wrap="square" lIns="0" tIns="0" rIns="0" bIns="0" rtlCol="0" anchor="t"/>
          <a:lstStyle/>
          <a:p>
            <a:pPr defTabSz="914400">
              <a:lnSpc>
                <a:spcPts val="1137"/>
              </a:lnSpc>
              <a:defRPr/>
            </a:pPr>
            <a:r>
              <a:rPr lang="en-US" sz="947" dirty="0">
                <a:solidFill>
                  <a:srgbClr val="5E5E5E"/>
                </a:solidFill>
                <a:latin typeface="Calibri" panose="020F0502020204030204"/>
                <a:ea typeface="Roboto Condensed Regular" pitchFamily="34" charset="-122"/>
                <a:cs typeface="Roboto Condensed Regular" pitchFamily="34" charset="-120"/>
              </a:rPr>
              <a:t>6</a:t>
            </a:r>
            <a:endParaRPr lang="en-US" sz="948" dirty="0">
              <a:solidFill>
                <a:prstClr val="black"/>
              </a:solidFill>
              <a:latin typeface="Calibri" panose="020F0502020204030204"/>
            </a:endParaRPr>
          </a:p>
        </p:txBody>
      </p:sp>
      <p:sp>
        <p:nvSpPr>
          <p:cNvPr id="24" name="Object23">
            <a:extLst>
              <a:ext uri="{FF2B5EF4-FFF2-40B4-BE49-F238E27FC236}">
                <a16:creationId xmlns:a16="http://schemas.microsoft.com/office/drawing/2014/main" xmlns="" id="{FA88891E-1975-8086-F049-897F07E4DDF6}"/>
              </a:ext>
            </a:extLst>
          </p:cNvPr>
          <p:cNvSpPr/>
          <p:nvPr/>
        </p:nvSpPr>
        <p:spPr>
          <a:xfrm>
            <a:off x="2287414"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12</a:t>
            </a:r>
            <a:endParaRPr lang="en-US" sz="827" dirty="0">
              <a:solidFill>
                <a:prstClr val="black"/>
              </a:solidFill>
              <a:latin typeface="Calibri" panose="020F0502020204030204"/>
            </a:endParaRPr>
          </a:p>
        </p:txBody>
      </p:sp>
      <p:sp>
        <p:nvSpPr>
          <p:cNvPr id="25" name="Object24">
            <a:extLst>
              <a:ext uri="{FF2B5EF4-FFF2-40B4-BE49-F238E27FC236}">
                <a16:creationId xmlns:a16="http://schemas.microsoft.com/office/drawing/2014/main" xmlns="" id="{A997001D-24DF-F90C-F6D4-50C9DE307D9B}"/>
              </a:ext>
            </a:extLst>
          </p:cNvPr>
          <p:cNvSpPr/>
          <p:nvPr/>
        </p:nvSpPr>
        <p:spPr>
          <a:xfrm>
            <a:off x="2787917"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18</a:t>
            </a:r>
            <a:endParaRPr lang="en-US" sz="827" dirty="0">
              <a:solidFill>
                <a:prstClr val="black"/>
              </a:solidFill>
              <a:latin typeface="Calibri" panose="020F0502020204030204"/>
            </a:endParaRPr>
          </a:p>
        </p:txBody>
      </p:sp>
      <p:sp>
        <p:nvSpPr>
          <p:cNvPr id="26" name="Object25">
            <a:extLst>
              <a:ext uri="{FF2B5EF4-FFF2-40B4-BE49-F238E27FC236}">
                <a16:creationId xmlns:a16="http://schemas.microsoft.com/office/drawing/2014/main" xmlns="" id="{FCDE3CA5-8F25-A3D1-B501-FF0A8FDFDEF1}"/>
              </a:ext>
            </a:extLst>
          </p:cNvPr>
          <p:cNvSpPr/>
          <p:nvPr/>
        </p:nvSpPr>
        <p:spPr>
          <a:xfrm>
            <a:off x="3256471" y="5800472"/>
            <a:ext cx="152811" cy="200641"/>
          </a:xfrm>
          <a:prstGeom prst="rect">
            <a:avLst/>
          </a:prstGeom>
          <a:noFill/>
          <a:ln/>
        </p:spPr>
        <p:txBody>
          <a:bodyPr wrap="square" lIns="0" tIns="0" rIns="0" bIns="0" rtlCol="0" anchor="t"/>
          <a:lstStyle/>
          <a:p>
            <a:pPr defTabSz="914400">
              <a:lnSpc>
                <a:spcPts val="1137"/>
              </a:lnSpc>
              <a:defRPr/>
            </a:pPr>
            <a:r>
              <a:rPr lang="en-US" sz="947" dirty="0">
                <a:solidFill>
                  <a:srgbClr val="5E5E5E"/>
                </a:solidFill>
                <a:latin typeface="Calibri" panose="020F0502020204030204"/>
                <a:ea typeface="Roboto Condensed Regular" pitchFamily="34" charset="-122"/>
                <a:cs typeface="Roboto Condensed Regular" pitchFamily="34" charset="-120"/>
              </a:rPr>
              <a:t>24</a:t>
            </a:r>
            <a:endParaRPr lang="en-US" sz="948" dirty="0">
              <a:solidFill>
                <a:prstClr val="black"/>
              </a:solidFill>
              <a:latin typeface="Calibri" panose="020F0502020204030204"/>
            </a:endParaRPr>
          </a:p>
        </p:txBody>
      </p:sp>
      <p:sp>
        <p:nvSpPr>
          <p:cNvPr id="27" name="Object26">
            <a:extLst>
              <a:ext uri="{FF2B5EF4-FFF2-40B4-BE49-F238E27FC236}">
                <a16:creationId xmlns:a16="http://schemas.microsoft.com/office/drawing/2014/main" xmlns="" id="{A4DD3830-317A-B693-A087-E820FE7288A5}"/>
              </a:ext>
            </a:extLst>
          </p:cNvPr>
          <p:cNvSpPr/>
          <p:nvPr/>
        </p:nvSpPr>
        <p:spPr>
          <a:xfrm>
            <a:off x="3767615"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30</a:t>
            </a:r>
            <a:endParaRPr lang="en-US" sz="827" dirty="0">
              <a:solidFill>
                <a:prstClr val="black"/>
              </a:solidFill>
              <a:latin typeface="Calibri" panose="020F0502020204030204"/>
            </a:endParaRPr>
          </a:p>
        </p:txBody>
      </p:sp>
      <p:sp>
        <p:nvSpPr>
          <p:cNvPr id="28" name="Object27">
            <a:extLst>
              <a:ext uri="{FF2B5EF4-FFF2-40B4-BE49-F238E27FC236}">
                <a16:creationId xmlns:a16="http://schemas.microsoft.com/office/drawing/2014/main" xmlns="" id="{686295D0-E6BD-B4FE-A428-85B3D691851A}"/>
              </a:ext>
            </a:extLst>
          </p:cNvPr>
          <p:cNvSpPr/>
          <p:nvPr/>
        </p:nvSpPr>
        <p:spPr>
          <a:xfrm>
            <a:off x="4268118"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36</a:t>
            </a:r>
            <a:endParaRPr lang="en-US" sz="827" dirty="0">
              <a:solidFill>
                <a:prstClr val="black"/>
              </a:solidFill>
              <a:latin typeface="Calibri" panose="020F0502020204030204"/>
            </a:endParaRPr>
          </a:p>
        </p:txBody>
      </p:sp>
      <p:sp>
        <p:nvSpPr>
          <p:cNvPr id="29" name="Object28">
            <a:extLst>
              <a:ext uri="{FF2B5EF4-FFF2-40B4-BE49-F238E27FC236}">
                <a16:creationId xmlns:a16="http://schemas.microsoft.com/office/drawing/2014/main" xmlns="" id="{A422BA1D-52BA-5790-88CE-FF1B1BF461E4}"/>
              </a:ext>
            </a:extLst>
          </p:cNvPr>
          <p:cNvSpPr/>
          <p:nvPr/>
        </p:nvSpPr>
        <p:spPr>
          <a:xfrm>
            <a:off x="4747319"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42</a:t>
            </a:r>
            <a:endParaRPr lang="en-US" sz="827" dirty="0">
              <a:solidFill>
                <a:prstClr val="black"/>
              </a:solidFill>
              <a:latin typeface="Calibri" panose="020F0502020204030204"/>
            </a:endParaRPr>
          </a:p>
        </p:txBody>
      </p:sp>
      <p:sp>
        <p:nvSpPr>
          <p:cNvPr id="30" name="Object29">
            <a:extLst>
              <a:ext uri="{FF2B5EF4-FFF2-40B4-BE49-F238E27FC236}">
                <a16:creationId xmlns:a16="http://schemas.microsoft.com/office/drawing/2014/main" xmlns="" id="{16AFD068-B7C1-C027-F2E1-2CCE9E53A9CC}"/>
              </a:ext>
            </a:extLst>
          </p:cNvPr>
          <p:cNvSpPr/>
          <p:nvPr/>
        </p:nvSpPr>
        <p:spPr>
          <a:xfrm>
            <a:off x="5237169"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48</a:t>
            </a:r>
            <a:endParaRPr lang="en-US" sz="827" dirty="0">
              <a:solidFill>
                <a:prstClr val="black"/>
              </a:solidFill>
              <a:latin typeface="Calibri" panose="020F0502020204030204"/>
            </a:endParaRPr>
          </a:p>
        </p:txBody>
      </p:sp>
      <p:sp>
        <p:nvSpPr>
          <p:cNvPr id="31" name="Object30">
            <a:extLst>
              <a:ext uri="{FF2B5EF4-FFF2-40B4-BE49-F238E27FC236}">
                <a16:creationId xmlns:a16="http://schemas.microsoft.com/office/drawing/2014/main" xmlns="" id="{10D9C74D-DFE5-19FC-C371-077E2498F8E9}"/>
              </a:ext>
            </a:extLst>
          </p:cNvPr>
          <p:cNvSpPr/>
          <p:nvPr/>
        </p:nvSpPr>
        <p:spPr>
          <a:xfrm>
            <a:off x="5727018"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54</a:t>
            </a:r>
            <a:endParaRPr lang="en-US" sz="827" dirty="0">
              <a:solidFill>
                <a:prstClr val="black"/>
              </a:solidFill>
              <a:latin typeface="Calibri" panose="020F0502020204030204"/>
            </a:endParaRPr>
          </a:p>
        </p:txBody>
      </p:sp>
      <p:sp>
        <p:nvSpPr>
          <p:cNvPr id="32" name="Object31">
            <a:extLst>
              <a:ext uri="{FF2B5EF4-FFF2-40B4-BE49-F238E27FC236}">
                <a16:creationId xmlns:a16="http://schemas.microsoft.com/office/drawing/2014/main" xmlns="" id="{8BC966FC-861C-A9B1-28EE-B5A09D1F132C}"/>
              </a:ext>
            </a:extLst>
          </p:cNvPr>
          <p:cNvSpPr/>
          <p:nvPr/>
        </p:nvSpPr>
        <p:spPr>
          <a:xfrm>
            <a:off x="6227521" y="5800472"/>
            <a:ext cx="152811" cy="200641"/>
          </a:xfrm>
          <a:prstGeom prst="rect">
            <a:avLst/>
          </a:prstGeom>
          <a:noFill/>
          <a:ln/>
        </p:spPr>
        <p:txBody>
          <a:bodyPr wrap="square" lIns="0" tIns="0" rIns="0" bIns="0" rtlCol="0" anchor="t"/>
          <a:lstStyle/>
          <a:p>
            <a:pPr defTabSz="914400">
              <a:lnSpc>
                <a:spcPts val="993"/>
              </a:lnSpc>
              <a:defRPr/>
            </a:pPr>
            <a:r>
              <a:rPr lang="en-US" sz="827" dirty="0">
                <a:solidFill>
                  <a:srgbClr val="5E5E5E"/>
                </a:solidFill>
                <a:latin typeface="Calibri" panose="020F0502020204030204"/>
                <a:ea typeface="Roboto Condensed Regular" pitchFamily="34" charset="-122"/>
                <a:cs typeface="Roboto Condensed Regular" pitchFamily="34" charset="-120"/>
              </a:rPr>
              <a:t>60</a:t>
            </a:r>
            <a:endParaRPr lang="en-US" sz="827" dirty="0">
              <a:solidFill>
                <a:prstClr val="black"/>
              </a:solidFill>
              <a:latin typeface="Calibri" panose="020F0502020204030204"/>
            </a:endParaRPr>
          </a:p>
        </p:txBody>
      </p:sp>
      <p:sp>
        <p:nvSpPr>
          <p:cNvPr id="33" name="Object32">
            <a:extLst>
              <a:ext uri="{FF2B5EF4-FFF2-40B4-BE49-F238E27FC236}">
                <a16:creationId xmlns:a16="http://schemas.microsoft.com/office/drawing/2014/main" xmlns="" id="{EC71C69F-ADE3-A4E2-A638-230C5B9D7AC3}"/>
              </a:ext>
            </a:extLst>
          </p:cNvPr>
          <p:cNvSpPr/>
          <p:nvPr/>
        </p:nvSpPr>
        <p:spPr>
          <a:xfrm>
            <a:off x="835397" y="1715666"/>
            <a:ext cx="5622925" cy="520700"/>
          </a:xfrm>
          <a:prstGeom prst="rect">
            <a:avLst/>
          </a:prstGeom>
          <a:noFill/>
          <a:ln/>
        </p:spPr>
        <p:txBody>
          <a:bodyPr wrap="square" lIns="0" tIns="0" rIns="0" bIns="0" rtlCol="0" anchor="ctr"/>
          <a:lstStyle/>
          <a:p>
            <a:pPr algn="ctr" defTabSz="914400">
              <a:lnSpc>
                <a:spcPts val="2160"/>
              </a:lnSpc>
              <a:defRPr/>
            </a:pPr>
            <a:r>
              <a:rPr lang="en-US" sz="1800" b="1" dirty="0">
                <a:solidFill>
                  <a:srgbClr val="CDD500"/>
                </a:solidFill>
                <a:latin typeface="Calibri" panose="020F0502020204030204"/>
                <a:ea typeface="Roboto Condensed Bold" pitchFamily="34" charset="-122"/>
                <a:cs typeface="Roboto Condensed Bold" pitchFamily="34" charset="-120"/>
              </a:rPr>
              <a:t>Выживаемость без повторного прогрессирования</a:t>
            </a:r>
            <a:r>
              <a:rPr lang="ru-RU" sz="1800" b="1" baseline="30000" dirty="0">
                <a:solidFill>
                  <a:srgbClr val="CDD500"/>
                </a:solidFill>
                <a:latin typeface="Calibri" panose="020F0502020204030204"/>
                <a:ea typeface="Roboto Condensed Bold" pitchFamily="34" charset="-122"/>
                <a:cs typeface="Roboto Condensed Bold" pitchFamily="34" charset="-120"/>
              </a:rPr>
              <a:t>а</a:t>
            </a:r>
            <a:endParaRPr lang="en-US" sz="1800" baseline="30000" dirty="0">
              <a:solidFill>
                <a:srgbClr val="CDD500"/>
              </a:solidFill>
              <a:latin typeface="Calibri" panose="020F0502020204030204"/>
            </a:endParaRPr>
          </a:p>
        </p:txBody>
      </p:sp>
      <p:sp>
        <p:nvSpPr>
          <p:cNvPr id="34" name="Object13">
            <a:extLst>
              <a:ext uri="{FF2B5EF4-FFF2-40B4-BE49-F238E27FC236}">
                <a16:creationId xmlns:a16="http://schemas.microsoft.com/office/drawing/2014/main" xmlns="" id="{7F1F015B-F1E3-3CD8-1AD2-DC5593C90DCA}"/>
              </a:ext>
            </a:extLst>
          </p:cNvPr>
          <p:cNvSpPr/>
          <p:nvPr/>
        </p:nvSpPr>
        <p:spPr>
          <a:xfrm>
            <a:off x="835396" y="6040008"/>
            <a:ext cx="10275236" cy="383875"/>
          </a:xfrm>
          <a:prstGeom prst="rect">
            <a:avLst/>
          </a:prstGeom>
          <a:noFill/>
          <a:ln/>
        </p:spPr>
        <p:txBody>
          <a:bodyPr wrap="square" lIns="0" tIns="0" rIns="0" bIns="0" rtlCol="0" anchor="ctr"/>
          <a:lstStyle/>
          <a:p>
            <a:pPr defTabSz="914400">
              <a:lnSpc>
                <a:spcPct val="80000"/>
              </a:lnSpc>
            </a:pPr>
            <a:r>
              <a:rPr lang="en-US" sz="700" b="1"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 -</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Время выживаемости без повторного прогрессирования определялось как время от рандомизации до первого определенного исследователем прогрессирования заболевания (прогрессирование ПСА, прогрессирование по данным визуализации либо клиническое прогрессирование), когда пациент получал первую последующую терапию по поводу РПЖ или до смерти от любой причины, в зависимости от того, что наступит раньше. АДТ – андрогенная депривационная терапия; мГЧРПЖ – метастатический гормон-чувствительный рак предстательной железы;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мКРРПЖ</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метастатический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-резистентный рак предстательной железы; ОР – относительный риск.1.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Chi</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K.N.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al</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Presented</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ASCO GU 21;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аbstract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11.</a:t>
            </a:r>
            <a:endPar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endParaRPr>
          </a:p>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267868349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3095497711"/>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7411"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sp>
        <p:nvSpPr>
          <p:cNvPr id="5" name="Заголовок 1">
            <a:extLst>
              <a:ext uri="{FF2B5EF4-FFF2-40B4-BE49-F238E27FC236}">
                <a16:creationId xmlns:a16="http://schemas.microsoft.com/office/drawing/2014/main" xmlns="" id="{F3566391-60B9-C6BA-D0A9-10BBC6100B79}"/>
              </a:ext>
            </a:extLst>
          </p:cNvPr>
          <p:cNvSpPr txBox="1">
            <a:spLocks/>
          </p:cNvSpPr>
          <p:nvPr/>
        </p:nvSpPr>
        <p:spPr>
          <a:xfrm>
            <a:off x="1225294" y="689926"/>
            <a:ext cx="9741411" cy="794630"/>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none" spc="0" normalizeH="0" baseline="0" noProof="0" dirty="0">
                <a:ln>
                  <a:noFill/>
                </a:ln>
                <a:solidFill>
                  <a:srgbClr val="491C6B"/>
                </a:solidFill>
                <a:effectLst/>
                <a:uLnTx/>
                <a:uFillTx/>
                <a:latin typeface="Verdana" panose="020B0604030504040204" pitchFamily="34" charset="0"/>
              </a:rPr>
              <a:t>ПРИ ИСПОЛЬЗОВАНИИ ЭРЛЕАДА + АДТ ДОСТОВЕРНО ЧАЩЕ НАБЛЮДАЕТСЯ ОТВЕТ ПО ПСА, ПО СРАВНЕНИЮ С МОНО-АДТ</a:t>
            </a:r>
            <a:r>
              <a:rPr kumimoji="0" lang="ru-RU" b="1" i="0" u="none" strike="noStrike" kern="1200" cap="none" spc="0" normalizeH="0" baseline="30000" noProof="0" dirty="0">
                <a:ln>
                  <a:noFill/>
                </a:ln>
                <a:solidFill>
                  <a:srgbClr val="491C6B"/>
                </a:solidFill>
                <a:effectLst/>
                <a:uLnTx/>
                <a:uFillTx/>
                <a:latin typeface="Verdana" panose="020B0604030504040204" pitchFamily="34" charset="0"/>
              </a:rPr>
              <a:t>1</a:t>
            </a:r>
          </a:p>
        </p:txBody>
      </p:sp>
      <p:pic>
        <p:nvPicPr>
          <p:cNvPr id="6" name="Object 3" descr="preencoded.png">
            <a:extLst>
              <a:ext uri="{FF2B5EF4-FFF2-40B4-BE49-F238E27FC236}">
                <a16:creationId xmlns:a16="http://schemas.microsoft.com/office/drawing/2014/main" xmlns="" id="{7A698B72-362D-5B34-BB83-EEC7AE391DE2}"/>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5969000" y="2362200"/>
            <a:ext cx="5518150" cy="3857480"/>
          </a:xfrm>
          <a:prstGeom prst="rect">
            <a:avLst/>
          </a:prstGeom>
        </p:spPr>
      </p:pic>
      <p:sp>
        <p:nvSpPr>
          <p:cNvPr id="7" name="Object7">
            <a:extLst>
              <a:ext uri="{FF2B5EF4-FFF2-40B4-BE49-F238E27FC236}">
                <a16:creationId xmlns:a16="http://schemas.microsoft.com/office/drawing/2014/main" xmlns="" id="{8473E668-308B-4875-6855-0BD55BF6F493}"/>
              </a:ext>
            </a:extLst>
          </p:cNvPr>
          <p:cNvSpPr/>
          <p:nvPr/>
        </p:nvSpPr>
        <p:spPr>
          <a:xfrm>
            <a:off x="6273800" y="2718210"/>
            <a:ext cx="315072" cy="209550"/>
          </a:xfrm>
          <a:prstGeom prst="rect">
            <a:avLst/>
          </a:prstGeom>
          <a:noFill/>
          <a:ln/>
        </p:spPr>
        <p:txBody>
          <a:bodyPr wrap="square" lIns="0" tIns="0" rIns="0" bIns="0" rtlCol="0" anchor="ctr"/>
          <a:lstStyle/>
          <a:p>
            <a:pPr algn="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100</a:t>
            </a:r>
            <a:endParaRPr lang="en-US" sz="1519" kern="0" dirty="0">
              <a:solidFill>
                <a:prstClr val="black"/>
              </a:solidFill>
              <a:latin typeface="Calibri" panose="020F0502020204030204"/>
            </a:endParaRPr>
          </a:p>
        </p:txBody>
      </p:sp>
      <p:sp>
        <p:nvSpPr>
          <p:cNvPr id="8" name="Object8">
            <a:extLst>
              <a:ext uri="{FF2B5EF4-FFF2-40B4-BE49-F238E27FC236}">
                <a16:creationId xmlns:a16="http://schemas.microsoft.com/office/drawing/2014/main" xmlns="" id="{E281947C-90F1-6F12-E527-98B1F235E2D9}"/>
              </a:ext>
            </a:extLst>
          </p:cNvPr>
          <p:cNvSpPr/>
          <p:nvPr/>
        </p:nvSpPr>
        <p:spPr>
          <a:xfrm>
            <a:off x="6375400" y="3244807"/>
            <a:ext cx="216398" cy="209550"/>
          </a:xfrm>
          <a:prstGeom prst="rect">
            <a:avLst/>
          </a:prstGeom>
          <a:noFill/>
          <a:ln/>
        </p:spPr>
        <p:txBody>
          <a:bodyPr wrap="square" lIns="0" tIns="0" rIns="0" bIns="0" rtlCol="0" anchor="ctr"/>
          <a:lstStyle/>
          <a:p>
            <a:pPr algn="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80</a:t>
            </a:r>
            <a:endParaRPr lang="en-US" sz="1519" kern="0" dirty="0">
              <a:solidFill>
                <a:prstClr val="black"/>
              </a:solidFill>
              <a:latin typeface="Calibri" panose="020F0502020204030204"/>
            </a:endParaRPr>
          </a:p>
        </p:txBody>
      </p:sp>
      <p:sp>
        <p:nvSpPr>
          <p:cNvPr id="9" name="Object9">
            <a:extLst>
              <a:ext uri="{FF2B5EF4-FFF2-40B4-BE49-F238E27FC236}">
                <a16:creationId xmlns:a16="http://schemas.microsoft.com/office/drawing/2014/main" xmlns="" id="{BB0F66DB-0041-D0CE-9A50-8997DBF318F0}"/>
              </a:ext>
            </a:extLst>
          </p:cNvPr>
          <p:cNvSpPr/>
          <p:nvPr/>
        </p:nvSpPr>
        <p:spPr>
          <a:xfrm>
            <a:off x="6375400" y="3801072"/>
            <a:ext cx="216398" cy="209550"/>
          </a:xfrm>
          <a:prstGeom prst="rect">
            <a:avLst/>
          </a:prstGeom>
          <a:noFill/>
          <a:ln/>
        </p:spPr>
        <p:txBody>
          <a:bodyPr wrap="square" lIns="0" tIns="0" rIns="0" bIns="0" rtlCol="0" anchor="ctr"/>
          <a:lstStyle/>
          <a:p>
            <a:pPr algn="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60</a:t>
            </a:r>
            <a:endParaRPr lang="en-US" sz="1519" kern="0" dirty="0">
              <a:solidFill>
                <a:prstClr val="black"/>
              </a:solidFill>
              <a:latin typeface="Calibri" panose="020F0502020204030204"/>
            </a:endParaRPr>
          </a:p>
        </p:txBody>
      </p:sp>
      <p:sp>
        <p:nvSpPr>
          <p:cNvPr id="10" name="Object10">
            <a:extLst>
              <a:ext uri="{FF2B5EF4-FFF2-40B4-BE49-F238E27FC236}">
                <a16:creationId xmlns:a16="http://schemas.microsoft.com/office/drawing/2014/main" xmlns="" id="{C27F66AA-B463-E2EF-B6C4-21674E401028}"/>
              </a:ext>
            </a:extLst>
          </p:cNvPr>
          <p:cNvSpPr/>
          <p:nvPr/>
        </p:nvSpPr>
        <p:spPr>
          <a:xfrm>
            <a:off x="6369050" y="4357338"/>
            <a:ext cx="216398" cy="209550"/>
          </a:xfrm>
          <a:prstGeom prst="rect">
            <a:avLst/>
          </a:prstGeom>
          <a:noFill/>
          <a:ln/>
        </p:spPr>
        <p:txBody>
          <a:bodyPr wrap="square" lIns="0" tIns="0" rIns="0" bIns="0" rtlCol="0" anchor="ctr"/>
          <a:lstStyle/>
          <a:p>
            <a:pPr algn="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40</a:t>
            </a:r>
            <a:endParaRPr lang="en-US" sz="1519" kern="0" dirty="0">
              <a:solidFill>
                <a:prstClr val="black"/>
              </a:solidFill>
              <a:latin typeface="Calibri" panose="020F0502020204030204"/>
            </a:endParaRPr>
          </a:p>
        </p:txBody>
      </p:sp>
      <p:sp>
        <p:nvSpPr>
          <p:cNvPr id="11" name="Object11">
            <a:extLst>
              <a:ext uri="{FF2B5EF4-FFF2-40B4-BE49-F238E27FC236}">
                <a16:creationId xmlns:a16="http://schemas.microsoft.com/office/drawing/2014/main" xmlns="" id="{3DA7004B-4E49-6AB2-39F4-057EEC7A1B5A}"/>
              </a:ext>
            </a:extLst>
          </p:cNvPr>
          <p:cNvSpPr/>
          <p:nvPr/>
        </p:nvSpPr>
        <p:spPr>
          <a:xfrm>
            <a:off x="6375400" y="4883936"/>
            <a:ext cx="216398" cy="209550"/>
          </a:xfrm>
          <a:prstGeom prst="rect">
            <a:avLst/>
          </a:prstGeom>
          <a:noFill/>
          <a:ln/>
        </p:spPr>
        <p:txBody>
          <a:bodyPr wrap="square" lIns="0" tIns="0" rIns="0" bIns="0" rtlCol="0" anchor="ctr"/>
          <a:lstStyle/>
          <a:p>
            <a:pPr algn="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20</a:t>
            </a:r>
            <a:endParaRPr lang="en-US" sz="1519" kern="0" dirty="0">
              <a:solidFill>
                <a:prstClr val="black"/>
              </a:solidFill>
              <a:latin typeface="Calibri" panose="020F0502020204030204"/>
            </a:endParaRPr>
          </a:p>
        </p:txBody>
      </p:sp>
      <p:sp>
        <p:nvSpPr>
          <p:cNvPr id="12" name="Object12">
            <a:extLst>
              <a:ext uri="{FF2B5EF4-FFF2-40B4-BE49-F238E27FC236}">
                <a16:creationId xmlns:a16="http://schemas.microsoft.com/office/drawing/2014/main" xmlns="" id="{0838E8E6-3DCB-5207-0567-98F1382750E6}"/>
              </a:ext>
            </a:extLst>
          </p:cNvPr>
          <p:cNvSpPr/>
          <p:nvPr/>
        </p:nvSpPr>
        <p:spPr>
          <a:xfrm>
            <a:off x="9683750" y="2688542"/>
            <a:ext cx="1362533" cy="209550"/>
          </a:xfrm>
          <a:prstGeom prst="rect">
            <a:avLst/>
          </a:prstGeom>
          <a:noFill/>
          <a:ln/>
        </p:spPr>
        <p:txBody>
          <a:bodyPr wrap="square" lIns="0" tIns="0" rIns="0" bIns="0" rtlCol="0" anchor="b"/>
          <a:lstStyle/>
          <a:p>
            <a:pPr algn="ctr" defTabSz="914400">
              <a:lnSpc>
                <a:spcPts val="1670"/>
              </a:lnSpc>
              <a:defRPr/>
            </a:pPr>
            <a:r>
              <a:rPr lang="en-US" sz="1333" kern="0" dirty="0">
                <a:solidFill>
                  <a:srgbClr val="435F91"/>
                </a:solidFill>
                <a:latin typeface="Calibri" panose="020F0502020204030204"/>
                <a:ea typeface="Roboto Condensed Regular" pitchFamily="34" charset="-122"/>
                <a:cs typeface="Roboto Condensed Regular" pitchFamily="34" charset="-120"/>
              </a:rPr>
              <a:t>Эрлеада + АДТ</a:t>
            </a:r>
            <a:endParaRPr lang="en-US" sz="1333" kern="0" dirty="0">
              <a:solidFill>
                <a:prstClr val="black"/>
              </a:solidFill>
              <a:latin typeface="Calibri" panose="020F0502020204030204"/>
            </a:endParaRPr>
          </a:p>
        </p:txBody>
      </p:sp>
      <p:sp>
        <p:nvSpPr>
          <p:cNvPr id="13" name="Object13">
            <a:extLst>
              <a:ext uri="{FF2B5EF4-FFF2-40B4-BE49-F238E27FC236}">
                <a16:creationId xmlns:a16="http://schemas.microsoft.com/office/drawing/2014/main" xmlns="" id="{F64022F0-C716-8C32-A098-BC7CEC261BAA}"/>
              </a:ext>
            </a:extLst>
          </p:cNvPr>
          <p:cNvSpPr/>
          <p:nvPr/>
        </p:nvSpPr>
        <p:spPr>
          <a:xfrm rot="16200000">
            <a:off x="4439453" y="3814750"/>
            <a:ext cx="3134135" cy="546502"/>
          </a:xfrm>
          <a:prstGeom prst="rect">
            <a:avLst/>
          </a:prstGeom>
          <a:noFill/>
          <a:ln/>
        </p:spPr>
        <p:txBody>
          <a:bodyPr wrap="square" lIns="0" tIns="0" rIns="0" bIns="0" rtlCol="0" anchor="b"/>
          <a:lstStyle/>
          <a:p>
            <a:pPr algn="ctr" defTabSz="914400">
              <a:lnSpc>
                <a:spcPts val="2103"/>
              </a:lnSpc>
              <a:defRPr/>
            </a:pPr>
            <a:r>
              <a:rPr lang="en-US" sz="1333" b="1" kern="0" dirty="0">
                <a:solidFill>
                  <a:prstClr val="black">
                    <a:lumMod val="65000"/>
                    <a:lumOff val="35000"/>
                  </a:prstClr>
                </a:solidFill>
                <a:latin typeface="Calibri" panose="020F0502020204030204"/>
                <a:ea typeface="Roboto Condensed Regular" pitchFamily="34" charset="-122"/>
                <a:cs typeface="Roboto Condensed Regular" pitchFamily="34" charset="-120"/>
              </a:rPr>
              <a:t>Пациенты ответившие по ПСА ,</a:t>
            </a:r>
            <a:r>
              <a:rPr lang="ru-RU" sz="1333" b="1" kern="0" dirty="0">
                <a:solidFill>
                  <a:prstClr val="black">
                    <a:lumMod val="65000"/>
                    <a:lumOff val="35000"/>
                  </a:prstClr>
                </a:solidFill>
                <a:latin typeface="Calibri" panose="020F0502020204030204"/>
                <a:ea typeface="Roboto Condensed Regular" pitchFamily="34" charset="-122"/>
                <a:cs typeface="Roboto Condensed Regular" pitchFamily="34" charset="-120"/>
              </a:rPr>
              <a:t> </a:t>
            </a:r>
            <a:r>
              <a:rPr lang="en-US" sz="1333" b="1" kern="0" dirty="0">
                <a:solidFill>
                  <a:prstClr val="black">
                    <a:lumMod val="65000"/>
                    <a:lumOff val="35000"/>
                  </a:prstClr>
                </a:solidFill>
                <a:latin typeface="Calibri" panose="020F0502020204030204"/>
                <a:ea typeface="Roboto Condensed Regular" pitchFamily="34" charset="-122"/>
                <a:cs typeface="Roboto Condensed Regular" pitchFamily="34" charset="-120"/>
              </a:rPr>
              <a:t>%</a:t>
            </a:r>
            <a:endParaRPr lang="en-US" sz="1333" b="1" kern="0" dirty="0">
              <a:solidFill>
                <a:prstClr val="black">
                  <a:lumMod val="65000"/>
                  <a:lumOff val="35000"/>
                </a:prstClr>
              </a:solidFill>
              <a:latin typeface="Calibri" panose="020F0502020204030204"/>
            </a:endParaRPr>
          </a:p>
        </p:txBody>
      </p:sp>
      <p:sp>
        <p:nvSpPr>
          <p:cNvPr id="14" name="Object14">
            <a:extLst>
              <a:ext uri="{FF2B5EF4-FFF2-40B4-BE49-F238E27FC236}">
                <a16:creationId xmlns:a16="http://schemas.microsoft.com/office/drawing/2014/main" xmlns="" id="{4F5A02AB-61F3-ADD6-E272-52AB71275CD3}"/>
              </a:ext>
            </a:extLst>
          </p:cNvPr>
          <p:cNvSpPr/>
          <p:nvPr/>
        </p:nvSpPr>
        <p:spPr>
          <a:xfrm>
            <a:off x="6940556" y="5745855"/>
            <a:ext cx="1946987" cy="304800"/>
          </a:xfrm>
          <a:prstGeom prst="rect">
            <a:avLst/>
          </a:prstGeom>
          <a:noFill/>
          <a:ln/>
        </p:spPr>
        <p:txBody>
          <a:bodyPr wrap="square" lIns="0" tIns="0" rIns="0" bIns="0" rtlCol="0" anchor="b"/>
          <a:lstStyle/>
          <a:p>
            <a:pPr defTabSz="914400">
              <a:lnSpc>
                <a:spcPts val="1285"/>
              </a:lnSpc>
              <a:defRPr/>
            </a:pPr>
            <a:r>
              <a:rPr lang="en-US" sz="1200" b="1" kern="0" dirty="0">
                <a:solidFill>
                  <a:prstClr val="black">
                    <a:lumMod val="65000"/>
                    <a:lumOff val="35000"/>
                  </a:prstClr>
                </a:solidFill>
                <a:latin typeface="Calibri" panose="020F0502020204030204"/>
                <a:ea typeface="Roboto Condensed Bold" pitchFamily="34" charset="-122"/>
                <a:cs typeface="Roboto Condensed Bold" pitchFamily="34" charset="-120"/>
              </a:rPr>
              <a:t>≥ 90% cнижение уровня ПСА</a:t>
            </a:r>
            <a:endParaRPr lang="en-US" sz="1200" kern="0" dirty="0">
              <a:solidFill>
                <a:prstClr val="black">
                  <a:lumMod val="65000"/>
                  <a:lumOff val="35000"/>
                </a:prstClr>
              </a:solidFill>
              <a:latin typeface="Calibri" panose="020F0502020204030204"/>
            </a:endParaRPr>
          </a:p>
        </p:txBody>
      </p:sp>
      <p:sp>
        <p:nvSpPr>
          <p:cNvPr id="15" name="Object15">
            <a:extLst>
              <a:ext uri="{FF2B5EF4-FFF2-40B4-BE49-F238E27FC236}">
                <a16:creationId xmlns:a16="http://schemas.microsoft.com/office/drawing/2014/main" xmlns="" id="{C85E071B-67E0-D9A8-0781-03C1A950658A}"/>
              </a:ext>
            </a:extLst>
          </p:cNvPr>
          <p:cNvSpPr/>
          <p:nvPr/>
        </p:nvSpPr>
        <p:spPr>
          <a:xfrm>
            <a:off x="9468129" y="5736949"/>
            <a:ext cx="1984939" cy="304800"/>
          </a:xfrm>
          <a:prstGeom prst="rect">
            <a:avLst/>
          </a:prstGeom>
          <a:noFill/>
          <a:ln/>
        </p:spPr>
        <p:txBody>
          <a:bodyPr wrap="square" lIns="0" tIns="0" rIns="0" bIns="0" rtlCol="0" anchor="b"/>
          <a:lstStyle/>
          <a:p>
            <a:pPr defTabSz="914400">
              <a:lnSpc>
                <a:spcPts val="1285"/>
              </a:lnSpc>
              <a:defRPr/>
            </a:pPr>
            <a:r>
              <a:rPr lang="en-US" sz="1200" b="1" kern="0" dirty="0">
                <a:solidFill>
                  <a:prstClr val="black">
                    <a:lumMod val="65000"/>
                    <a:lumOff val="35000"/>
                  </a:prstClr>
                </a:solidFill>
                <a:latin typeface="Calibri" panose="020F0502020204030204"/>
                <a:ea typeface="Roboto Condensed Bold" pitchFamily="34" charset="-122"/>
                <a:cs typeface="Roboto Condensed Bold" pitchFamily="34" charset="-120"/>
              </a:rPr>
              <a:t>≥ 90% cнижение уровня ПСА</a:t>
            </a:r>
            <a:endParaRPr lang="en-US" sz="1200" kern="0" dirty="0">
              <a:solidFill>
                <a:prstClr val="black">
                  <a:lumMod val="65000"/>
                  <a:lumOff val="35000"/>
                </a:prstClr>
              </a:solidFill>
              <a:latin typeface="Calibri" panose="020F0502020204030204"/>
            </a:endParaRPr>
          </a:p>
        </p:txBody>
      </p:sp>
      <p:sp>
        <p:nvSpPr>
          <p:cNvPr id="16" name="Object16">
            <a:extLst>
              <a:ext uri="{FF2B5EF4-FFF2-40B4-BE49-F238E27FC236}">
                <a16:creationId xmlns:a16="http://schemas.microsoft.com/office/drawing/2014/main" xmlns="" id="{ACA759CD-3755-5D06-49B4-D23F6F57224C}"/>
              </a:ext>
            </a:extLst>
          </p:cNvPr>
          <p:cNvSpPr/>
          <p:nvPr/>
        </p:nvSpPr>
        <p:spPr>
          <a:xfrm>
            <a:off x="7207250" y="2710793"/>
            <a:ext cx="1362533" cy="228600"/>
          </a:xfrm>
          <a:prstGeom prst="rect">
            <a:avLst/>
          </a:prstGeom>
          <a:noFill/>
          <a:ln/>
        </p:spPr>
        <p:txBody>
          <a:bodyPr wrap="square" lIns="0" tIns="0" rIns="0" bIns="0" rtlCol="0" anchor="b"/>
          <a:lstStyle/>
          <a:p>
            <a:pPr algn="ctr" defTabSz="914400">
              <a:lnSpc>
                <a:spcPts val="1822"/>
              </a:lnSpc>
              <a:defRPr/>
            </a:pPr>
            <a:r>
              <a:rPr lang="en-US" sz="1333" kern="0" dirty="0">
                <a:solidFill>
                  <a:srgbClr val="5E5E5E"/>
                </a:solidFill>
                <a:latin typeface="Calibri" panose="020F0502020204030204"/>
                <a:ea typeface="Roboto Condensed Regular" pitchFamily="34" charset="-122"/>
                <a:cs typeface="Roboto Condensed Regular" pitchFamily="34" charset="-120"/>
              </a:rPr>
              <a:t>Плацебо + АДТ</a:t>
            </a:r>
            <a:endParaRPr lang="en-US" sz="1333" kern="0" dirty="0">
              <a:solidFill>
                <a:prstClr val="black"/>
              </a:solidFill>
              <a:latin typeface="Calibri" panose="020F0502020204030204"/>
            </a:endParaRPr>
          </a:p>
        </p:txBody>
      </p:sp>
      <p:sp>
        <p:nvSpPr>
          <p:cNvPr id="17" name="Object17">
            <a:extLst>
              <a:ext uri="{FF2B5EF4-FFF2-40B4-BE49-F238E27FC236}">
                <a16:creationId xmlns:a16="http://schemas.microsoft.com/office/drawing/2014/main" xmlns="" id="{D5DF770D-58FD-7F80-3930-EB8936068CA2}"/>
              </a:ext>
            </a:extLst>
          </p:cNvPr>
          <p:cNvSpPr/>
          <p:nvPr/>
        </p:nvSpPr>
        <p:spPr>
          <a:xfrm>
            <a:off x="9677400" y="3808490"/>
            <a:ext cx="263807"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55</a:t>
            </a:r>
            <a:endParaRPr lang="en-US" sz="1401" kern="0" dirty="0">
              <a:solidFill>
                <a:prstClr val="black"/>
              </a:solidFill>
              <a:latin typeface="Calibri" panose="020F0502020204030204"/>
            </a:endParaRPr>
          </a:p>
        </p:txBody>
      </p:sp>
      <p:sp>
        <p:nvSpPr>
          <p:cNvPr id="18" name="Object18">
            <a:extLst>
              <a:ext uri="{FF2B5EF4-FFF2-40B4-BE49-F238E27FC236}">
                <a16:creationId xmlns:a16="http://schemas.microsoft.com/office/drawing/2014/main" xmlns="" id="{B285860A-71EB-9A58-C71A-6ECB3D1ABC53}"/>
              </a:ext>
            </a:extLst>
          </p:cNvPr>
          <p:cNvSpPr/>
          <p:nvPr/>
        </p:nvSpPr>
        <p:spPr>
          <a:xfrm>
            <a:off x="7302500" y="4935854"/>
            <a:ext cx="196850"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13</a:t>
            </a:r>
            <a:endParaRPr lang="en-US" sz="1401" kern="0" dirty="0">
              <a:solidFill>
                <a:prstClr val="black"/>
              </a:solidFill>
              <a:latin typeface="Calibri" panose="020F0502020204030204"/>
            </a:endParaRPr>
          </a:p>
        </p:txBody>
      </p:sp>
      <p:sp>
        <p:nvSpPr>
          <p:cNvPr id="19" name="Object19">
            <a:extLst>
              <a:ext uri="{FF2B5EF4-FFF2-40B4-BE49-F238E27FC236}">
                <a16:creationId xmlns:a16="http://schemas.microsoft.com/office/drawing/2014/main" xmlns="" id="{2BCF8A03-6924-002F-52B0-9085509E2E4B}"/>
              </a:ext>
            </a:extLst>
          </p:cNvPr>
          <p:cNvSpPr/>
          <p:nvPr/>
        </p:nvSpPr>
        <p:spPr>
          <a:xfrm>
            <a:off x="10128250" y="3541482"/>
            <a:ext cx="278641"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65</a:t>
            </a:r>
            <a:endParaRPr lang="en-US" sz="1401" kern="0" dirty="0">
              <a:solidFill>
                <a:prstClr val="black"/>
              </a:solidFill>
              <a:latin typeface="Calibri" panose="020F0502020204030204"/>
            </a:endParaRPr>
          </a:p>
        </p:txBody>
      </p:sp>
      <p:sp>
        <p:nvSpPr>
          <p:cNvPr id="20" name="Object20">
            <a:extLst>
              <a:ext uri="{FF2B5EF4-FFF2-40B4-BE49-F238E27FC236}">
                <a16:creationId xmlns:a16="http://schemas.microsoft.com/office/drawing/2014/main" xmlns="" id="{2561B409-F5C3-1E94-077D-7BF498F207A9}"/>
              </a:ext>
            </a:extLst>
          </p:cNvPr>
          <p:cNvSpPr/>
          <p:nvPr/>
        </p:nvSpPr>
        <p:spPr>
          <a:xfrm>
            <a:off x="7747000" y="4809766"/>
            <a:ext cx="196850"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18</a:t>
            </a:r>
            <a:endParaRPr lang="en-US" sz="1401" kern="0" dirty="0">
              <a:solidFill>
                <a:prstClr val="black"/>
              </a:solidFill>
              <a:latin typeface="Calibri" panose="020F0502020204030204"/>
            </a:endParaRPr>
          </a:p>
        </p:txBody>
      </p:sp>
      <p:sp>
        <p:nvSpPr>
          <p:cNvPr id="21" name="Object21">
            <a:extLst>
              <a:ext uri="{FF2B5EF4-FFF2-40B4-BE49-F238E27FC236}">
                <a16:creationId xmlns:a16="http://schemas.microsoft.com/office/drawing/2014/main" xmlns="" id="{186F72F7-4E3B-C582-4836-59B7551E7748}"/>
              </a:ext>
            </a:extLst>
          </p:cNvPr>
          <p:cNvSpPr/>
          <p:nvPr/>
        </p:nvSpPr>
        <p:spPr>
          <a:xfrm>
            <a:off x="10585450" y="3474730"/>
            <a:ext cx="263807"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67</a:t>
            </a:r>
            <a:endParaRPr lang="en-US" sz="1401" kern="0" dirty="0">
              <a:solidFill>
                <a:prstClr val="black"/>
              </a:solidFill>
              <a:latin typeface="Calibri" panose="020F0502020204030204"/>
            </a:endParaRPr>
          </a:p>
        </p:txBody>
      </p:sp>
      <p:sp>
        <p:nvSpPr>
          <p:cNvPr id="22" name="Object22">
            <a:extLst>
              <a:ext uri="{FF2B5EF4-FFF2-40B4-BE49-F238E27FC236}">
                <a16:creationId xmlns:a16="http://schemas.microsoft.com/office/drawing/2014/main" xmlns="" id="{871343F6-EFB5-24C8-ED44-55C6622AE876}"/>
              </a:ext>
            </a:extLst>
          </p:cNvPr>
          <p:cNvSpPr/>
          <p:nvPr/>
        </p:nvSpPr>
        <p:spPr>
          <a:xfrm>
            <a:off x="8191500" y="4720764"/>
            <a:ext cx="196850" cy="196850"/>
          </a:xfrm>
          <a:prstGeom prst="rect">
            <a:avLst/>
          </a:prstGeom>
          <a:noFill/>
          <a:ln/>
        </p:spPr>
        <p:txBody>
          <a:bodyPr wrap="square" lIns="0" tIns="0" rIns="0" bIns="0" rtlCol="0" anchor="ctr"/>
          <a:lstStyle/>
          <a:p>
            <a:pPr algn="ctr" defTabSz="914400">
              <a:lnSpc>
                <a:spcPts val="1542"/>
              </a:lnSpc>
              <a:defRPr/>
            </a:pPr>
            <a:r>
              <a:rPr lang="en-US" sz="1401" kern="0" dirty="0">
                <a:solidFill>
                  <a:srgbClr val="5E5E5E"/>
                </a:solidFill>
                <a:latin typeface="Calibri" panose="020F0502020204030204"/>
                <a:ea typeface="Roboto Condensed Regular" pitchFamily="34" charset="-122"/>
                <a:cs typeface="Roboto Condensed Regular" pitchFamily="34" charset="-120"/>
              </a:rPr>
              <a:t>21</a:t>
            </a:r>
            <a:endParaRPr lang="en-US" sz="1401" kern="0" dirty="0">
              <a:solidFill>
                <a:prstClr val="black"/>
              </a:solidFill>
              <a:latin typeface="Calibri" panose="020F0502020204030204"/>
            </a:endParaRPr>
          </a:p>
        </p:txBody>
      </p:sp>
      <p:sp>
        <p:nvSpPr>
          <p:cNvPr id="23" name="Object23">
            <a:extLst>
              <a:ext uri="{FF2B5EF4-FFF2-40B4-BE49-F238E27FC236}">
                <a16:creationId xmlns:a16="http://schemas.microsoft.com/office/drawing/2014/main" xmlns="" id="{76A26F4A-E272-EA18-B2F8-6E8BD0DD277F}"/>
              </a:ext>
            </a:extLst>
          </p:cNvPr>
          <p:cNvSpPr/>
          <p:nvPr/>
        </p:nvSpPr>
        <p:spPr>
          <a:xfrm>
            <a:off x="6470650" y="5425367"/>
            <a:ext cx="120650" cy="209550"/>
          </a:xfrm>
          <a:prstGeom prst="rect">
            <a:avLst/>
          </a:prstGeom>
          <a:noFill/>
          <a:ln/>
        </p:spPr>
        <p:txBody>
          <a:bodyPr wrap="square" lIns="0" tIns="0" rIns="0" bIns="0" rtlCol="0" anchor="ctr"/>
          <a:lstStyle/>
          <a:p>
            <a:pPr algn="ctr" defTabSz="914400">
              <a:lnSpc>
                <a:spcPts val="1670"/>
              </a:lnSpc>
              <a:defRPr/>
            </a:pPr>
            <a:r>
              <a:rPr lang="en-US" sz="1518" kern="0" dirty="0">
                <a:solidFill>
                  <a:srgbClr val="5E5E5E"/>
                </a:solidFill>
                <a:latin typeface="Calibri" panose="020F0502020204030204"/>
                <a:ea typeface="Roboto Condensed Regular" pitchFamily="34" charset="-122"/>
                <a:cs typeface="Roboto Condensed Regular" pitchFamily="34" charset="-120"/>
              </a:rPr>
              <a:t>0</a:t>
            </a:r>
            <a:endParaRPr lang="en-US" sz="1519" kern="0" dirty="0">
              <a:solidFill>
                <a:prstClr val="black"/>
              </a:solidFill>
              <a:latin typeface="Calibri" panose="020F0502020204030204"/>
            </a:endParaRPr>
          </a:p>
        </p:txBody>
      </p:sp>
      <p:sp>
        <p:nvSpPr>
          <p:cNvPr id="24" name="Object24">
            <a:extLst>
              <a:ext uri="{FF2B5EF4-FFF2-40B4-BE49-F238E27FC236}">
                <a16:creationId xmlns:a16="http://schemas.microsoft.com/office/drawing/2014/main" xmlns="" id="{1A065B19-C60D-3915-F4B3-7DD63784F4C3}"/>
              </a:ext>
            </a:extLst>
          </p:cNvPr>
          <p:cNvSpPr/>
          <p:nvPr/>
        </p:nvSpPr>
        <p:spPr>
          <a:xfrm>
            <a:off x="7334250" y="5603372"/>
            <a:ext cx="13335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3</a:t>
            </a:r>
            <a:endParaRPr lang="en-US" sz="1752" kern="0" dirty="0">
              <a:solidFill>
                <a:prstClr val="black"/>
              </a:solidFill>
              <a:latin typeface="Calibri" panose="020F0502020204030204"/>
            </a:endParaRPr>
          </a:p>
        </p:txBody>
      </p:sp>
      <p:sp>
        <p:nvSpPr>
          <p:cNvPr id="25" name="Object25">
            <a:extLst>
              <a:ext uri="{FF2B5EF4-FFF2-40B4-BE49-F238E27FC236}">
                <a16:creationId xmlns:a16="http://schemas.microsoft.com/office/drawing/2014/main" xmlns="" id="{F9D91BE9-E913-12EA-6849-05FC9522FC59}"/>
              </a:ext>
            </a:extLst>
          </p:cNvPr>
          <p:cNvSpPr/>
          <p:nvPr/>
        </p:nvSpPr>
        <p:spPr>
          <a:xfrm>
            <a:off x="7778750" y="5603372"/>
            <a:ext cx="13335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6</a:t>
            </a:r>
            <a:endParaRPr lang="en-US" sz="1752" kern="0" dirty="0">
              <a:solidFill>
                <a:prstClr val="black"/>
              </a:solidFill>
              <a:latin typeface="Calibri" panose="020F0502020204030204"/>
            </a:endParaRPr>
          </a:p>
        </p:txBody>
      </p:sp>
      <p:sp>
        <p:nvSpPr>
          <p:cNvPr id="26" name="Object26">
            <a:extLst>
              <a:ext uri="{FF2B5EF4-FFF2-40B4-BE49-F238E27FC236}">
                <a16:creationId xmlns:a16="http://schemas.microsoft.com/office/drawing/2014/main" xmlns="" id="{D13ABA6D-E94D-A2B4-98D0-2089BEA66B7E}"/>
              </a:ext>
            </a:extLst>
          </p:cNvPr>
          <p:cNvSpPr/>
          <p:nvPr/>
        </p:nvSpPr>
        <p:spPr>
          <a:xfrm>
            <a:off x="8147050" y="5603372"/>
            <a:ext cx="24130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12</a:t>
            </a:r>
            <a:endParaRPr lang="en-US" sz="1752" kern="0" dirty="0">
              <a:solidFill>
                <a:prstClr val="black"/>
              </a:solidFill>
              <a:latin typeface="Calibri" panose="020F0502020204030204"/>
            </a:endParaRPr>
          </a:p>
        </p:txBody>
      </p:sp>
      <p:sp>
        <p:nvSpPr>
          <p:cNvPr id="27" name="Object27">
            <a:extLst>
              <a:ext uri="{FF2B5EF4-FFF2-40B4-BE49-F238E27FC236}">
                <a16:creationId xmlns:a16="http://schemas.microsoft.com/office/drawing/2014/main" xmlns="" id="{712ABA62-F642-0368-4A2C-11F28440144D}"/>
              </a:ext>
            </a:extLst>
          </p:cNvPr>
          <p:cNvSpPr/>
          <p:nvPr/>
        </p:nvSpPr>
        <p:spPr>
          <a:xfrm>
            <a:off x="9734550" y="5603372"/>
            <a:ext cx="13335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3</a:t>
            </a:r>
            <a:endParaRPr lang="en-US" sz="1752" kern="0" dirty="0">
              <a:solidFill>
                <a:prstClr val="black"/>
              </a:solidFill>
              <a:latin typeface="Calibri" panose="020F0502020204030204"/>
            </a:endParaRPr>
          </a:p>
        </p:txBody>
      </p:sp>
      <p:sp>
        <p:nvSpPr>
          <p:cNvPr id="28" name="Object28">
            <a:extLst>
              <a:ext uri="{FF2B5EF4-FFF2-40B4-BE49-F238E27FC236}">
                <a16:creationId xmlns:a16="http://schemas.microsoft.com/office/drawing/2014/main" xmlns="" id="{8273B913-2A2F-0795-C0DE-043E496AE314}"/>
              </a:ext>
            </a:extLst>
          </p:cNvPr>
          <p:cNvSpPr/>
          <p:nvPr/>
        </p:nvSpPr>
        <p:spPr>
          <a:xfrm>
            <a:off x="10179050" y="5603372"/>
            <a:ext cx="13335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6</a:t>
            </a:r>
            <a:endParaRPr lang="en-US" sz="1752" kern="0" dirty="0">
              <a:solidFill>
                <a:prstClr val="black"/>
              </a:solidFill>
              <a:latin typeface="Calibri" panose="020F0502020204030204"/>
            </a:endParaRPr>
          </a:p>
        </p:txBody>
      </p:sp>
      <p:sp>
        <p:nvSpPr>
          <p:cNvPr id="29" name="Object29">
            <a:extLst>
              <a:ext uri="{FF2B5EF4-FFF2-40B4-BE49-F238E27FC236}">
                <a16:creationId xmlns:a16="http://schemas.microsoft.com/office/drawing/2014/main" xmlns="" id="{A4DDB555-0FFB-2D73-41F2-B121EF870DDA}"/>
              </a:ext>
            </a:extLst>
          </p:cNvPr>
          <p:cNvSpPr/>
          <p:nvPr/>
        </p:nvSpPr>
        <p:spPr>
          <a:xfrm>
            <a:off x="10547350" y="5603372"/>
            <a:ext cx="241300" cy="247650"/>
          </a:xfrm>
          <a:prstGeom prst="rect">
            <a:avLst/>
          </a:prstGeom>
          <a:noFill/>
          <a:ln/>
        </p:spPr>
        <p:txBody>
          <a:bodyPr wrap="square" lIns="0" tIns="0" rIns="0" bIns="0" rtlCol="0" anchor="ctr"/>
          <a:lstStyle/>
          <a:p>
            <a:pPr algn="ctr" defTabSz="914400">
              <a:lnSpc>
                <a:spcPts val="1927"/>
              </a:lnSpc>
              <a:defRPr/>
            </a:pPr>
            <a:r>
              <a:rPr lang="en-US" sz="1752" kern="0" dirty="0">
                <a:solidFill>
                  <a:srgbClr val="5E5E5E"/>
                </a:solidFill>
                <a:latin typeface="Calibri" panose="020F0502020204030204"/>
                <a:ea typeface="Roboto Condensed Regular" pitchFamily="34" charset="-122"/>
                <a:cs typeface="Roboto Condensed Regular" pitchFamily="34" charset="-120"/>
              </a:rPr>
              <a:t>12</a:t>
            </a:r>
            <a:endParaRPr lang="en-US" sz="1752" kern="0" dirty="0">
              <a:solidFill>
                <a:prstClr val="black"/>
              </a:solidFill>
              <a:latin typeface="Calibri" panose="020F0502020204030204"/>
            </a:endParaRPr>
          </a:p>
        </p:txBody>
      </p:sp>
      <p:sp>
        <p:nvSpPr>
          <p:cNvPr id="30" name="Object30">
            <a:extLst>
              <a:ext uri="{FF2B5EF4-FFF2-40B4-BE49-F238E27FC236}">
                <a16:creationId xmlns:a16="http://schemas.microsoft.com/office/drawing/2014/main" xmlns="" id="{9FDE9A07-A49D-B1A6-440C-95A33056C97A}"/>
              </a:ext>
            </a:extLst>
          </p:cNvPr>
          <p:cNvSpPr/>
          <p:nvPr/>
        </p:nvSpPr>
        <p:spPr>
          <a:xfrm>
            <a:off x="11220450" y="5618206"/>
            <a:ext cx="686997" cy="209550"/>
          </a:xfrm>
          <a:prstGeom prst="rect">
            <a:avLst/>
          </a:prstGeom>
          <a:noFill/>
          <a:ln/>
        </p:spPr>
        <p:txBody>
          <a:bodyPr wrap="square" lIns="0" tIns="0" rIns="0" bIns="0" rtlCol="0" anchor="b"/>
          <a:lstStyle/>
          <a:p>
            <a:pPr algn="ctr" defTabSz="914400">
              <a:lnSpc>
                <a:spcPts val="1670"/>
              </a:lnSpc>
              <a:defRPr/>
            </a:pPr>
            <a:r>
              <a:rPr lang="en-US" sz="1400" kern="0" dirty="0">
                <a:solidFill>
                  <a:srgbClr val="5E5E5E"/>
                </a:solidFill>
                <a:latin typeface="Calibri" panose="020F0502020204030204"/>
                <a:ea typeface="Roboto Condensed Regular" pitchFamily="34" charset="-122"/>
                <a:cs typeface="Roboto Condensed Regular" pitchFamily="34" charset="-120"/>
              </a:rPr>
              <a:t>Месяцы</a:t>
            </a:r>
            <a:endParaRPr lang="en-US" sz="1400" kern="0" dirty="0">
              <a:solidFill>
                <a:prstClr val="black"/>
              </a:solidFill>
              <a:latin typeface="Calibri" panose="020F0502020204030204"/>
            </a:endParaRPr>
          </a:p>
        </p:txBody>
      </p:sp>
      <p:sp>
        <p:nvSpPr>
          <p:cNvPr id="31" name="Object31">
            <a:extLst>
              <a:ext uri="{FF2B5EF4-FFF2-40B4-BE49-F238E27FC236}">
                <a16:creationId xmlns:a16="http://schemas.microsoft.com/office/drawing/2014/main" xmlns="" id="{A52D82D5-124D-216C-7072-BCCB4EB48E52}"/>
              </a:ext>
            </a:extLst>
          </p:cNvPr>
          <p:cNvSpPr/>
          <p:nvPr/>
        </p:nvSpPr>
        <p:spPr>
          <a:xfrm>
            <a:off x="6724650" y="2247900"/>
            <a:ext cx="5162550" cy="304800"/>
          </a:xfrm>
          <a:prstGeom prst="rect">
            <a:avLst/>
          </a:prstGeom>
          <a:noFill/>
          <a:ln/>
        </p:spPr>
        <p:txBody>
          <a:bodyPr wrap="square" lIns="0" tIns="0" rIns="0" bIns="0" rtlCol="0" anchor="t"/>
          <a:lstStyle/>
          <a:p>
            <a:pPr algn="ctr" defTabSz="914400">
              <a:lnSpc>
                <a:spcPts val="2400"/>
              </a:lnSpc>
              <a:defRPr/>
            </a:pPr>
            <a:r>
              <a:rPr lang="en-US" sz="2000" b="1" kern="0" dirty="0">
                <a:solidFill>
                  <a:srgbClr val="491C6B"/>
                </a:solidFill>
                <a:latin typeface="Calibri" panose="020F0502020204030204"/>
                <a:ea typeface="Roboto Condensed Bold" pitchFamily="34" charset="-122"/>
                <a:cs typeface="Roboto Condensed Bold" pitchFamily="34" charset="-120"/>
              </a:rPr>
              <a:t>Большой объем</a:t>
            </a:r>
            <a:endParaRPr lang="en-US" sz="2000" kern="0" dirty="0">
              <a:solidFill>
                <a:srgbClr val="491C6B"/>
              </a:solidFill>
              <a:latin typeface="Calibri" panose="020F0502020204030204"/>
            </a:endParaRPr>
          </a:p>
        </p:txBody>
      </p:sp>
      <p:sp>
        <p:nvSpPr>
          <p:cNvPr id="32" name="Object32">
            <a:extLst>
              <a:ext uri="{FF2B5EF4-FFF2-40B4-BE49-F238E27FC236}">
                <a16:creationId xmlns:a16="http://schemas.microsoft.com/office/drawing/2014/main" xmlns="" id="{2188246C-0BEB-E1B1-78A7-7C44F1A2DCC0}"/>
              </a:ext>
            </a:extLst>
          </p:cNvPr>
          <p:cNvSpPr/>
          <p:nvPr/>
        </p:nvSpPr>
        <p:spPr>
          <a:xfrm>
            <a:off x="1733550" y="3378200"/>
            <a:ext cx="2470150" cy="1035050"/>
          </a:xfrm>
          <a:prstGeom prst="rect">
            <a:avLst/>
          </a:prstGeom>
          <a:noFill/>
          <a:ln/>
        </p:spPr>
        <p:txBody>
          <a:bodyPr wrap="square" lIns="0" tIns="0" rIns="0" bIns="0" rtlCol="0" anchor="b"/>
          <a:lstStyle/>
          <a:p>
            <a:pPr algn="ctr" defTabSz="914400">
              <a:defRPr/>
            </a:pPr>
            <a:r>
              <a:rPr lang="ru-RU" sz="1800" kern="0" dirty="0">
                <a:solidFill>
                  <a:prstClr val="black">
                    <a:lumMod val="65000"/>
                    <a:lumOff val="35000"/>
                  </a:prstClr>
                </a:solidFill>
                <a:latin typeface="Calibri" panose="020F0502020204030204"/>
                <a:ea typeface="Roboto Condensed Regular" pitchFamily="34" charset="-122"/>
                <a:cs typeface="Roboto Condensed Regular" pitchFamily="34" charset="-120"/>
              </a:rPr>
              <a:t>снижение ПСА </a:t>
            </a:r>
            <a:br>
              <a:rPr lang="ru-RU" sz="1800" kern="0" dirty="0">
                <a:solidFill>
                  <a:prstClr val="black">
                    <a:lumMod val="65000"/>
                    <a:lumOff val="35000"/>
                  </a:prstClr>
                </a:solidFill>
                <a:latin typeface="Calibri" panose="020F0502020204030204"/>
                <a:ea typeface="Roboto Condensed Regular" pitchFamily="34" charset="-122"/>
                <a:cs typeface="Roboto Condensed Regular" pitchFamily="34" charset="-120"/>
              </a:rPr>
            </a:br>
            <a:r>
              <a:rPr lang="ru-RU" sz="2400" b="1" kern="0" dirty="0">
                <a:solidFill>
                  <a:srgbClr val="491C6B"/>
                </a:solidFill>
                <a:latin typeface="Calibri" panose="020F0502020204030204"/>
                <a:ea typeface="Roboto Condensed Bold" pitchFamily="34" charset="-122"/>
                <a:cs typeface="Roboto Condensed Regular" pitchFamily="34" charset="-120"/>
              </a:rPr>
              <a:t>на </a:t>
            </a:r>
            <a:r>
              <a:rPr lang="en-US" sz="3200" b="1" kern="0" dirty="0">
                <a:solidFill>
                  <a:srgbClr val="491C6B"/>
                </a:solidFill>
                <a:latin typeface="Calibri" panose="020F0502020204030204"/>
                <a:ea typeface="Roboto Condensed Bold" pitchFamily="34" charset="-122"/>
                <a:cs typeface="Roboto Condensed Bold" pitchFamily="34" charset="-120"/>
              </a:rPr>
              <a:t>90%</a:t>
            </a:r>
            <a:endParaRPr lang="en-US" sz="1800" kern="0" dirty="0">
              <a:solidFill>
                <a:srgbClr val="491C6B"/>
              </a:solidFill>
              <a:latin typeface="Calibri" panose="020F0502020204030204"/>
            </a:endParaRPr>
          </a:p>
        </p:txBody>
      </p:sp>
      <p:sp>
        <p:nvSpPr>
          <p:cNvPr id="33" name="Object33">
            <a:extLst>
              <a:ext uri="{FF2B5EF4-FFF2-40B4-BE49-F238E27FC236}">
                <a16:creationId xmlns:a16="http://schemas.microsoft.com/office/drawing/2014/main" xmlns="" id="{367C22ED-3EBD-7A28-33F7-66A45A696E02}"/>
              </a:ext>
            </a:extLst>
          </p:cNvPr>
          <p:cNvSpPr/>
          <p:nvPr/>
        </p:nvSpPr>
        <p:spPr>
          <a:xfrm>
            <a:off x="311150" y="2032139"/>
            <a:ext cx="5378450" cy="1117600"/>
          </a:xfrm>
          <a:prstGeom prst="rect">
            <a:avLst/>
          </a:prstGeom>
          <a:noFill/>
          <a:ln/>
        </p:spPr>
        <p:txBody>
          <a:bodyPr wrap="square" lIns="0" tIns="0" rIns="0" bIns="0" rtlCol="0" anchor="ctr"/>
          <a:lstStyle/>
          <a:p>
            <a:pPr algn="ctr" defTabSz="914400">
              <a:lnSpc>
                <a:spcPts val="2400"/>
              </a:lnSpc>
              <a:defRPr/>
            </a:pPr>
            <a:r>
              <a:rPr lang="en-US" sz="2000" b="1" kern="0" dirty="0">
                <a:solidFill>
                  <a:srgbClr val="491C6B"/>
                </a:solidFill>
                <a:latin typeface="Calibri" panose="020F0502020204030204"/>
                <a:ea typeface="Roboto Condensed Medium" pitchFamily="34" charset="-122"/>
                <a:cs typeface="Roboto Condensed Medium" pitchFamily="34" charset="-120"/>
              </a:rPr>
              <a:t>Комбинированная терапия Эрлеада + АДТ</a:t>
            </a:r>
            <a:r>
              <a:rPr lang="en-US" sz="2000" b="1" kern="0" dirty="0">
                <a:solidFill>
                  <a:srgbClr val="491C6B"/>
                </a:solidFill>
                <a:latin typeface="Calibri" panose="020F0502020204030204"/>
                <a:ea typeface="Roboto Condensed Regular" pitchFamily="34" charset="-122"/>
                <a:cs typeface="Roboto Condensed Regular" pitchFamily="34" charset="-120"/>
              </a:rPr>
              <a:t> </a:t>
            </a:r>
            <a:r>
              <a:rPr sz="1200" kern="0" dirty="0">
                <a:solidFill>
                  <a:srgbClr val="491C6B"/>
                </a:solidFill>
                <a:latin typeface="Calibri" panose="020F0502020204030204"/>
              </a:rPr>
              <a:t/>
            </a:r>
            <a:br>
              <a:rPr sz="1200" kern="0" dirty="0">
                <a:solidFill>
                  <a:srgbClr val="491C6B"/>
                </a:solidFill>
                <a:latin typeface="Calibri" panose="020F0502020204030204"/>
              </a:rPr>
            </a:br>
            <a:r>
              <a:rPr lang="ru-RU" sz="1800" kern="0" dirty="0">
                <a:solidFill>
                  <a:prstClr val="black">
                    <a:lumMod val="65000"/>
                    <a:lumOff val="35000"/>
                  </a:prstClr>
                </a:solidFill>
                <a:latin typeface="Calibri" panose="020F0502020204030204"/>
                <a:ea typeface="Roboto Condensed Regular" pitchFamily="34" charset="-122"/>
                <a:cs typeface="Roboto Condensed Regular" pitchFamily="34" charset="-120"/>
              </a:rPr>
              <a:t>позволила достичь 90% снижения уровня ПСА в первые 3 месяца лечения более, чем у половины пациентов</a:t>
            </a:r>
            <a:endParaRPr lang="en-US" sz="2000" kern="0" dirty="0">
              <a:solidFill>
                <a:prstClr val="black">
                  <a:lumMod val="65000"/>
                  <a:lumOff val="35000"/>
                </a:prstClr>
              </a:solidFill>
              <a:latin typeface="Calibri" panose="020F0502020204030204"/>
            </a:endParaRPr>
          </a:p>
        </p:txBody>
      </p:sp>
      <p:sp>
        <p:nvSpPr>
          <p:cNvPr id="34" name="Object34">
            <a:extLst>
              <a:ext uri="{FF2B5EF4-FFF2-40B4-BE49-F238E27FC236}">
                <a16:creationId xmlns:a16="http://schemas.microsoft.com/office/drawing/2014/main" xmlns="" id="{7AD8947C-6C28-A8F0-E294-07C9AF9508EA}"/>
              </a:ext>
            </a:extLst>
          </p:cNvPr>
          <p:cNvSpPr/>
          <p:nvPr/>
        </p:nvSpPr>
        <p:spPr>
          <a:xfrm>
            <a:off x="8458200" y="1695450"/>
            <a:ext cx="1657350" cy="342900"/>
          </a:xfrm>
          <a:prstGeom prst="rect">
            <a:avLst/>
          </a:prstGeom>
          <a:noFill/>
          <a:ln/>
        </p:spPr>
        <p:txBody>
          <a:bodyPr wrap="square" lIns="0" tIns="0" rIns="0" bIns="0" rtlCol="0" anchor="t"/>
          <a:lstStyle/>
          <a:p>
            <a:pPr algn="ctr" defTabSz="914400">
              <a:lnSpc>
                <a:spcPts val="2700"/>
              </a:lnSpc>
              <a:defRPr/>
            </a:pPr>
            <a:r>
              <a:rPr lang="en-US" sz="2250" b="1" kern="0" dirty="0">
                <a:solidFill>
                  <a:srgbClr val="CDD500"/>
                </a:solidFill>
                <a:latin typeface="Calibri" panose="020F0502020204030204"/>
                <a:ea typeface="Roboto Condensed Bold" pitchFamily="34" charset="-122"/>
                <a:cs typeface="Roboto Condensed Bold" pitchFamily="34" charset="-120"/>
              </a:rPr>
              <a:t>Ответ по ПСА</a:t>
            </a:r>
            <a:endParaRPr lang="en-US" sz="2250" kern="0" dirty="0">
              <a:solidFill>
                <a:srgbClr val="CDD500"/>
              </a:solidFill>
              <a:latin typeface="Calibri" panose="020F0502020204030204"/>
            </a:endParaRPr>
          </a:p>
        </p:txBody>
      </p:sp>
      <p:sp>
        <p:nvSpPr>
          <p:cNvPr id="35" name="Object13">
            <a:extLst>
              <a:ext uri="{FF2B5EF4-FFF2-40B4-BE49-F238E27FC236}">
                <a16:creationId xmlns:a16="http://schemas.microsoft.com/office/drawing/2014/main" xmlns="" id="{A9D9EDCE-2B7E-5847-0486-442C9B61D886}"/>
              </a:ext>
            </a:extLst>
          </p:cNvPr>
          <p:cNvSpPr/>
          <p:nvPr/>
        </p:nvSpPr>
        <p:spPr>
          <a:xfrm>
            <a:off x="595651" y="5911718"/>
            <a:ext cx="10275236" cy="596900"/>
          </a:xfrm>
          <a:prstGeom prst="rect">
            <a:avLst/>
          </a:prstGeom>
          <a:noFill/>
          <a:ln/>
        </p:spPr>
        <p:txBody>
          <a:bodyPr wrap="square" lIns="0" tIns="0" rIns="0" bIns="0" rtlCol="0" anchor="ctr"/>
          <a:lstStyle/>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ПСА – простат-специфический антиген; АДТ – андрогенная депривационная терапия.</a:t>
            </a:r>
          </a:p>
          <a:p>
            <a:pPr defTabSz="914400">
              <a:lnSpc>
                <a:spcPct val="80000"/>
              </a:lnSpc>
            </a:pPr>
            <a:r>
              <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Chowdhury S. et al. Poster presented at EAU 2021; abstract P0845.</a:t>
            </a:r>
          </a:p>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p:txBody>
      </p:sp>
      <p:grpSp>
        <p:nvGrpSpPr>
          <p:cNvPr id="36" name="Группа 39">
            <a:extLst>
              <a:ext uri="{FF2B5EF4-FFF2-40B4-BE49-F238E27FC236}">
                <a16:creationId xmlns:a16="http://schemas.microsoft.com/office/drawing/2014/main" xmlns="" id="{880C561E-65A9-59C5-D5C3-7A866C204F96}"/>
              </a:ext>
            </a:extLst>
          </p:cNvPr>
          <p:cNvGrpSpPr/>
          <p:nvPr/>
        </p:nvGrpSpPr>
        <p:grpSpPr>
          <a:xfrm>
            <a:off x="2375574" y="4566888"/>
            <a:ext cx="1055849" cy="824881"/>
            <a:chOff x="2205872" y="3101419"/>
            <a:chExt cx="603316" cy="471340"/>
          </a:xfrm>
        </p:grpSpPr>
        <p:sp>
          <p:nvSpPr>
            <p:cNvPr id="37" name="Полилиния: фигура 40">
              <a:extLst>
                <a:ext uri="{FF2B5EF4-FFF2-40B4-BE49-F238E27FC236}">
                  <a16:creationId xmlns:a16="http://schemas.microsoft.com/office/drawing/2014/main" xmlns="" id="{8A8D4F69-647D-9353-3531-E26D4F46FA15}"/>
                </a:ext>
              </a:extLst>
            </p:cNvPr>
            <p:cNvSpPr/>
            <p:nvPr/>
          </p:nvSpPr>
          <p:spPr>
            <a:xfrm>
              <a:off x="2205872" y="3101419"/>
              <a:ext cx="603316" cy="377072"/>
            </a:xfrm>
            <a:custGeom>
              <a:avLst/>
              <a:gdLst>
                <a:gd name="connsiteX0" fmla="*/ 0 w 603316"/>
                <a:gd name="connsiteY0" fmla="*/ 0 h 377072"/>
                <a:gd name="connsiteX1" fmla="*/ 320512 w 603316"/>
                <a:gd name="connsiteY1" fmla="*/ 377072 h 377072"/>
                <a:gd name="connsiteX2" fmla="*/ 603316 w 603316"/>
                <a:gd name="connsiteY2" fmla="*/ 0 h 377072"/>
                <a:gd name="connsiteX3" fmla="*/ 0 w 603316"/>
                <a:gd name="connsiteY3" fmla="*/ 0 h 377072"/>
              </a:gdLst>
              <a:ahLst/>
              <a:cxnLst>
                <a:cxn ang="0">
                  <a:pos x="connsiteX0" y="connsiteY0"/>
                </a:cxn>
                <a:cxn ang="0">
                  <a:pos x="connsiteX1" y="connsiteY1"/>
                </a:cxn>
                <a:cxn ang="0">
                  <a:pos x="connsiteX2" y="connsiteY2"/>
                </a:cxn>
                <a:cxn ang="0">
                  <a:pos x="connsiteX3" y="connsiteY3"/>
                </a:cxn>
              </a:cxnLst>
              <a:rect l="l" t="t" r="r" b="b"/>
              <a:pathLst>
                <a:path w="603316" h="377072">
                  <a:moveTo>
                    <a:pt x="0" y="0"/>
                  </a:moveTo>
                  <a:lnTo>
                    <a:pt x="320512" y="377072"/>
                  </a:lnTo>
                  <a:lnTo>
                    <a:pt x="603316" y="0"/>
                  </a:lnTo>
                  <a:lnTo>
                    <a:pt x="0" y="0"/>
                  </a:lnTo>
                  <a:close/>
                </a:path>
              </a:pathLst>
            </a:custGeom>
            <a:solidFill>
              <a:srgbClr val="CDD5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Полилиния: фигура 41">
              <a:extLst>
                <a:ext uri="{FF2B5EF4-FFF2-40B4-BE49-F238E27FC236}">
                  <a16:creationId xmlns:a16="http://schemas.microsoft.com/office/drawing/2014/main" xmlns="" id="{5DD0DF9D-D448-0EB4-AB68-F4BFC729EDDF}"/>
                </a:ext>
              </a:extLst>
            </p:cNvPr>
            <p:cNvSpPr/>
            <p:nvPr/>
          </p:nvSpPr>
          <p:spPr>
            <a:xfrm>
              <a:off x="2205872" y="3195687"/>
              <a:ext cx="603316" cy="377072"/>
            </a:xfrm>
            <a:custGeom>
              <a:avLst/>
              <a:gdLst>
                <a:gd name="connsiteX0" fmla="*/ 0 w 603316"/>
                <a:gd name="connsiteY0" fmla="*/ 0 h 377072"/>
                <a:gd name="connsiteX1" fmla="*/ 320512 w 603316"/>
                <a:gd name="connsiteY1" fmla="*/ 377072 h 377072"/>
                <a:gd name="connsiteX2" fmla="*/ 603316 w 603316"/>
                <a:gd name="connsiteY2" fmla="*/ 0 h 377072"/>
                <a:gd name="connsiteX3" fmla="*/ 0 w 603316"/>
                <a:gd name="connsiteY3" fmla="*/ 0 h 377072"/>
              </a:gdLst>
              <a:ahLst/>
              <a:cxnLst>
                <a:cxn ang="0">
                  <a:pos x="connsiteX0" y="connsiteY0"/>
                </a:cxn>
                <a:cxn ang="0">
                  <a:pos x="connsiteX1" y="connsiteY1"/>
                </a:cxn>
                <a:cxn ang="0">
                  <a:pos x="connsiteX2" y="connsiteY2"/>
                </a:cxn>
                <a:cxn ang="0">
                  <a:pos x="connsiteX3" y="connsiteY3"/>
                </a:cxn>
              </a:cxnLst>
              <a:rect l="l" t="t" r="r" b="b"/>
              <a:pathLst>
                <a:path w="603316" h="377072">
                  <a:moveTo>
                    <a:pt x="0" y="0"/>
                  </a:moveTo>
                  <a:lnTo>
                    <a:pt x="320512" y="377072"/>
                  </a:lnTo>
                  <a:lnTo>
                    <a:pt x="603316" y="0"/>
                  </a:lnTo>
                  <a:lnTo>
                    <a:pt x="0" y="0"/>
                  </a:lnTo>
                  <a:close/>
                </a:path>
              </a:pathLst>
            </a:custGeom>
            <a:solidFill>
              <a:srgbClr val="7198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346266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hidden="1">
            <a:extLst>
              <a:ext uri="{FF2B5EF4-FFF2-40B4-BE49-F238E27FC236}">
                <a16:creationId xmlns:a16="http://schemas.microsoft.com/office/drawing/2014/main" xmlns="" id="{FD75FAC1-02B6-4322-A890-37A04B012DC7}"/>
              </a:ext>
            </a:extLst>
          </p:cNvPr>
          <p:cNvGraphicFramePr>
            <a:graphicFrameLocks noChangeAspect="1"/>
          </p:cNvGraphicFramePr>
          <p:nvPr>
            <p:custDataLst>
              <p:tags r:id="rId2"/>
            </p:custDataLst>
            <p:extLst>
              <p:ext uri="{D42A27DB-BD31-4B8C-83A1-F6EECF244321}">
                <p14:modId xmlns:p14="http://schemas.microsoft.com/office/powerpoint/2010/main" val="1430045656"/>
              </p:ext>
            </p:extLst>
          </p:nvPr>
        </p:nvGraphicFramePr>
        <p:xfrm>
          <a:off x="3360" y="3361"/>
          <a:ext cx="3361" cy="3361"/>
        </p:xfrm>
        <a:graphic>
          <a:graphicData uri="http://schemas.openxmlformats.org/presentationml/2006/ole">
            <mc:AlternateContent xmlns:mc="http://schemas.openxmlformats.org/markup-compatibility/2006">
              <mc:Choice xmlns:v="urn:schemas-microsoft-com:vml" Requires="v">
                <p:oleObj spid="_x0000_s7171"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3360" y="3361"/>
                        <a:ext cx="3361" cy="3361"/>
                      </a:xfrm>
                      <a:prstGeom prst="rect">
                        <a:avLst/>
                      </a:prstGeom>
                    </p:spPr>
                  </p:pic>
                </p:oleObj>
              </mc:Fallback>
            </mc:AlternateContent>
          </a:graphicData>
        </a:graphic>
      </p:graphicFrame>
      <p:sp>
        <p:nvSpPr>
          <p:cNvPr id="28674" name="Заголовок 6">
            <a:extLst>
              <a:ext uri="{FF2B5EF4-FFF2-40B4-BE49-F238E27FC236}">
                <a16:creationId xmlns:a16="http://schemas.microsoft.com/office/drawing/2014/main" xmlns="" id="{BDEBF153-1F3B-4169-8545-4E788C48F25B}"/>
              </a:ext>
            </a:extLst>
          </p:cNvPr>
          <p:cNvSpPr>
            <a:spLocks noGrp="1" noChangeArrowheads="1"/>
          </p:cNvSpPr>
          <p:nvPr>
            <p:ph type="title"/>
          </p:nvPr>
        </p:nvSpPr>
        <p:spPr>
          <a:xfrm>
            <a:off x="478747" y="484064"/>
            <a:ext cx="10417857" cy="384721"/>
          </a:xfrm>
        </p:spPr>
        <p:txBody>
          <a:bodyPr vert="horz"/>
          <a:lstStyle/>
          <a:p>
            <a:pPr algn="l"/>
            <a:r>
              <a:rPr lang="ru-RU" altLang="ru-RU" sz="2500" b="1" dirty="0">
                <a:solidFill>
                  <a:schemeClr val="accent4">
                    <a:lumMod val="75000"/>
                  </a:schemeClr>
                </a:solidFill>
                <a:latin typeface="Arial Narrow" pitchFamily="34" charset="0"/>
              </a:rPr>
              <a:t>Смертность от злокачественных новообразований среди мужчин в РК (2020г)</a:t>
            </a:r>
            <a:endParaRPr lang="en-US" altLang="ru-RU" sz="2500" b="1" dirty="0">
              <a:solidFill>
                <a:schemeClr val="accent4">
                  <a:lumMod val="75000"/>
                </a:schemeClr>
              </a:solidFill>
              <a:latin typeface="Arial Narrow" pitchFamily="34" charset="0"/>
            </a:endParaRPr>
          </a:p>
        </p:txBody>
      </p:sp>
      <p:graphicFrame>
        <p:nvGraphicFramePr>
          <p:cNvPr id="2" name="Содержимое 4">
            <a:extLst>
              <a:ext uri="{FF2B5EF4-FFF2-40B4-BE49-F238E27FC236}">
                <a16:creationId xmlns:a16="http://schemas.microsoft.com/office/drawing/2014/main" xmlns="" id="{B8A5B0C5-B11C-43FB-8FD9-FAF44CA4F81C}"/>
              </a:ext>
            </a:extLst>
          </p:cNvPr>
          <p:cNvGraphicFramePr>
            <a:graphicFrameLocks noGrp="1"/>
          </p:cNvGraphicFramePr>
          <p:nvPr>
            <p:ph idx="1"/>
            <p:extLst>
              <p:ext uri="{D42A27DB-BD31-4B8C-83A1-F6EECF244321}">
                <p14:modId xmlns:p14="http://schemas.microsoft.com/office/powerpoint/2010/main" val="1358932132"/>
              </p:ext>
            </p:extLst>
          </p:nvPr>
        </p:nvGraphicFramePr>
        <p:xfrm>
          <a:off x="245627" y="1219201"/>
          <a:ext cx="11712352" cy="4438648"/>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xmlns="" id="{D35CA0EB-7604-4D46-91A5-E86C05B12970}"/>
              </a:ext>
            </a:extLst>
          </p:cNvPr>
          <p:cNvSpPr txBox="1"/>
          <p:nvPr/>
        </p:nvSpPr>
        <p:spPr>
          <a:xfrm>
            <a:off x="1472326" y="6042210"/>
            <a:ext cx="9631475" cy="488581"/>
          </a:xfrm>
          <a:prstGeom prst="rect">
            <a:avLst/>
          </a:prstGeom>
          <a:solidFill>
            <a:schemeClr val="accent4">
              <a:lumMod val="20000"/>
              <a:lumOff val="80000"/>
            </a:schemeClr>
          </a:solidFill>
          <a:ln w="12700" algn="ctr">
            <a:solidFill>
              <a:schemeClr val="accent1">
                <a:lumMod val="50000"/>
              </a:schemeClr>
            </a:solidFill>
            <a:round/>
            <a:headEnd/>
            <a:tailEnd/>
          </a:ln>
        </p:spPr>
        <p:txBody>
          <a:bodyPr lIns="193524" tIns="96762" rIns="193524" bIns="96762" anchor="ctr">
            <a:spAutoFit/>
          </a:bodyPr>
          <a:lstStyle/>
          <a:p>
            <a:pPr algn="ctr">
              <a:defRPr/>
            </a:pPr>
            <a:r>
              <a:rPr lang="ru-RU" b="1" dirty="0">
                <a:solidFill>
                  <a:schemeClr val="accent4">
                    <a:lumMod val="75000"/>
                  </a:schemeClr>
                </a:solidFill>
                <a:latin typeface="Arial Narrow" pitchFamily="34" charset="0"/>
              </a:rPr>
              <a:t>В структуре смертности в РК РПЖ находится на 4-м месте</a:t>
            </a:r>
            <a:endParaRPr lang="en-US" b="1" dirty="0">
              <a:solidFill>
                <a:schemeClr val="accent4">
                  <a:lumMod val="75000"/>
                </a:schemeClr>
              </a:solidFill>
              <a:latin typeface="Arial Narrow" pitchFamily="34" charset="0"/>
            </a:endParaRPr>
          </a:p>
        </p:txBody>
      </p:sp>
      <p:sp>
        <p:nvSpPr>
          <p:cNvPr id="6" name="Rectangle 7">
            <a:extLst>
              <a:ext uri="{FF2B5EF4-FFF2-40B4-BE49-F238E27FC236}">
                <a16:creationId xmlns:a16="http://schemas.microsoft.com/office/drawing/2014/main" xmlns="" id="{0D091DB2-48E2-4B5E-8771-CDD52AC847AB}"/>
              </a:ext>
            </a:extLst>
          </p:cNvPr>
          <p:cNvSpPr/>
          <p:nvPr/>
        </p:nvSpPr>
        <p:spPr>
          <a:xfrm>
            <a:off x="245626" y="2971800"/>
            <a:ext cx="6131573" cy="504824"/>
          </a:xfrm>
          <a:prstGeom prst="rect">
            <a:avLst/>
          </a:prstGeom>
          <a:noFill/>
          <a:ln w="25400" cap="flat" cmpd="sng" algn="ctr">
            <a:solidFill>
              <a:srgbClr val="C00000"/>
            </a:solidFill>
            <a:prstDash val="solid"/>
          </a:ln>
          <a:effectLst/>
        </p:spPr>
        <p:txBody>
          <a:bodyPr lIns="193524" tIns="96762" rIns="193524" bIns="96762" anchor="ctr"/>
          <a:lstStyle/>
          <a:p>
            <a:pPr algn="ctr">
              <a:defRPr/>
            </a:pPr>
            <a:endParaRPr lang="en-GB" kern="0">
              <a:solidFill>
                <a:prstClr val="white"/>
              </a:solidFill>
              <a:latin typeface="Arial"/>
            </a:endParaRPr>
          </a:p>
        </p:txBody>
      </p:sp>
      <p:sp>
        <p:nvSpPr>
          <p:cNvPr id="9" name="Прямоугольник 8"/>
          <p:cNvSpPr/>
          <p:nvPr/>
        </p:nvSpPr>
        <p:spPr>
          <a:xfrm>
            <a:off x="10668000" y="7908"/>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1" name="Текст 1">
            <a:extLst>
              <a:ext uri="{FF2B5EF4-FFF2-40B4-BE49-F238E27FC236}">
                <a16:creationId xmlns:a16="http://schemas.microsoft.com/office/drawing/2014/main" xmlns="" id="{A0AA0231-44FD-3AA9-F8D6-F6FD79511845}"/>
              </a:ext>
            </a:extLst>
          </p:cNvPr>
          <p:cNvSpPr txBox="1">
            <a:spLocks noChangeArrowheads="1"/>
          </p:cNvSpPr>
          <p:nvPr/>
        </p:nvSpPr>
        <p:spPr>
          <a:xfrm>
            <a:off x="465430" y="6530791"/>
            <a:ext cx="10940960" cy="264689"/>
          </a:xfrm>
          <a:prstGeom prst="rect">
            <a:avLst/>
          </a:prstGeom>
        </p:spPr>
        <p:txBody>
          <a:bodyPr wrap="square" lIns="0" tIns="0" rIns="0" bIns="0" anchor="b">
            <a:normAutofit/>
          </a:bodyPr>
          <a:lstStyle>
            <a:lvl1pPr marL="0" indent="0">
              <a:spcAft>
                <a:spcPts val="0"/>
              </a:spcAft>
              <a:buNone/>
              <a:defRPr sz="600" b="0" i="0" baseline="0">
                <a:solidFill>
                  <a:schemeClr val="tx1"/>
                </a:solidFill>
                <a:latin typeface="+mn-lt"/>
                <a:ea typeface="+mn-ea"/>
                <a:cs typeface="+mn-cs"/>
              </a:defRPr>
            </a:lvl1pPr>
            <a:lvl2pPr marL="342884" indent="0">
              <a:buNone/>
              <a:defRPr>
                <a:latin typeface="+mn-lt"/>
                <a:ea typeface="+mn-ea"/>
                <a:cs typeface="+mn-cs"/>
              </a:defRPr>
            </a:lvl2pPr>
            <a:lvl3pPr marL="685762" indent="0">
              <a:buNone/>
              <a:defRPr>
                <a:latin typeface="+mn-lt"/>
                <a:ea typeface="+mn-ea"/>
                <a:cs typeface="+mn-cs"/>
              </a:defRPr>
            </a:lvl3pPr>
            <a:lvl4pPr marL="1028649" indent="0">
              <a:buNone/>
              <a:defRPr>
                <a:latin typeface="+mn-lt"/>
                <a:ea typeface="+mn-ea"/>
                <a:cs typeface="+mn-cs"/>
              </a:defRPr>
            </a:lvl4pPr>
            <a:lvl5pPr marL="1828796">
              <a:defRPr>
                <a:latin typeface="+mn-lt"/>
                <a:ea typeface="+mn-ea"/>
                <a:cs typeface="+mn-cs"/>
              </a:defRPr>
            </a:lvl5pPr>
            <a:lvl6pPr marL="2285996">
              <a:defRPr>
                <a:latin typeface="+mn-lt"/>
                <a:ea typeface="+mn-ea"/>
                <a:cs typeface="+mn-cs"/>
              </a:defRPr>
            </a:lvl6pPr>
            <a:lvl7pPr marL="2743195">
              <a:defRPr>
                <a:latin typeface="+mn-lt"/>
                <a:ea typeface="+mn-ea"/>
                <a:cs typeface="+mn-cs"/>
              </a:defRPr>
            </a:lvl7pPr>
            <a:lvl8pPr marL="3200395">
              <a:defRPr>
                <a:latin typeface="+mn-lt"/>
                <a:ea typeface="+mn-ea"/>
                <a:cs typeface="+mn-cs"/>
              </a:defRPr>
            </a:lvl8pPr>
            <a:lvl9pPr marL="3657592">
              <a:defRPr>
                <a:latin typeface="+mn-lt"/>
                <a:ea typeface="+mn-ea"/>
                <a:cs typeface="+mn-cs"/>
              </a:defRPr>
            </a:lvl9pPr>
          </a:lstStyle>
          <a:p>
            <a:pPr defTabSz="914400">
              <a:spcAft>
                <a:spcPct val="0"/>
              </a:spcAft>
            </a:pPr>
            <a:r>
              <a:rPr lang="ru-RU" altLang="ru-RU" sz="800" kern="0" dirty="0">
                <a:solidFill>
                  <a:srgbClr val="333333"/>
                </a:solidFill>
              </a:rPr>
              <a:t>Показатели онкологической помощи 2021</a:t>
            </a:r>
            <a:r>
              <a:rPr lang="en-US" altLang="ru-RU" sz="800" kern="0" dirty="0">
                <a:solidFill>
                  <a:srgbClr val="333333"/>
                </a:solidFill>
              </a:rPr>
              <a:t> </a:t>
            </a:r>
            <a:r>
              <a:rPr lang="ru-RU" altLang="ru-RU" sz="800" kern="0" dirty="0">
                <a:solidFill>
                  <a:srgbClr val="333333"/>
                </a:solidFill>
              </a:rPr>
              <a:t>Кайдарова Д.Р. и </a:t>
            </a:r>
            <a:r>
              <a:rPr lang="ru-RU" altLang="ru-RU" sz="800" kern="0" dirty="0" err="1">
                <a:solidFill>
                  <a:srgbClr val="333333"/>
                </a:solidFill>
              </a:rPr>
              <a:t>соавт</a:t>
            </a:r>
            <a:r>
              <a:rPr lang="ru-RU" altLang="ru-RU" sz="800" kern="0" dirty="0">
                <a:solidFill>
                  <a:srgbClr val="333333"/>
                </a:solidFill>
              </a:rPr>
              <a:t>. 2021, </a:t>
            </a:r>
            <a:r>
              <a:rPr lang="ru-RU" altLang="ru-RU" sz="800" kern="0" dirty="0" err="1">
                <a:solidFill>
                  <a:srgbClr val="333333"/>
                </a:solidFill>
              </a:rPr>
              <a:t>г.Алматы</a:t>
            </a:r>
            <a:endParaRPr lang="ru-RU" altLang="ru-RU" sz="800" kern="0" dirty="0">
              <a:solidFill>
                <a:srgbClr val="333333"/>
              </a:solidFill>
            </a:endParaRPr>
          </a:p>
          <a:p>
            <a:pPr defTabSz="914400">
              <a:spcAft>
                <a:spcPct val="0"/>
              </a:spcAft>
            </a:pPr>
            <a:r>
              <a:rPr lang="ru-RU" altLang="ru-RU" sz="800" kern="0" dirty="0">
                <a:solidFill>
                  <a:srgbClr val="333333"/>
                </a:solidFill>
              </a:rPr>
              <a:t>Материал предназначен исключительно для медицинских и фармацевтических работников </a:t>
            </a:r>
          </a:p>
        </p:txBody>
      </p:sp>
    </p:spTree>
    <p:extLst>
      <p:ext uri="{BB962C8B-B14F-4D97-AF65-F5344CB8AC3E}">
        <p14:creationId xmlns:p14="http://schemas.microsoft.com/office/powerpoint/2010/main" val="3528893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1600619669"/>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8435" name="think-cell Slide" r:id="rId4" imgW="592" imgH="595" progId="TCLayout.ActiveDocument.1">
                  <p:embed/>
                </p:oleObj>
              </mc:Choice>
              <mc:Fallback>
                <p:oleObj name="think-cell Slide" r:id="rId4" imgW="592" imgH="595" progId="TCLayout.ActiveDocument.1">
                  <p:embed/>
                  <p:pic>
                    <p:nvPicPr>
                      <p:cNvPr id="0" name=""/>
                      <p:cNvPicPr/>
                      <p:nvPr/>
                    </p:nvPicPr>
                    <p:blipFill>
                      <a:blip r:embed="rId5"/>
                      <a:stretch>
                        <a:fillRect/>
                      </a:stretch>
                    </p:blipFill>
                    <p:spPr>
                      <a:xfrm>
                        <a:off x="4108" y="3361"/>
                        <a:ext cx="3361" cy="3361"/>
                      </a:xfrm>
                      <a:prstGeom prst="rect">
                        <a:avLst/>
                      </a:prstGeom>
                    </p:spPr>
                  </p:pic>
                </p:oleObj>
              </mc:Fallback>
            </mc:AlternateContent>
          </a:graphicData>
        </a:graphic>
      </p:graphicFrame>
      <p:sp>
        <p:nvSpPr>
          <p:cNvPr id="5" name="Заголовок 1">
            <a:extLst>
              <a:ext uri="{FF2B5EF4-FFF2-40B4-BE49-F238E27FC236}">
                <a16:creationId xmlns:a16="http://schemas.microsoft.com/office/drawing/2014/main" xmlns="" id="{9A520F12-FD7F-5D36-BE30-1F15A5EA21BA}"/>
              </a:ext>
            </a:extLst>
          </p:cNvPr>
          <p:cNvSpPr txBox="1">
            <a:spLocks/>
          </p:cNvSpPr>
          <p:nvPr/>
        </p:nvSpPr>
        <p:spPr>
          <a:xfrm>
            <a:off x="964944" y="817850"/>
            <a:ext cx="10819687" cy="95195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8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Раннее назначение комбинации </a:t>
            </a:r>
            <a:r>
              <a:rPr kumimoji="0" lang="ru-RU" sz="1800" b="1" i="0" u="none" strike="noStrike" kern="1200" cap="none" spc="0" normalizeH="0" baseline="0" noProof="0" dirty="0" err="1">
                <a:ln>
                  <a:noFill/>
                </a:ln>
                <a:solidFill>
                  <a:srgbClr val="491C6B"/>
                </a:solidFill>
                <a:effectLst/>
                <a:uLnTx/>
                <a:uFillTx/>
                <a:latin typeface="Arial Black" panose="020B0604020202020204" pitchFamily="34" charset="0"/>
                <a:ea typeface="Verdana" panose="020B0604030504040204" pitchFamily="34" charset="0"/>
              </a:rPr>
              <a:t>эрлеада</a:t>
            </a:r>
            <a:r>
              <a:rPr kumimoji="0" lang="ru-RU" sz="18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 + АДТ значимо улучшает результат терапии РПЖ – больше половины пациентов оставались живы в течение более, чем 3,5 лет </a:t>
            </a:r>
            <a:r>
              <a:rPr kumimoji="0" lang="ru-RU" sz="1800" b="1" i="0" u="sng"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независимо от объема метастатического поражения</a:t>
            </a:r>
            <a:r>
              <a:rPr kumimoji="0" lang="ru-RU" sz="1800" b="1" i="0" u="none" strike="noStrike" kern="1200" cap="none" spc="0" normalizeH="0" baseline="30000" noProof="0" dirty="0">
                <a:ln>
                  <a:noFill/>
                </a:ln>
                <a:solidFill>
                  <a:srgbClr val="491C6B"/>
                </a:solidFill>
                <a:effectLst/>
                <a:uLnTx/>
                <a:uFillTx/>
                <a:latin typeface="Arial Black" panose="020B0604020202020204" pitchFamily="34" charset="0"/>
                <a:ea typeface="Verdana" panose="020B0604030504040204" pitchFamily="34" charset="0"/>
              </a:rPr>
              <a:t>1,2,3</a:t>
            </a:r>
          </a:p>
        </p:txBody>
      </p:sp>
      <p:grpSp>
        <p:nvGrpSpPr>
          <p:cNvPr id="6" name="object 22">
            <a:extLst>
              <a:ext uri="{FF2B5EF4-FFF2-40B4-BE49-F238E27FC236}">
                <a16:creationId xmlns:a16="http://schemas.microsoft.com/office/drawing/2014/main" xmlns="" id="{59AC6201-8855-0007-A901-C6EDA2EFB397}"/>
              </a:ext>
            </a:extLst>
          </p:cNvPr>
          <p:cNvGrpSpPr/>
          <p:nvPr/>
        </p:nvGrpSpPr>
        <p:grpSpPr>
          <a:xfrm>
            <a:off x="1875143" y="2722549"/>
            <a:ext cx="1734227" cy="2192250"/>
            <a:chOff x="1880222" y="5987084"/>
            <a:chExt cx="3813693" cy="4820920"/>
          </a:xfrm>
        </p:grpSpPr>
        <p:sp>
          <p:nvSpPr>
            <p:cNvPr id="7" name="object 23">
              <a:extLst>
                <a:ext uri="{FF2B5EF4-FFF2-40B4-BE49-F238E27FC236}">
                  <a16:creationId xmlns:a16="http://schemas.microsoft.com/office/drawing/2014/main" xmlns="" id="{B9A667E5-FD4F-70B1-758D-2FF1A0371B68}"/>
                </a:ext>
              </a:extLst>
            </p:cNvPr>
            <p:cNvSpPr/>
            <p:nvPr/>
          </p:nvSpPr>
          <p:spPr>
            <a:xfrm>
              <a:off x="1963290" y="6187135"/>
              <a:ext cx="3730625" cy="2603500"/>
            </a:xfrm>
            <a:custGeom>
              <a:avLst/>
              <a:gdLst/>
              <a:ahLst/>
              <a:cxnLst/>
              <a:rect l="l" t="t" r="r" b="b"/>
              <a:pathLst>
                <a:path w="3730625" h="2603500">
                  <a:moveTo>
                    <a:pt x="3259062" y="2539999"/>
                  </a:moveTo>
                  <a:lnTo>
                    <a:pt x="3219797" y="2539999"/>
                  </a:lnTo>
                  <a:lnTo>
                    <a:pt x="3219797" y="2552699"/>
                  </a:lnTo>
                  <a:lnTo>
                    <a:pt x="3239430" y="2552699"/>
                  </a:lnTo>
                  <a:lnTo>
                    <a:pt x="3239430" y="2590799"/>
                  </a:lnTo>
                  <a:lnTo>
                    <a:pt x="3240972" y="2603499"/>
                  </a:lnTo>
                  <a:lnTo>
                    <a:pt x="3259062" y="2603499"/>
                  </a:lnTo>
                  <a:lnTo>
                    <a:pt x="3259062" y="2539999"/>
                  </a:lnTo>
                  <a:close/>
                </a:path>
                <a:path w="3730625" h="2603500">
                  <a:moveTo>
                    <a:pt x="3272945" y="2539999"/>
                  </a:moveTo>
                  <a:lnTo>
                    <a:pt x="3259062" y="2539999"/>
                  </a:lnTo>
                  <a:lnTo>
                    <a:pt x="3259062" y="2603499"/>
                  </a:lnTo>
                  <a:lnTo>
                    <a:pt x="3730252" y="2603499"/>
                  </a:lnTo>
                  <a:lnTo>
                    <a:pt x="3730252" y="2590799"/>
                  </a:lnTo>
                  <a:lnTo>
                    <a:pt x="3278695" y="2590799"/>
                  </a:lnTo>
                  <a:lnTo>
                    <a:pt x="3278695" y="2552699"/>
                  </a:lnTo>
                  <a:lnTo>
                    <a:pt x="3277153" y="2552699"/>
                  </a:lnTo>
                  <a:lnTo>
                    <a:pt x="3272945" y="2539999"/>
                  </a:lnTo>
                  <a:close/>
                </a:path>
                <a:path w="3730625" h="2603500">
                  <a:moveTo>
                    <a:pt x="3730252" y="2565399"/>
                  </a:moveTo>
                  <a:lnTo>
                    <a:pt x="3278695" y="2565399"/>
                  </a:lnTo>
                  <a:lnTo>
                    <a:pt x="3278695" y="2590799"/>
                  </a:lnTo>
                  <a:lnTo>
                    <a:pt x="3730252" y="2590799"/>
                  </a:lnTo>
                  <a:lnTo>
                    <a:pt x="3730252" y="2565399"/>
                  </a:lnTo>
                  <a:close/>
                </a:path>
                <a:path w="3730625" h="2603500">
                  <a:moveTo>
                    <a:pt x="3200164" y="2501899"/>
                  </a:moveTo>
                  <a:lnTo>
                    <a:pt x="3175623" y="2501899"/>
                  </a:lnTo>
                  <a:lnTo>
                    <a:pt x="3175623" y="2527299"/>
                  </a:lnTo>
                  <a:lnTo>
                    <a:pt x="3180531" y="2527299"/>
                  </a:lnTo>
                  <a:lnTo>
                    <a:pt x="3180531" y="2552699"/>
                  </a:lnTo>
                  <a:lnTo>
                    <a:pt x="3182074" y="2565399"/>
                  </a:lnTo>
                  <a:lnTo>
                    <a:pt x="3186281" y="2565399"/>
                  </a:lnTo>
                  <a:lnTo>
                    <a:pt x="3192522" y="2578099"/>
                  </a:lnTo>
                  <a:lnTo>
                    <a:pt x="3200164" y="2578099"/>
                  </a:lnTo>
                  <a:lnTo>
                    <a:pt x="3200164" y="2501899"/>
                  </a:lnTo>
                  <a:close/>
                </a:path>
                <a:path w="3730625" h="2603500">
                  <a:moveTo>
                    <a:pt x="3214046" y="2501899"/>
                  </a:moveTo>
                  <a:lnTo>
                    <a:pt x="3200164" y="2501899"/>
                  </a:lnTo>
                  <a:lnTo>
                    <a:pt x="3200164" y="2578099"/>
                  </a:lnTo>
                  <a:lnTo>
                    <a:pt x="3239430" y="2578099"/>
                  </a:lnTo>
                  <a:lnTo>
                    <a:pt x="3239430" y="2552699"/>
                  </a:lnTo>
                  <a:lnTo>
                    <a:pt x="3219797" y="2552699"/>
                  </a:lnTo>
                  <a:lnTo>
                    <a:pt x="3219797" y="2527299"/>
                  </a:lnTo>
                  <a:lnTo>
                    <a:pt x="3218254" y="2514599"/>
                  </a:lnTo>
                  <a:lnTo>
                    <a:pt x="3214046" y="2501899"/>
                  </a:lnTo>
                  <a:close/>
                </a:path>
                <a:path w="3730625" h="2603500">
                  <a:moveTo>
                    <a:pt x="3155990" y="2463799"/>
                  </a:moveTo>
                  <a:lnTo>
                    <a:pt x="3052917" y="2463799"/>
                  </a:lnTo>
                  <a:lnTo>
                    <a:pt x="3052917" y="2476499"/>
                  </a:lnTo>
                  <a:lnTo>
                    <a:pt x="3136357" y="2476499"/>
                  </a:lnTo>
                  <a:lnTo>
                    <a:pt x="3136357" y="2527299"/>
                  </a:lnTo>
                  <a:lnTo>
                    <a:pt x="3137900" y="2527299"/>
                  </a:lnTo>
                  <a:lnTo>
                    <a:pt x="3142107" y="2539999"/>
                  </a:lnTo>
                  <a:lnTo>
                    <a:pt x="3155990" y="2539999"/>
                  </a:lnTo>
                  <a:lnTo>
                    <a:pt x="3155990" y="2463799"/>
                  </a:lnTo>
                  <a:close/>
                </a:path>
                <a:path w="3730625" h="2603500">
                  <a:moveTo>
                    <a:pt x="3174080" y="2463799"/>
                  </a:moveTo>
                  <a:lnTo>
                    <a:pt x="3155990" y="2463799"/>
                  </a:lnTo>
                  <a:lnTo>
                    <a:pt x="3155990" y="2539999"/>
                  </a:lnTo>
                  <a:lnTo>
                    <a:pt x="3180531" y="2539999"/>
                  </a:lnTo>
                  <a:lnTo>
                    <a:pt x="3180531" y="2527299"/>
                  </a:lnTo>
                  <a:lnTo>
                    <a:pt x="3175623" y="2527299"/>
                  </a:lnTo>
                  <a:lnTo>
                    <a:pt x="3175623" y="2476499"/>
                  </a:lnTo>
                  <a:lnTo>
                    <a:pt x="3174080" y="2463799"/>
                  </a:lnTo>
                  <a:close/>
                </a:path>
                <a:path w="3730625" h="2603500">
                  <a:moveTo>
                    <a:pt x="3033284" y="2412999"/>
                  </a:moveTo>
                  <a:lnTo>
                    <a:pt x="2989110" y="2412999"/>
                  </a:lnTo>
                  <a:lnTo>
                    <a:pt x="2989110" y="2438399"/>
                  </a:lnTo>
                  <a:lnTo>
                    <a:pt x="3013651" y="2438399"/>
                  </a:lnTo>
                  <a:lnTo>
                    <a:pt x="3013651" y="2476499"/>
                  </a:lnTo>
                  <a:lnTo>
                    <a:pt x="3015194" y="2489199"/>
                  </a:lnTo>
                  <a:lnTo>
                    <a:pt x="3025642" y="2489199"/>
                  </a:lnTo>
                  <a:lnTo>
                    <a:pt x="3033284" y="2501899"/>
                  </a:lnTo>
                  <a:lnTo>
                    <a:pt x="3033284" y="2463799"/>
                  </a:lnTo>
                  <a:lnTo>
                    <a:pt x="3052917" y="2463799"/>
                  </a:lnTo>
                  <a:lnTo>
                    <a:pt x="3052917" y="2451099"/>
                  </a:lnTo>
                  <a:lnTo>
                    <a:pt x="3033284" y="2451099"/>
                  </a:lnTo>
                  <a:lnTo>
                    <a:pt x="3033284" y="2412999"/>
                  </a:lnTo>
                  <a:close/>
                </a:path>
                <a:path w="3730625" h="2603500">
                  <a:moveTo>
                    <a:pt x="3052917" y="2463799"/>
                  </a:moveTo>
                  <a:lnTo>
                    <a:pt x="3033284" y="2463799"/>
                  </a:lnTo>
                  <a:lnTo>
                    <a:pt x="3033284" y="2501899"/>
                  </a:lnTo>
                  <a:lnTo>
                    <a:pt x="3136357" y="2501899"/>
                  </a:lnTo>
                  <a:lnTo>
                    <a:pt x="3136357" y="2476499"/>
                  </a:lnTo>
                  <a:lnTo>
                    <a:pt x="3052917" y="2476499"/>
                  </a:lnTo>
                  <a:lnTo>
                    <a:pt x="3052917" y="2463799"/>
                  </a:lnTo>
                  <a:close/>
                </a:path>
                <a:path w="3730625" h="2603500">
                  <a:moveTo>
                    <a:pt x="2969477" y="2374899"/>
                  </a:moveTo>
                  <a:lnTo>
                    <a:pt x="2949844" y="2374899"/>
                  </a:lnTo>
                  <a:lnTo>
                    <a:pt x="2949844" y="2438399"/>
                  </a:lnTo>
                  <a:lnTo>
                    <a:pt x="2951387" y="2438399"/>
                  </a:lnTo>
                  <a:lnTo>
                    <a:pt x="2955594" y="2451099"/>
                  </a:lnTo>
                  <a:lnTo>
                    <a:pt x="2969477" y="2451099"/>
                  </a:lnTo>
                  <a:lnTo>
                    <a:pt x="2969477" y="2374899"/>
                  </a:lnTo>
                  <a:close/>
                </a:path>
                <a:path w="3730625" h="2603500">
                  <a:moveTo>
                    <a:pt x="2977119" y="2374899"/>
                  </a:moveTo>
                  <a:lnTo>
                    <a:pt x="2969477" y="2374899"/>
                  </a:lnTo>
                  <a:lnTo>
                    <a:pt x="2969477" y="2451099"/>
                  </a:lnTo>
                  <a:lnTo>
                    <a:pt x="3013651" y="2451099"/>
                  </a:lnTo>
                  <a:lnTo>
                    <a:pt x="3013651" y="2438399"/>
                  </a:lnTo>
                  <a:lnTo>
                    <a:pt x="2989110" y="2438399"/>
                  </a:lnTo>
                  <a:lnTo>
                    <a:pt x="2989110" y="2400299"/>
                  </a:lnTo>
                  <a:lnTo>
                    <a:pt x="2987567" y="2387599"/>
                  </a:lnTo>
                  <a:lnTo>
                    <a:pt x="2983360" y="2387599"/>
                  </a:lnTo>
                  <a:lnTo>
                    <a:pt x="2977119" y="2374899"/>
                  </a:lnTo>
                  <a:close/>
                </a:path>
                <a:path w="3730625" h="2603500">
                  <a:moveTo>
                    <a:pt x="3047167" y="2412999"/>
                  </a:moveTo>
                  <a:lnTo>
                    <a:pt x="3033284" y="2412999"/>
                  </a:lnTo>
                  <a:lnTo>
                    <a:pt x="3033284" y="2451099"/>
                  </a:lnTo>
                  <a:lnTo>
                    <a:pt x="3052917" y="2451099"/>
                  </a:lnTo>
                  <a:lnTo>
                    <a:pt x="3052917" y="2438399"/>
                  </a:lnTo>
                  <a:lnTo>
                    <a:pt x="3051374" y="2425699"/>
                  </a:lnTo>
                  <a:lnTo>
                    <a:pt x="3047167" y="2412999"/>
                  </a:lnTo>
                  <a:close/>
                </a:path>
                <a:path w="3730625" h="2603500">
                  <a:moveTo>
                    <a:pt x="2910578" y="2369940"/>
                  </a:moveTo>
                  <a:lnTo>
                    <a:pt x="2910578" y="2400299"/>
                  </a:lnTo>
                  <a:lnTo>
                    <a:pt x="2912121" y="2400299"/>
                  </a:lnTo>
                  <a:lnTo>
                    <a:pt x="2916329" y="2412999"/>
                  </a:lnTo>
                  <a:lnTo>
                    <a:pt x="2930211" y="2412999"/>
                  </a:lnTo>
                  <a:lnTo>
                    <a:pt x="2930211" y="2374899"/>
                  </a:lnTo>
                  <a:lnTo>
                    <a:pt x="2916329" y="2374899"/>
                  </a:lnTo>
                  <a:lnTo>
                    <a:pt x="2910578" y="2369940"/>
                  </a:lnTo>
                  <a:close/>
                </a:path>
                <a:path w="3730625" h="2603500">
                  <a:moveTo>
                    <a:pt x="2949844" y="2349499"/>
                  </a:moveTo>
                  <a:lnTo>
                    <a:pt x="2944094" y="2349499"/>
                  </a:lnTo>
                  <a:lnTo>
                    <a:pt x="2916329" y="2374899"/>
                  </a:lnTo>
                  <a:lnTo>
                    <a:pt x="2930211" y="2374899"/>
                  </a:lnTo>
                  <a:lnTo>
                    <a:pt x="2930211" y="2412999"/>
                  </a:lnTo>
                  <a:lnTo>
                    <a:pt x="2949844" y="2412999"/>
                  </a:lnTo>
                  <a:lnTo>
                    <a:pt x="2949844" y="2349499"/>
                  </a:lnTo>
                  <a:close/>
                </a:path>
                <a:path w="3730625" h="2603500">
                  <a:moveTo>
                    <a:pt x="2930211" y="2362199"/>
                  </a:moveTo>
                  <a:lnTo>
                    <a:pt x="2910578" y="2362199"/>
                  </a:lnTo>
                  <a:lnTo>
                    <a:pt x="2910578" y="2369940"/>
                  </a:lnTo>
                  <a:lnTo>
                    <a:pt x="2916329" y="2374899"/>
                  </a:lnTo>
                  <a:lnTo>
                    <a:pt x="2930211" y="2362199"/>
                  </a:lnTo>
                  <a:close/>
                </a:path>
                <a:path w="3730625" h="2603500">
                  <a:moveTo>
                    <a:pt x="2914644" y="2311399"/>
                  </a:moveTo>
                  <a:lnTo>
                    <a:pt x="2900762" y="2330449"/>
                  </a:lnTo>
                  <a:lnTo>
                    <a:pt x="2900762" y="2349499"/>
                  </a:lnTo>
                  <a:lnTo>
                    <a:pt x="2886879" y="2349499"/>
                  </a:lnTo>
                  <a:lnTo>
                    <a:pt x="2910578" y="2369940"/>
                  </a:lnTo>
                  <a:lnTo>
                    <a:pt x="2910578" y="2362199"/>
                  </a:lnTo>
                  <a:lnTo>
                    <a:pt x="2930211" y="2362199"/>
                  </a:lnTo>
                  <a:lnTo>
                    <a:pt x="2944094" y="2349499"/>
                  </a:lnTo>
                  <a:lnTo>
                    <a:pt x="2900762" y="2349499"/>
                  </a:lnTo>
                  <a:lnTo>
                    <a:pt x="2900762" y="2330449"/>
                  </a:lnTo>
                  <a:lnTo>
                    <a:pt x="2929369" y="2330449"/>
                  </a:lnTo>
                  <a:lnTo>
                    <a:pt x="2914644" y="2311399"/>
                  </a:lnTo>
                  <a:close/>
                </a:path>
                <a:path w="3730625" h="2603500">
                  <a:moveTo>
                    <a:pt x="2836113" y="2285999"/>
                  </a:moveTo>
                  <a:lnTo>
                    <a:pt x="2808348" y="2311399"/>
                  </a:lnTo>
                  <a:lnTo>
                    <a:pt x="2837797" y="2349499"/>
                  </a:lnTo>
                  <a:lnTo>
                    <a:pt x="2851680" y="2324099"/>
                  </a:lnTo>
                  <a:lnTo>
                    <a:pt x="2851680" y="2311399"/>
                  </a:lnTo>
                  <a:lnTo>
                    <a:pt x="2865562" y="2311399"/>
                  </a:lnTo>
                  <a:lnTo>
                    <a:pt x="2850837" y="2298699"/>
                  </a:lnTo>
                  <a:lnTo>
                    <a:pt x="2841863" y="2298699"/>
                  </a:lnTo>
                  <a:lnTo>
                    <a:pt x="2841863" y="2290959"/>
                  </a:lnTo>
                  <a:lnTo>
                    <a:pt x="2836113" y="2285999"/>
                  </a:lnTo>
                  <a:close/>
                </a:path>
                <a:path w="3730625" h="2603500">
                  <a:moveTo>
                    <a:pt x="2851680" y="2324099"/>
                  </a:moveTo>
                  <a:lnTo>
                    <a:pt x="2837797" y="2349499"/>
                  </a:lnTo>
                  <a:lnTo>
                    <a:pt x="2851680" y="2330449"/>
                  </a:lnTo>
                  <a:lnTo>
                    <a:pt x="2851680" y="2324099"/>
                  </a:lnTo>
                  <a:close/>
                </a:path>
                <a:path w="3730625" h="2603500">
                  <a:moveTo>
                    <a:pt x="2851680" y="2330449"/>
                  </a:moveTo>
                  <a:lnTo>
                    <a:pt x="2837797" y="2349499"/>
                  </a:lnTo>
                  <a:lnTo>
                    <a:pt x="2851680" y="2349499"/>
                  </a:lnTo>
                  <a:lnTo>
                    <a:pt x="2851680" y="2330449"/>
                  </a:lnTo>
                  <a:close/>
                </a:path>
                <a:path w="3730625" h="2603500">
                  <a:moveTo>
                    <a:pt x="2900762" y="2311399"/>
                  </a:moveTo>
                  <a:lnTo>
                    <a:pt x="2865562" y="2311399"/>
                  </a:lnTo>
                  <a:lnTo>
                    <a:pt x="2851680" y="2330449"/>
                  </a:lnTo>
                  <a:lnTo>
                    <a:pt x="2851680" y="2349499"/>
                  </a:lnTo>
                  <a:lnTo>
                    <a:pt x="2886879" y="2349499"/>
                  </a:lnTo>
                  <a:lnTo>
                    <a:pt x="2900762" y="2330449"/>
                  </a:lnTo>
                  <a:lnTo>
                    <a:pt x="2900762" y="2311399"/>
                  </a:lnTo>
                  <a:close/>
                </a:path>
                <a:path w="3730625" h="2603500">
                  <a:moveTo>
                    <a:pt x="2865562" y="2311399"/>
                  </a:moveTo>
                  <a:lnTo>
                    <a:pt x="2851680" y="2311399"/>
                  </a:lnTo>
                  <a:lnTo>
                    <a:pt x="2851680" y="2330449"/>
                  </a:lnTo>
                  <a:lnTo>
                    <a:pt x="2865562" y="2311399"/>
                  </a:lnTo>
                  <a:close/>
                </a:path>
                <a:path w="3730625" h="2603500">
                  <a:moveTo>
                    <a:pt x="2914644" y="2311399"/>
                  </a:moveTo>
                  <a:lnTo>
                    <a:pt x="2900762" y="2311399"/>
                  </a:lnTo>
                  <a:lnTo>
                    <a:pt x="2900762" y="2324099"/>
                  </a:lnTo>
                  <a:lnTo>
                    <a:pt x="2914644" y="2311399"/>
                  </a:lnTo>
                  <a:close/>
                </a:path>
                <a:path w="3730625" h="2603500">
                  <a:moveTo>
                    <a:pt x="2822230" y="2247899"/>
                  </a:moveTo>
                  <a:lnTo>
                    <a:pt x="2802597" y="2247899"/>
                  </a:lnTo>
                  <a:lnTo>
                    <a:pt x="2802597" y="2311399"/>
                  </a:lnTo>
                  <a:lnTo>
                    <a:pt x="2808348" y="2311399"/>
                  </a:lnTo>
                  <a:lnTo>
                    <a:pt x="2836113" y="2285999"/>
                  </a:lnTo>
                  <a:lnTo>
                    <a:pt x="2841863" y="2285999"/>
                  </a:lnTo>
                  <a:lnTo>
                    <a:pt x="2841863" y="2273299"/>
                  </a:lnTo>
                  <a:lnTo>
                    <a:pt x="2822230" y="2273299"/>
                  </a:lnTo>
                  <a:lnTo>
                    <a:pt x="2822230" y="2247899"/>
                  </a:lnTo>
                  <a:close/>
                </a:path>
                <a:path w="3730625" h="2603500">
                  <a:moveTo>
                    <a:pt x="2841863" y="2290959"/>
                  </a:moveTo>
                  <a:lnTo>
                    <a:pt x="2841863" y="2298699"/>
                  </a:lnTo>
                  <a:lnTo>
                    <a:pt x="2850837" y="2298699"/>
                  </a:lnTo>
                  <a:lnTo>
                    <a:pt x="2841863" y="2290959"/>
                  </a:lnTo>
                  <a:close/>
                </a:path>
                <a:path w="3730625" h="2603500">
                  <a:moveTo>
                    <a:pt x="2841863" y="2285999"/>
                  </a:moveTo>
                  <a:lnTo>
                    <a:pt x="2836113" y="2285999"/>
                  </a:lnTo>
                  <a:lnTo>
                    <a:pt x="2841863" y="2290959"/>
                  </a:lnTo>
                  <a:lnTo>
                    <a:pt x="2841863" y="2285999"/>
                  </a:lnTo>
                  <a:close/>
                </a:path>
                <a:path w="3730625" h="2603500">
                  <a:moveTo>
                    <a:pt x="2679892" y="2247899"/>
                  </a:moveTo>
                  <a:lnTo>
                    <a:pt x="2666009" y="2260599"/>
                  </a:lnTo>
                  <a:lnTo>
                    <a:pt x="2669691" y="2273299"/>
                  </a:lnTo>
                  <a:lnTo>
                    <a:pt x="2679892" y="2273299"/>
                  </a:lnTo>
                  <a:lnTo>
                    <a:pt x="2679892" y="2247899"/>
                  </a:lnTo>
                  <a:close/>
                </a:path>
                <a:path w="3730625" h="2603500">
                  <a:moveTo>
                    <a:pt x="2743699" y="2235199"/>
                  </a:moveTo>
                  <a:lnTo>
                    <a:pt x="2693774" y="2235199"/>
                  </a:lnTo>
                  <a:lnTo>
                    <a:pt x="2679892" y="2247899"/>
                  </a:lnTo>
                  <a:lnTo>
                    <a:pt x="2679892" y="2273299"/>
                  </a:lnTo>
                  <a:lnTo>
                    <a:pt x="2743699" y="2273299"/>
                  </a:lnTo>
                  <a:lnTo>
                    <a:pt x="2743699" y="2235199"/>
                  </a:lnTo>
                  <a:close/>
                </a:path>
                <a:path w="3730625" h="2603500">
                  <a:moveTo>
                    <a:pt x="2822230" y="2235199"/>
                  </a:moveTo>
                  <a:lnTo>
                    <a:pt x="2743699" y="2235199"/>
                  </a:lnTo>
                  <a:lnTo>
                    <a:pt x="2743699" y="2273299"/>
                  </a:lnTo>
                  <a:lnTo>
                    <a:pt x="2802597" y="2273299"/>
                  </a:lnTo>
                  <a:lnTo>
                    <a:pt x="2802597" y="2247899"/>
                  </a:lnTo>
                  <a:lnTo>
                    <a:pt x="2822230" y="2247899"/>
                  </a:lnTo>
                  <a:lnTo>
                    <a:pt x="2822230" y="2235199"/>
                  </a:lnTo>
                  <a:close/>
                </a:path>
                <a:path w="3730625" h="2603500">
                  <a:moveTo>
                    <a:pt x="2836113" y="2235199"/>
                  </a:moveTo>
                  <a:lnTo>
                    <a:pt x="2822230" y="2235199"/>
                  </a:lnTo>
                  <a:lnTo>
                    <a:pt x="2822230" y="2273299"/>
                  </a:lnTo>
                  <a:lnTo>
                    <a:pt x="2841863" y="2273299"/>
                  </a:lnTo>
                  <a:lnTo>
                    <a:pt x="2841863" y="2247899"/>
                  </a:lnTo>
                  <a:lnTo>
                    <a:pt x="2840320" y="2247899"/>
                  </a:lnTo>
                  <a:lnTo>
                    <a:pt x="2836113" y="2235199"/>
                  </a:lnTo>
                  <a:close/>
                </a:path>
                <a:path w="3730625" h="2603500">
                  <a:moveTo>
                    <a:pt x="2669233" y="2209799"/>
                  </a:moveTo>
                  <a:lnTo>
                    <a:pt x="2641468" y="2235199"/>
                  </a:lnTo>
                  <a:lnTo>
                    <a:pt x="2666009" y="2260599"/>
                  </a:lnTo>
                  <a:lnTo>
                    <a:pt x="2679892" y="2247899"/>
                  </a:lnTo>
                  <a:lnTo>
                    <a:pt x="2679892" y="2235199"/>
                  </a:lnTo>
                  <a:lnTo>
                    <a:pt x="2693774" y="2235199"/>
                  </a:lnTo>
                  <a:lnTo>
                    <a:pt x="2681504" y="2222499"/>
                  </a:lnTo>
                  <a:lnTo>
                    <a:pt x="2674983" y="2222499"/>
                  </a:lnTo>
                  <a:lnTo>
                    <a:pt x="2674983" y="2215751"/>
                  </a:lnTo>
                  <a:lnTo>
                    <a:pt x="2669233" y="2209799"/>
                  </a:lnTo>
                  <a:close/>
                </a:path>
                <a:path w="3730625" h="2603500">
                  <a:moveTo>
                    <a:pt x="2693774" y="2235199"/>
                  </a:moveTo>
                  <a:lnTo>
                    <a:pt x="2679892" y="2235199"/>
                  </a:lnTo>
                  <a:lnTo>
                    <a:pt x="2679892" y="2247899"/>
                  </a:lnTo>
                  <a:lnTo>
                    <a:pt x="2693774" y="2235199"/>
                  </a:lnTo>
                  <a:close/>
                </a:path>
                <a:path w="3730625" h="2603500">
                  <a:moveTo>
                    <a:pt x="2635718" y="2202360"/>
                  </a:moveTo>
                  <a:lnTo>
                    <a:pt x="2635718" y="2235199"/>
                  </a:lnTo>
                  <a:lnTo>
                    <a:pt x="2641468" y="2235199"/>
                  </a:lnTo>
                  <a:lnTo>
                    <a:pt x="2669233" y="2209799"/>
                  </a:lnTo>
                  <a:lnTo>
                    <a:pt x="2641468" y="2209799"/>
                  </a:lnTo>
                  <a:lnTo>
                    <a:pt x="2635718" y="2202360"/>
                  </a:lnTo>
                  <a:close/>
                </a:path>
                <a:path w="3730625" h="2603500">
                  <a:moveTo>
                    <a:pt x="2674983" y="2215751"/>
                  </a:moveTo>
                  <a:lnTo>
                    <a:pt x="2674983" y="2222499"/>
                  </a:lnTo>
                  <a:lnTo>
                    <a:pt x="2681504" y="2222499"/>
                  </a:lnTo>
                  <a:lnTo>
                    <a:pt x="2674983" y="2215751"/>
                  </a:lnTo>
                  <a:close/>
                </a:path>
                <a:path w="3730625" h="2603500">
                  <a:moveTo>
                    <a:pt x="2674983" y="2184399"/>
                  </a:moveTo>
                  <a:lnTo>
                    <a:pt x="2669233" y="2184399"/>
                  </a:lnTo>
                  <a:lnTo>
                    <a:pt x="2641468" y="2209799"/>
                  </a:lnTo>
                  <a:lnTo>
                    <a:pt x="2669233" y="2209799"/>
                  </a:lnTo>
                  <a:lnTo>
                    <a:pt x="2674983" y="2215751"/>
                  </a:lnTo>
                  <a:lnTo>
                    <a:pt x="2674983" y="2184399"/>
                  </a:lnTo>
                  <a:close/>
                </a:path>
                <a:path w="3730625" h="2603500">
                  <a:moveTo>
                    <a:pt x="2655350" y="2197099"/>
                  </a:moveTo>
                  <a:lnTo>
                    <a:pt x="2635718" y="2197099"/>
                  </a:lnTo>
                  <a:lnTo>
                    <a:pt x="2635718" y="2202360"/>
                  </a:lnTo>
                  <a:lnTo>
                    <a:pt x="2641468" y="2209799"/>
                  </a:lnTo>
                  <a:lnTo>
                    <a:pt x="2655350" y="2197099"/>
                  </a:lnTo>
                  <a:close/>
                </a:path>
                <a:path w="3730625" h="2603500">
                  <a:moveTo>
                    <a:pt x="2625901" y="2158999"/>
                  </a:moveTo>
                  <a:lnTo>
                    <a:pt x="2612019" y="2171699"/>
                  </a:lnTo>
                  <a:lnTo>
                    <a:pt x="2635718" y="2202360"/>
                  </a:lnTo>
                  <a:lnTo>
                    <a:pt x="2635718" y="2197099"/>
                  </a:lnTo>
                  <a:lnTo>
                    <a:pt x="2655350" y="2197099"/>
                  </a:lnTo>
                  <a:lnTo>
                    <a:pt x="2669233" y="2184399"/>
                  </a:lnTo>
                  <a:lnTo>
                    <a:pt x="2625901" y="2184399"/>
                  </a:lnTo>
                  <a:lnTo>
                    <a:pt x="2625901" y="2158999"/>
                  </a:lnTo>
                  <a:close/>
                </a:path>
                <a:path w="3730625" h="2603500">
                  <a:moveTo>
                    <a:pt x="2606268" y="2158999"/>
                  </a:moveTo>
                  <a:lnTo>
                    <a:pt x="2592386" y="2171699"/>
                  </a:lnTo>
                  <a:lnTo>
                    <a:pt x="2596067" y="2184399"/>
                  </a:lnTo>
                  <a:lnTo>
                    <a:pt x="2606268" y="2184399"/>
                  </a:lnTo>
                  <a:lnTo>
                    <a:pt x="2606268" y="2158999"/>
                  </a:lnTo>
                  <a:close/>
                </a:path>
                <a:path w="3730625" h="2603500">
                  <a:moveTo>
                    <a:pt x="2625901" y="2146299"/>
                  </a:moveTo>
                  <a:lnTo>
                    <a:pt x="2620151" y="2146299"/>
                  </a:lnTo>
                  <a:lnTo>
                    <a:pt x="2606268" y="2158999"/>
                  </a:lnTo>
                  <a:lnTo>
                    <a:pt x="2606268" y="2184399"/>
                  </a:lnTo>
                  <a:lnTo>
                    <a:pt x="2621835" y="2184399"/>
                  </a:lnTo>
                  <a:lnTo>
                    <a:pt x="2612019" y="2171699"/>
                  </a:lnTo>
                  <a:lnTo>
                    <a:pt x="2625901" y="2158999"/>
                  </a:lnTo>
                  <a:lnTo>
                    <a:pt x="2625901" y="2146299"/>
                  </a:lnTo>
                  <a:close/>
                </a:path>
                <a:path w="3730625" h="2603500">
                  <a:moveTo>
                    <a:pt x="2639784" y="2146299"/>
                  </a:moveTo>
                  <a:lnTo>
                    <a:pt x="2625901" y="2158999"/>
                  </a:lnTo>
                  <a:lnTo>
                    <a:pt x="2625901" y="2184399"/>
                  </a:lnTo>
                  <a:lnTo>
                    <a:pt x="2669233" y="2184399"/>
                  </a:lnTo>
                  <a:lnTo>
                    <a:pt x="2639784" y="2146299"/>
                  </a:lnTo>
                  <a:close/>
                </a:path>
                <a:path w="3730625" h="2603500">
                  <a:moveTo>
                    <a:pt x="2590701" y="2120899"/>
                  </a:moveTo>
                  <a:lnTo>
                    <a:pt x="2562936" y="2146299"/>
                  </a:lnTo>
                  <a:lnTo>
                    <a:pt x="2592386" y="2171699"/>
                  </a:lnTo>
                  <a:lnTo>
                    <a:pt x="2606268" y="2158999"/>
                  </a:lnTo>
                  <a:lnTo>
                    <a:pt x="2606268" y="2146299"/>
                  </a:lnTo>
                  <a:lnTo>
                    <a:pt x="2620151" y="2146299"/>
                  </a:lnTo>
                  <a:lnTo>
                    <a:pt x="2590701" y="2120899"/>
                  </a:lnTo>
                  <a:close/>
                </a:path>
                <a:path w="3730625" h="2603500">
                  <a:moveTo>
                    <a:pt x="2620151" y="2146299"/>
                  </a:moveTo>
                  <a:lnTo>
                    <a:pt x="2606268" y="2146299"/>
                  </a:lnTo>
                  <a:lnTo>
                    <a:pt x="2606268" y="2158999"/>
                  </a:lnTo>
                  <a:lnTo>
                    <a:pt x="2620151" y="2146299"/>
                  </a:lnTo>
                  <a:close/>
                </a:path>
                <a:path w="3730625" h="2603500">
                  <a:moveTo>
                    <a:pt x="2639784" y="2146299"/>
                  </a:moveTo>
                  <a:lnTo>
                    <a:pt x="2625901" y="2146299"/>
                  </a:lnTo>
                  <a:lnTo>
                    <a:pt x="2625901" y="2158999"/>
                  </a:lnTo>
                  <a:lnTo>
                    <a:pt x="2639784" y="2146299"/>
                  </a:lnTo>
                  <a:close/>
                </a:path>
                <a:path w="3730625" h="2603500">
                  <a:moveTo>
                    <a:pt x="2552278" y="2108199"/>
                  </a:moveTo>
                  <a:lnTo>
                    <a:pt x="2538395" y="2120899"/>
                  </a:lnTo>
                  <a:lnTo>
                    <a:pt x="2562936" y="2146299"/>
                  </a:lnTo>
                  <a:lnTo>
                    <a:pt x="2576819" y="2133599"/>
                  </a:lnTo>
                  <a:lnTo>
                    <a:pt x="2552278" y="2133599"/>
                  </a:lnTo>
                  <a:lnTo>
                    <a:pt x="2552278" y="2108199"/>
                  </a:lnTo>
                  <a:close/>
                </a:path>
                <a:path w="3730625" h="2603500">
                  <a:moveTo>
                    <a:pt x="2473746" y="2057399"/>
                  </a:moveTo>
                  <a:lnTo>
                    <a:pt x="2414847" y="2057399"/>
                  </a:lnTo>
                  <a:lnTo>
                    <a:pt x="2414847" y="2082799"/>
                  </a:lnTo>
                  <a:lnTo>
                    <a:pt x="2454113" y="2082799"/>
                  </a:lnTo>
                  <a:lnTo>
                    <a:pt x="2454113" y="2108199"/>
                  </a:lnTo>
                  <a:lnTo>
                    <a:pt x="2455656" y="2120899"/>
                  </a:lnTo>
                  <a:lnTo>
                    <a:pt x="2459864" y="2120899"/>
                  </a:lnTo>
                  <a:lnTo>
                    <a:pt x="2466104" y="2133599"/>
                  </a:lnTo>
                  <a:lnTo>
                    <a:pt x="2473746" y="2133599"/>
                  </a:lnTo>
                  <a:lnTo>
                    <a:pt x="2473746" y="2057399"/>
                  </a:lnTo>
                  <a:close/>
                </a:path>
                <a:path w="3730625" h="2603500">
                  <a:moveTo>
                    <a:pt x="2481388" y="2057399"/>
                  </a:moveTo>
                  <a:lnTo>
                    <a:pt x="2473746" y="2057399"/>
                  </a:lnTo>
                  <a:lnTo>
                    <a:pt x="2473746" y="2133599"/>
                  </a:lnTo>
                  <a:lnTo>
                    <a:pt x="2550666" y="2133599"/>
                  </a:lnTo>
                  <a:lnTo>
                    <a:pt x="2538395" y="2120899"/>
                  </a:lnTo>
                  <a:lnTo>
                    <a:pt x="2552278" y="2108199"/>
                  </a:lnTo>
                  <a:lnTo>
                    <a:pt x="2493379" y="2108199"/>
                  </a:lnTo>
                  <a:lnTo>
                    <a:pt x="2493379" y="2082799"/>
                  </a:lnTo>
                  <a:lnTo>
                    <a:pt x="2491836" y="2070099"/>
                  </a:lnTo>
                  <a:lnTo>
                    <a:pt x="2487629" y="2070099"/>
                  </a:lnTo>
                  <a:lnTo>
                    <a:pt x="2481388" y="2057399"/>
                  </a:lnTo>
                  <a:close/>
                </a:path>
                <a:path w="3730625" h="2603500">
                  <a:moveTo>
                    <a:pt x="2566160" y="2095499"/>
                  </a:moveTo>
                  <a:lnTo>
                    <a:pt x="2552278" y="2108199"/>
                  </a:lnTo>
                  <a:lnTo>
                    <a:pt x="2552278" y="2133599"/>
                  </a:lnTo>
                  <a:lnTo>
                    <a:pt x="2576819" y="2133599"/>
                  </a:lnTo>
                  <a:lnTo>
                    <a:pt x="2590701" y="2120899"/>
                  </a:lnTo>
                  <a:lnTo>
                    <a:pt x="2566160" y="2095499"/>
                  </a:lnTo>
                  <a:close/>
                </a:path>
                <a:path w="3730625" h="2603500">
                  <a:moveTo>
                    <a:pt x="2552278" y="2095499"/>
                  </a:moveTo>
                  <a:lnTo>
                    <a:pt x="2493379" y="2095499"/>
                  </a:lnTo>
                  <a:lnTo>
                    <a:pt x="2493379" y="2108199"/>
                  </a:lnTo>
                  <a:lnTo>
                    <a:pt x="2552278" y="2108199"/>
                  </a:lnTo>
                  <a:lnTo>
                    <a:pt x="2552278" y="2095499"/>
                  </a:lnTo>
                  <a:close/>
                </a:path>
                <a:path w="3730625" h="2603500">
                  <a:moveTo>
                    <a:pt x="2566160" y="2095499"/>
                  </a:moveTo>
                  <a:lnTo>
                    <a:pt x="2552278" y="2095499"/>
                  </a:lnTo>
                  <a:lnTo>
                    <a:pt x="2552278" y="2108199"/>
                  </a:lnTo>
                  <a:lnTo>
                    <a:pt x="2566160" y="2095499"/>
                  </a:lnTo>
                  <a:close/>
                </a:path>
                <a:path w="3730625" h="2603500">
                  <a:moveTo>
                    <a:pt x="2395214" y="2031999"/>
                  </a:moveTo>
                  <a:lnTo>
                    <a:pt x="2375582" y="2031999"/>
                  </a:lnTo>
                  <a:lnTo>
                    <a:pt x="2375582" y="2082799"/>
                  </a:lnTo>
                  <a:lnTo>
                    <a:pt x="2377124" y="2082799"/>
                  </a:lnTo>
                  <a:lnTo>
                    <a:pt x="2381332" y="2095499"/>
                  </a:lnTo>
                  <a:lnTo>
                    <a:pt x="2395214" y="2095499"/>
                  </a:lnTo>
                  <a:lnTo>
                    <a:pt x="2395214" y="2057399"/>
                  </a:lnTo>
                  <a:lnTo>
                    <a:pt x="2414847" y="2057399"/>
                  </a:lnTo>
                  <a:lnTo>
                    <a:pt x="2414847" y="2044699"/>
                  </a:lnTo>
                  <a:lnTo>
                    <a:pt x="2395214" y="2044699"/>
                  </a:lnTo>
                  <a:lnTo>
                    <a:pt x="2395214" y="2031999"/>
                  </a:lnTo>
                  <a:close/>
                </a:path>
                <a:path w="3730625" h="2603500">
                  <a:moveTo>
                    <a:pt x="2414847" y="2057399"/>
                  </a:moveTo>
                  <a:lnTo>
                    <a:pt x="2395214" y="2057399"/>
                  </a:lnTo>
                  <a:lnTo>
                    <a:pt x="2395214" y="2095499"/>
                  </a:lnTo>
                  <a:lnTo>
                    <a:pt x="2454113" y="2095499"/>
                  </a:lnTo>
                  <a:lnTo>
                    <a:pt x="2454113" y="2082799"/>
                  </a:lnTo>
                  <a:lnTo>
                    <a:pt x="2414847" y="2082799"/>
                  </a:lnTo>
                  <a:lnTo>
                    <a:pt x="2414847" y="2057399"/>
                  </a:lnTo>
                  <a:close/>
                </a:path>
                <a:path w="3730625" h="2603500">
                  <a:moveTo>
                    <a:pt x="2325657" y="1993899"/>
                  </a:moveTo>
                  <a:lnTo>
                    <a:pt x="2297892" y="2019299"/>
                  </a:lnTo>
                  <a:lnTo>
                    <a:pt x="2322433" y="2044699"/>
                  </a:lnTo>
                  <a:lnTo>
                    <a:pt x="2336316" y="2031999"/>
                  </a:lnTo>
                  <a:lnTo>
                    <a:pt x="2336316" y="2006599"/>
                  </a:lnTo>
                  <a:lnTo>
                    <a:pt x="2337928" y="2006599"/>
                  </a:lnTo>
                  <a:lnTo>
                    <a:pt x="2325657" y="1993899"/>
                  </a:lnTo>
                  <a:close/>
                </a:path>
                <a:path w="3730625" h="2603500">
                  <a:moveTo>
                    <a:pt x="2336316" y="2031999"/>
                  </a:moveTo>
                  <a:lnTo>
                    <a:pt x="2322433" y="2044699"/>
                  </a:lnTo>
                  <a:lnTo>
                    <a:pt x="2336316" y="2044699"/>
                  </a:lnTo>
                  <a:lnTo>
                    <a:pt x="2336316" y="2031999"/>
                  </a:lnTo>
                  <a:close/>
                </a:path>
                <a:path w="3730625" h="2603500">
                  <a:moveTo>
                    <a:pt x="2395214" y="2006599"/>
                  </a:moveTo>
                  <a:lnTo>
                    <a:pt x="2337928" y="2006599"/>
                  </a:lnTo>
                  <a:lnTo>
                    <a:pt x="2350198" y="2019299"/>
                  </a:lnTo>
                  <a:lnTo>
                    <a:pt x="2336316" y="2031999"/>
                  </a:lnTo>
                  <a:lnTo>
                    <a:pt x="2336316" y="2044699"/>
                  </a:lnTo>
                  <a:lnTo>
                    <a:pt x="2375582" y="2044699"/>
                  </a:lnTo>
                  <a:lnTo>
                    <a:pt x="2375582" y="2031999"/>
                  </a:lnTo>
                  <a:lnTo>
                    <a:pt x="2395214" y="2031999"/>
                  </a:lnTo>
                  <a:lnTo>
                    <a:pt x="2395214" y="2006599"/>
                  </a:lnTo>
                  <a:close/>
                </a:path>
                <a:path w="3730625" h="2603500">
                  <a:moveTo>
                    <a:pt x="2402856" y="2006599"/>
                  </a:moveTo>
                  <a:lnTo>
                    <a:pt x="2395214" y="2006599"/>
                  </a:lnTo>
                  <a:lnTo>
                    <a:pt x="2395214" y="2044699"/>
                  </a:lnTo>
                  <a:lnTo>
                    <a:pt x="2414847" y="2044699"/>
                  </a:lnTo>
                  <a:lnTo>
                    <a:pt x="2414847" y="2031999"/>
                  </a:lnTo>
                  <a:lnTo>
                    <a:pt x="2413304" y="2019299"/>
                  </a:lnTo>
                  <a:lnTo>
                    <a:pt x="2409097" y="2019299"/>
                  </a:lnTo>
                  <a:lnTo>
                    <a:pt x="2402856" y="2006599"/>
                  </a:lnTo>
                  <a:close/>
                </a:path>
                <a:path w="3730625" h="2603500">
                  <a:moveTo>
                    <a:pt x="2337928" y="2006599"/>
                  </a:moveTo>
                  <a:lnTo>
                    <a:pt x="2336316" y="2006599"/>
                  </a:lnTo>
                  <a:lnTo>
                    <a:pt x="2336316" y="2031999"/>
                  </a:lnTo>
                  <a:lnTo>
                    <a:pt x="2350198" y="2019299"/>
                  </a:lnTo>
                  <a:lnTo>
                    <a:pt x="2337928" y="2006599"/>
                  </a:lnTo>
                  <a:close/>
                </a:path>
                <a:path w="3730625" h="2603500">
                  <a:moveTo>
                    <a:pt x="2292142" y="1987549"/>
                  </a:moveTo>
                  <a:lnTo>
                    <a:pt x="2278259" y="2006599"/>
                  </a:lnTo>
                  <a:lnTo>
                    <a:pt x="2297892" y="2019299"/>
                  </a:lnTo>
                  <a:lnTo>
                    <a:pt x="2311775" y="2006599"/>
                  </a:lnTo>
                  <a:lnTo>
                    <a:pt x="2292142" y="2006599"/>
                  </a:lnTo>
                  <a:lnTo>
                    <a:pt x="2292142" y="1987549"/>
                  </a:lnTo>
                  <a:close/>
                </a:path>
                <a:path w="3730625" h="2603500">
                  <a:moveTo>
                    <a:pt x="2261850" y="1955799"/>
                  </a:moveTo>
                  <a:lnTo>
                    <a:pt x="2234085" y="1981199"/>
                  </a:lnTo>
                  <a:lnTo>
                    <a:pt x="2253718" y="2006599"/>
                  </a:lnTo>
                  <a:lnTo>
                    <a:pt x="2267601" y="1981199"/>
                  </a:lnTo>
                  <a:lnTo>
                    <a:pt x="2267601" y="1968499"/>
                  </a:lnTo>
                  <a:lnTo>
                    <a:pt x="2281483" y="1968499"/>
                  </a:lnTo>
                  <a:lnTo>
                    <a:pt x="2261850" y="1955799"/>
                  </a:lnTo>
                  <a:close/>
                </a:path>
                <a:path w="3730625" h="2603500">
                  <a:moveTo>
                    <a:pt x="2267601" y="1981199"/>
                  </a:moveTo>
                  <a:lnTo>
                    <a:pt x="2253718" y="2006599"/>
                  </a:lnTo>
                  <a:lnTo>
                    <a:pt x="2267601" y="1987549"/>
                  </a:lnTo>
                  <a:lnTo>
                    <a:pt x="2267601" y="1981199"/>
                  </a:lnTo>
                  <a:close/>
                </a:path>
                <a:path w="3730625" h="2603500">
                  <a:moveTo>
                    <a:pt x="2267601" y="1987549"/>
                  </a:moveTo>
                  <a:lnTo>
                    <a:pt x="2253718" y="2006599"/>
                  </a:lnTo>
                  <a:lnTo>
                    <a:pt x="2267601" y="2006599"/>
                  </a:lnTo>
                  <a:lnTo>
                    <a:pt x="2267601" y="1987549"/>
                  </a:lnTo>
                  <a:close/>
                </a:path>
                <a:path w="3730625" h="2603500">
                  <a:moveTo>
                    <a:pt x="2292142" y="1968499"/>
                  </a:moveTo>
                  <a:lnTo>
                    <a:pt x="2281483" y="1968499"/>
                  </a:lnTo>
                  <a:lnTo>
                    <a:pt x="2267601" y="1987549"/>
                  </a:lnTo>
                  <a:lnTo>
                    <a:pt x="2267601" y="2006599"/>
                  </a:lnTo>
                  <a:lnTo>
                    <a:pt x="2278259" y="2006599"/>
                  </a:lnTo>
                  <a:lnTo>
                    <a:pt x="2292142" y="1987549"/>
                  </a:lnTo>
                  <a:lnTo>
                    <a:pt x="2292142" y="1968499"/>
                  </a:lnTo>
                  <a:close/>
                </a:path>
                <a:path w="3730625" h="2603500">
                  <a:moveTo>
                    <a:pt x="2306024" y="1968499"/>
                  </a:moveTo>
                  <a:lnTo>
                    <a:pt x="2292142" y="1987549"/>
                  </a:lnTo>
                  <a:lnTo>
                    <a:pt x="2292142" y="2006599"/>
                  </a:lnTo>
                  <a:lnTo>
                    <a:pt x="2311775" y="2006599"/>
                  </a:lnTo>
                  <a:lnTo>
                    <a:pt x="2325657" y="1993899"/>
                  </a:lnTo>
                  <a:lnTo>
                    <a:pt x="2306024" y="1968499"/>
                  </a:lnTo>
                  <a:close/>
                </a:path>
                <a:path w="3730625" h="2603500">
                  <a:moveTo>
                    <a:pt x="2281483" y="1968499"/>
                  </a:moveTo>
                  <a:lnTo>
                    <a:pt x="2267601" y="1968499"/>
                  </a:lnTo>
                  <a:lnTo>
                    <a:pt x="2267601" y="1987549"/>
                  </a:lnTo>
                  <a:lnTo>
                    <a:pt x="2281483" y="1968499"/>
                  </a:lnTo>
                  <a:close/>
                </a:path>
                <a:path w="3730625" h="2603500">
                  <a:moveTo>
                    <a:pt x="2237309" y="1930399"/>
                  </a:moveTo>
                  <a:lnTo>
                    <a:pt x="2223426" y="1943099"/>
                  </a:lnTo>
                  <a:lnTo>
                    <a:pt x="2223426" y="1955799"/>
                  </a:lnTo>
                  <a:lnTo>
                    <a:pt x="2209544" y="1955799"/>
                  </a:lnTo>
                  <a:lnTo>
                    <a:pt x="2234085" y="1981199"/>
                  </a:lnTo>
                  <a:lnTo>
                    <a:pt x="2261850" y="1955799"/>
                  </a:lnTo>
                  <a:lnTo>
                    <a:pt x="2223426" y="1955799"/>
                  </a:lnTo>
                  <a:lnTo>
                    <a:pt x="2223426" y="1943099"/>
                  </a:lnTo>
                  <a:lnTo>
                    <a:pt x="2249580" y="1943099"/>
                  </a:lnTo>
                  <a:lnTo>
                    <a:pt x="2237309" y="1930399"/>
                  </a:lnTo>
                  <a:close/>
                </a:path>
                <a:path w="3730625" h="2603500">
                  <a:moveTo>
                    <a:pt x="2306024" y="1968499"/>
                  </a:moveTo>
                  <a:lnTo>
                    <a:pt x="2292142" y="1968499"/>
                  </a:lnTo>
                  <a:lnTo>
                    <a:pt x="2292142" y="1981199"/>
                  </a:lnTo>
                  <a:lnTo>
                    <a:pt x="2306024" y="1968499"/>
                  </a:lnTo>
                  <a:close/>
                </a:path>
                <a:path w="3730625" h="2603500">
                  <a:moveTo>
                    <a:pt x="2184161" y="1879599"/>
                  </a:moveTo>
                  <a:lnTo>
                    <a:pt x="2169436" y="1879599"/>
                  </a:lnTo>
                  <a:lnTo>
                    <a:pt x="2169436" y="1904999"/>
                  </a:lnTo>
                  <a:lnTo>
                    <a:pt x="2164528" y="1904999"/>
                  </a:lnTo>
                  <a:lnTo>
                    <a:pt x="2164528" y="1943099"/>
                  </a:lnTo>
                  <a:lnTo>
                    <a:pt x="2166071" y="1955799"/>
                  </a:lnTo>
                  <a:lnTo>
                    <a:pt x="2184161" y="1955799"/>
                  </a:lnTo>
                  <a:lnTo>
                    <a:pt x="2184161" y="1879599"/>
                  </a:lnTo>
                  <a:close/>
                </a:path>
                <a:path w="3730625" h="2603500">
                  <a:moveTo>
                    <a:pt x="2191803" y="1879599"/>
                  </a:moveTo>
                  <a:lnTo>
                    <a:pt x="2184161" y="1879599"/>
                  </a:lnTo>
                  <a:lnTo>
                    <a:pt x="2184161" y="1955799"/>
                  </a:lnTo>
                  <a:lnTo>
                    <a:pt x="2209544" y="1955799"/>
                  </a:lnTo>
                  <a:lnTo>
                    <a:pt x="2223426" y="1943099"/>
                  </a:lnTo>
                  <a:lnTo>
                    <a:pt x="2203794" y="1943099"/>
                  </a:lnTo>
                  <a:lnTo>
                    <a:pt x="2203794" y="1904999"/>
                  </a:lnTo>
                  <a:lnTo>
                    <a:pt x="2202251" y="1892299"/>
                  </a:lnTo>
                  <a:lnTo>
                    <a:pt x="2198043" y="1892299"/>
                  </a:lnTo>
                  <a:lnTo>
                    <a:pt x="2191803" y="1879599"/>
                  </a:lnTo>
                  <a:close/>
                </a:path>
                <a:path w="3730625" h="2603500">
                  <a:moveTo>
                    <a:pt x="2223426" y="1917699"/>
                  </a:moveTo>
                  <a:lnTo>
                    <a:pt x="2203794" y="1917699"/>
                  </a:lnTo>
                  <a:lnTo>
                    <a:pt x="2203794" y="1943099"/>
                  </a:lnTo>
                  <a:lnTo>
                    <a:pt x="2223426" y="1943099"/>
                  </a:lnTo>
                  <a:lnTo>
                    <a:pt x="2223426" y="1917699"/>
                  </a:lnTo>
                  <a:close/>
                </a:path>
                <a:path w="3730625" h="2603500">
                  <a:moveTo>
                    <a:pt x="2228633" y="1917699"/>
                  </a:moveTo>
                  <a:lnTo>
                    <a:pt x="2223426" y="1917699"/>
                  </a:lnTo>
                  <a:lnTo>
                    <a:pt x="2223426" y="1943099"/>
                  </a:lnTo>
                  <a:lnTo>
                    <a:pt x="2237309" y="1930399"/>
                  </a:lnTo>
                  <a:lnTo>
                    <a:pt x="2233627" y="1930399"/>
                  </a:lnTo>
                  <a:lnTo>
                    <a:pt x="2228633" y="1917699"/>
                  </a:lnTo>
                  <a:close/>
                </a:path>
                <a:path w="3730625" h="2603500">
                  <a:moveTo>
                    <a:pt x="2149803" y="1841499"/>
                  </a:moveTo>
                  <a:lnTo>
                    <a:pt x="2076180" y="1841499"/>
                  </a:lnTo>
                  <a:lnTo>
                    <a:pt x="2076180" y="1854199"/>
                  </a:lnTo>
                  <a:lnTo>
                    <a:pt x="2130170" y="1854199"/>
                  </a:lnTo>
                  <a:lnTo>
                    <a:pt x="2130170" y="1904999"/>
                  </a:lnTo>
                  <a:lnTo>
                    <a:pt x="2131713" y="1904999"/>
                  </a:lnTo>
                  <a:lnTo>
                    <a:pt x="2135921" y="1917699"/>
                  </a:lnTo>
                  <a:lnTo>
                    <a:pt x="2149803" y="1917699"/>
                  </a:lnTo>
                  <a:lnTo>
                    <a:pt x="2149803" y="1841499"/>
                  </a:lnTo>
                  <a:close/>
                </a:path>
                <a:path w="3730625" h="2603500">
                  <a:moveTo>
                    <a:pt x="2163686" y="1841499"/>
                  </a:moveTo>
                  <a:lnTo>
                    <a:pt x="2149803" y="1841499"/>
                  </a:lnTo>
                  <a:lnTo>
                    <a:pt x="2149803" y="1917699"/>
                  </a:lnTo>
                  <a:lnTo>
                    <a:pt x="2164528" y="1917699"/>
                  </a:lnTo>
                  <a:lnTo>
                    <a:pt x="2164528" y="1904999"/>
                  </a:lnTo>
                  <a:lnTo>
                    <a:pt x="2169436" y="1904999"/>
                  </a:lnTo>
                  <a:lnTo>
                    <a:pt x="2169436" y="1854199"/>
                  </a:lnTo>
                  <a:lnTo>
                    <a:pt x="2167893" y="1854199"/>
                  </a:lnTo>
                  <a:lnTo>
                    <a:pt x="2163686" y="1841499"/>
                  </a:lnTo>
                  <a:close/>
                </a:path>
                <a:path w="3730625" h="2603500">
                  <a:moveTo>
                    <a:pt x="2036914" y="1822848"/>
                  </a:moveTo>
                  <a:lnTo>
                    <a:pt x="2036914" y="1854199"/>
                  </a:lnTo>
                  <a:lnTo>
                    <a:pt x="2038457" y="1866899"/>
                  </a:lnTo>
                  <a:lnTo>
                    <a:pt x="2042664" y="1866899"/>
                  </a:lnTo>
                  <a:lnTo>
                    <a:pt x="2048905" y="1879599"/>
                  </a:lnTo>
                  <a:lnTo>
                    <a:pt x="2056547" y="1879599"/>
                  </a:lnTo>
                  <a:lnTo>
                    <a:pt x="2056547" y="1841499"/>
                  </a:lnTo>
                  <a:lnTo>
                    <a:pt x="2076180" y="1841499"/>
                  </a:lnTo>
                  <a:lnTo>
                    <a:pt x="2076180" y="1828799"/>
                  </a:lnTo>
                  <a:lnTo>
                    <a:pt x="2042664" y="1828799"/>
                  </a:lnTo>
                  <a:lnTo>
                    <a:pt x="2036914" y="1822848"/>
                  </a:lnTo>
                  <a:close/>
                </a:path>
                <a:path w="3730625" h="2603500">
                  <a:moveTo>
                    <a:pt x="2076180" y="1841499"/>
                  </a:moveTo>
                  <a:lnTo>
                    <a:pt x="2056547" y="1841499"/>
                  </a:lnTo>
                  <a:lnTo>
                    <a:pt x="2056547" y="1879599"/>
                  </a:lnTo>
                  <a:lnTo>
                    <a:pt x="2130170" y="1879599"/>
                  </a:lnTo>
                  <a:lnTo>
                    <a:pt x="2130170" y="1854199"/>
                  </a:lnTo>
                  <a:lnTo>
                    <a:pt x="2076180" y="1854199"/>
                  </a:lnTo>
                  <a:lnTo>
                    <a:pt x="2076180" y="1841499"/>
                  </a:lnTo>
                  <a:close/>
                </a:path>
                <a:path w="3730625" h="2603500">
                  <a:moveTo>
                    <a:pt x="2056547" y="1816099"/>
                  </a:moveTo>
                  <a:lnTo>
                    <a:pt x="2036914" y="1816099"/>
                  </a:lnTo>
                  <a:lnTo>
                    <a:pt x="2036914" y="1822848"/>
                  </a:lnTo>
                  <a:lnTo>
                    <a:pt x="2042664" y="1828799"/>
                  </a:lnTo>
                  <a:lnTo>
                    <a:pt x="2056547" y="1816099"/>
                  </a:lnTo>
                  <a:close/>
                </a:path>
                <a:path w="3730625" h="2603500">
                  <a:moveTo>
                    <a:pt x="2074111" y="1803399"/>
                  </a:moveTo>
                  <a:lnTo>
                    <a:pt x="2070429" y="1803399"/>
                  </a:lnTo>
                  <a:lnTo>
                    <a:pt x="2042664" y="1828799"/>
                  </a:lnTo>
                  <a:lnTo>
                    <a:pt x="2076180" y="1828799"/>
                  </a:lnTo>
                  <a:lnTo>
                    <a:pt x="2076180" y="1816099"/>
                  </a:lnTo>
                  <a:lnTo>
                    <a:pt x="2074111" y="1803399"/>
                  </a:lnTo>
                  <a:close/>
                </a:path>
                <a:path w="3730625" h="2603500">
                  <a:moveTo>
                    <a:pt x="2045888" y="1777999"/>
                  </a:moveTo>
                  <a:lnTo>
                    <a:pt x="2018123" y="1803399"/>
                  </a:lnTo>
                  <a:lnTo>
                    <a:pt x="2036914" y="1822848"/>
                  </a:lnTo>
                  <a:lnTo>
                    <a:pt x="2036914" y="1816099"/>
                  </a:lnTo>
                  <a:lnTo>
                    <a:pt x="2056547" y="1816099"/>
                  </a:lnTo>
                  <a:lnTo>
                    <a:pt x="2070429" y="1803399"/>
                  </a:lnTo>
                  <a:lnTo>
                    <a:pt x="2058159" y="1790699"/>
                  </a:lnTo>
                  <a:lnTo>
                    <a:pt x="2051639" y="1790699"/>
                  </a:lnTo>
                  <a:lnTo>
                    <a:pt x="2051639" y="1783951"/>
                  </a:lnTo>
                  <a:lnTo>
                    <a:pt x="2045888" y="1777999"/>
                  </a:lnTo>
                  <a:close/>
                </a:path>
                <a:path w="3730625" h="2603500">
                  <a:moveTo>
                    <a:pt x="2032006" y="1727199"/>
                  </a:moveTo>
                  <a:lnTo>
                    <a:pt x="1963290" y="1727199"/>
                  </a:lnTo>
                  <a:lnTo>
                    <a:pt x="1963290" y="1739899"/>
                  </a:lnTo>
                  <a:lnTo>
                    <a:pt x="2012373" y="1739899"/>
                  </a:lnTo>
                  <a:lnTo>
                    <a:pt x="2012373" y="1803399"/>
                  </a:lnTo>
                  <a:lnTo>
                    <a:pt x="2018123" y="1803399"/>
                  </a:lnTo>
                  <a:lnTo>
                    <a:pt x="2045888" y="1777999"/>
                  </a:lnTo>
                  <a:lnTo>
                    <a:pt x="2051639" y="1777999"/>
                  </a:lnTo>
                  <a:lnTo>
                    <a:pt x="2051639" y="1765299"/>
                  </a:lnTo>
                  <a:lnTo>
                    <a:pt x="2032006" y="1765299"/>
                  </a:lnTo>
                  <a:lnTo>
                    <a:pt x="2032006" y="1727199"/>
                  </a:lnTo>
                  <a:close/>
                </a:path>
                <a:path w="3730625" h="2603500">
                  <a:moveTo>
                    <a:pt x="2051639" y="1783951"/>
                  </a:moveTo>
                  <a:lnTo>
                    <a:pt x="2051639" y="1790699"/>
                  </a:lnTo>
                  <a:lnTo>
                    <a:pt x="2058159" y="1790699"/>
                  </a:lnTo>
                  <a:lnTo>
                    <a:pt x="2051639" y="1783951"/>
                  </a:lnTo>
                  <a:close/>
                </a:path>
                <a:path w="3730625" h="2603500">
                  <a:moveTo>
                    <a:pt x="2051639" y="1777999"/>
                  </a:moveTo>
                  <a:lnTo>
                    <a:pt x="2045888" y="1777999"/>
                  </a:lnTo>
                  <a:lnTo>
                    <a:pt x="2051639" y="1783951"/>
                  </a:lnTo>
                  <a:lnTo>
                    <a:pt x="2051639" y="1777999"/>
                  </a:lnTo>
                  <a:close/>
                </a:path>
                <a:path w="3730625" h="2603500">
                  <a:moveTo>
                    <a:pt x="1924025" y="1709540"/>
                  </a:moveTo>
                  <a:lnTo>
                    <a:pt x="1924025" y="1739899"/>
                  </a:lnTo>
                  <a:lnTo>
                    <a:pt x="1925567" y="1752599"/>
                  </a:lnTo>
                  <a:lnTo>
                    <a:pt x="1929775" y="1765299"/>
                  </a:lnTo>
                  <a:lnTo>
                    <a:pt x="1943658" y="1765299"/>
                  </a:lnTo>
                  <a:lnTo>
                    <a:pt x="1943658" y="1727199"/>
                  </a:lnTo>
                  <a:lnTo>
                    <a:pt x="1963290" y="1727199"/>
                  </a:lnTo>
                  <a:lnTo>
                    <a:pt x="1963290" y="1714499"/>
                  </a:lnTo>
                  <a:lnTo>
                    <a:pt x="1929775" y="1714499"/>
                  </a:lnTo>
                  <a:lnTo>
                    <a:pt x="1924025" y="1709540"/>
                  </a:lnTo>
                  <a:close/>
                </a:path>
                <a:path w="3730625" h="2603500">
                  <a:moveTo>
                    <a:pt x="1963290" y="1727199"/>
                  </a:moveTo>
                  <a:lnTo>
                    <a:pt x="1943658" y="1727199"/>
                  </a:lnTo>
                  <a:lnTo>
                    <a:pt x="1943658" y="1765299"/>
                  </a:lnTo>
                  <a:lnTo>
                    <a:pt x="2012373" y="1765299"/>
                  </a:lnTo>
                  <a:lnTo>
                    <a:pt x="2012373" y="1739899"/>
                  </a:lnTo>
                  <a:lnTo>
                    <a:pt x="1963290" y="1739899"/>
                  </a:lnTo>
                  <a:lnTo>
                    <a:pt x="1963290" y="1727199"/>
                  </a:lnTo>
                  <a:close/>
                </a:path>
                <a:path w="3730625" h="2603500">
                  <a:moveTo>
                    <a:pt x="2045888" y="1727199"/>
                  </a:moveTo>
                  <a:lnTo>
                    <a:pt x="2032006" y="1727199"/>
                  </a:lnTo>
                  <a:lnTo>
                    <a:pt x="2032006" y="1765299"/>
                  </a:lnTo>
                  <a:lnTo>
                    <a:pt x="2051639" y="1765299"/>
                  </a:lnTo>
                  <a:lnTo>
                    <a:pt x="2051639" y="1739899"/>
                  </a:lnTo>
                  <a:lnTo>
                    <a:pt x="2050096" y="1739899"/>
                  </a:lnTo>
                  <a:lnTo>
                    <a:pt x="2045888" y="1727199"/>
                  </a:lnTo>
                  <a:close/>
                </a:path>
                <a:path w="3730625" h="2603500">
                  <a:moveTo>
                    <a:pt x="1943658" y="1701799"/>
                  </a:moveTo>
                  <a:lnTo>
                    <a:pt x="1924025" y="1701799"/>
                  </a:lnTo>
                  <a:lnTo>
                    <a:pt x="1924025" y="1709540"/>
                  </a:lnTo>
                  <a:lnTo>
                    <a:pt x="1929775" y="1714499"/>
                  </a:lnTo>
                  <a:lnTo>
                    <a:pt x="1943658" y="1701799"/>
                  </a:lnTo>
                  <a:close/>
                </a:path>
                <a:path w="3730625" h="2603500">
                  <a:moveTo>
                    <a:pt x="1963290" y="1689099"/>
                  </a:moveTo>
                  <a:lnTo>
                    <a:pt x="1957540" y="1689099"/>
                  </a:lnTo>
                  <a:lnTo>
                    <a:pt x="1929775" y="1714499"/>
                  </a:lnTo>
                  <a:lnTo>
                    <a:pt x="1963290" y="1714499"/>
                  </a:lnTo>
                  <a:lnTo>
                    <a:pt x="1963290" y="1689099"/>
                  </a:lnTo>
                  <a:close/>
                </a:path>
                <a:path w="3730625" h="2603500">
                  <a:moveTo>
                    <a:pt x="1942815" y="1663699"/>
                  </a:moveTo>
                  <a:lnTo>
                    <a:pt x="1915050" y="1701799"/>
                  </a:lnTo>
                  <a:lnTo>
                    <a:pt x="1924025" y="1709540"/>
                  </a:lnTo>
                  <a:lnTo>
                    <a:pt x="1924025" y="1701799"/>
                  </a:lnTo>
                  <a:lnTo>
                    <a:pt x="1943658" y="1701799"/>
                  </a:lnTo>
                  <a:lnTo>
                    <a:pt x="1957540" y="1689099"/>
                  </a:lnTo>
                  <a:lnTo>
                    <a:pt x="1950178" y="1676399"/>
                  </a:lnTo>
                  <a:lnTo>
                    <a:pt x="1948566" y="1676399"/>
                  </a:lnTo>
                  <a:lnTo>
                    <a:pt x="1948566" y="1673619"/>
                  </a:lnTo>
                  <a:lnTo>
                    <a:pt x="1942815" y="1663699"/>
                  </a:lnTo>
                  <a:close/>
                </a:path>
                <a:path w="3730625" h="2603500">
                  <a:moveTo>
                    <a:pt x="1928933" y="1612899"/>
                  </a:moveTo>
                  <a:lnTo>
                    <a:pt x="1850401" y="1612899"/>
                  </a:lnTo>
                  <a:lnTo>
                    <a:pt x="1850401" y="1638299"/>
                  </a:lnTo>
                  <a:lnTo>
                    <a:pt x="1909300" y="1638299"/>
                  </a:lnTo>
                  <a:lnTo>
                    <a:pt x="1909300" y="1689099"/>
                  </a:lnTo>
                  <a:lnTo>
                    <a:pt x="1911368" y="1689099"/>
                  </a:lnTo>
                  <a:lnTo>
                    <a:pt x="1915050" y="1701799"/>
                  </a:lnTo>
                  <a:lnTo>
                    <a:pt x="1928933" y="1676399"/>
                  </a:lnTo>
                  <a:lnTo>
                    <a:pt x="1933560" y="1676399"/>
                  </a:lnTo>
                  <a:lnTo>
                    <a:pt x="1942815" y="1663699"/>
                  </a:lnTo>
                  <a:lnTo>
                    <a:pt x="1928933" y="1663699"/>
                  </a:lnTo>
                  <a:lnTo>
                    <a:pt x="1928933" y="1612899"/>
                  </a:lnTo>
                  <a:close/>
                </a:path>
                <a:path w="3730625" h="2603500">
                  <a:moveTo>
                    <a:pt x="1948566" y="1673619"/>
                  </a:moveTo>
                  <a:lnTo>
                    <a:pt x="1948566" y="1676399"/>
                  </a:lnTo>
                  <a:lnTo>
                    <a:pt x="1950178" y="1676399"/>
                  </a:lnTo>
                  <a:lnTo>
                    <a:pt x="1948566" y="1673619"/>
                  </a:lnTo>
                  <a:close/>
                </a:path>
                <a:path w="3730625" h="2603500">
                  <a:moveTo>
                    <a:pt x="1928933" y="1612899"/>
                  </a:moveTo>
                  <a:lnTo>
                    <a:pt x="1928933" y="1663699"/>
                  </a:lnTo>
                  <a:lnTo>
                    <a:pt x="1942815" y="1663699"/>
                  </a:lnTo>
                  <a:lnTo>
                    <a:pt x="1948566" y="1673619"/>
                  </a:lnTo>
                  <a:lnTo>
                    <a:pt x="1948566" y="1638299"/>
                  </a:lnTo>
                  <a:lnTo>
                    <a:pt x="1947023" y="1625599"/>
                  </a:lnTo>
                  <a:lnTo>
                    <a:pt x="1936575" y="1625599"/>
                  </a:lnTo>
                  <a:lnTo>
                    <a:pt x="1928933" y="1612899"/>
                  </a:lnTo>
                  <a:close/>
                </a:path>
                <a:path w="3730625" h="2603500">
                  <a:moveTo>
                    <a:pt x="1839633" y="1574799"/>
                  </a:moveTo>
                  <a:lnTo>
                    <a:pt x="1791502" y="1574799"/>
                  </a:lnTo>
                  <a:lnTo>
                    <a:pt x="1791502" y="1587499"/>
                  </a:lnTo>
                  <a:lnTo>
                    <a:pt x="1795621" y="1587499"/>
                  </a:lnTo>
                  <a:lnTo>
                    <a:pt x="1796953" y="1600199"/>
                  </a:lnTo>
                  <a:lnTo>
                    <a:pt x="1811135" y="1600199"/>
                  </a:lnTo>
                  <a:lnTo>
                    <a:pt x="1811135" y="1638299"/>
                  </a:lnTo>
                  <a:lnTo>
                    <a:pt x="1812678" y="1650999"/>
                  </a:lnTo>
                  <a:lnTo>
                    <a:pt x="1823126" y="1650999"/>
                  </a:lnTo>
                  <a:lnTo>
                    <a:pt x="1830768" y="1663699"/>
                  </a:lnTo>
                  <a:lnTo>
                    <a:pt x="1830768" y="1612899"/>
                  </a:lnTo>
                  <a:lnTo>
                    <a:pt x="1818989" y="1612899"/>
                  </a:lnTo>
                  <a:lnTo>
                    <a:pt x="1842548" y="1587499"/>
                  </a:lnTo>
                  <a:lnTo>
                    <a:pt x="1839633" y="1574799"/>
                  </a:lnTo>
                  <a:close/>
                </a:path>
                <a:path w="3730625" h="2603500">
                  <a:moveTo>
                    <a:pt x="1850401" y="1587499"/>
                  </a:moveTo>
                  <a:lnTo>
                    <a:pt x="1842548" y="1587499"/>
                  </a:lnTo>
                  <a:lnTo>
                    <a:pt x="1818989" y="1612899"/>
                  </a:lnTo>
                  <a:lnTo>
                    <a:pt x="1830768" y="1612899"/>
                  </a:lnTo>
                  <a:lnTo>
                    <a:pt x="1830768" y="1663699"/>
                  </a:lnTo>
                  <a:lnTo>
                    <a:pt x="1909300" y="1663699"/>
                  </a:lnTo>
                  <a:lnTo>
                    <a:pt x="1909300" y="1638299"/>
                  </a:lnTo>
                  <a:lnTo>
                    <a:pt x="1850401" y="1638299"/>
                  </a:lnTo>
                  <a:lnTo>
                    <a:pt x="1850401" y="1587499"/>
                  </a:lnTo>
                  <a:close/>
                </a:path>
                <a:path w="3730625" h="2603500">
                  <a:moveTo>
                    <a:pt x="1811135" y="1600199"/>
                  </a:moveTo>
                  <a:lnTo>
                    <a:pt x="1802800" y="1600199"/>
                  </a:lnTo>
                  <a:lnTo>
                    <a:pt x="1809877" y="1612899"/>
                  </a:lnTo>
                  <a:lnTo>
                    <a:pt x="1811135" y="1612899"/>
                  </a:lnTo>
                  <a:lnTo>
                    <a:pt x="1811135" y="1600199"/>
                  </a:lnTo>
                  <a:close/>
                </a:path>
                <a:path w="3730625" h="2603500">
                  <a:moveTo>
                    <a:pt x="1791502" y="1574799"/>
                  </a:moveTo>
                  <a:lnTo>
                    <a:pt x="1783855" y="1574799"/>
                  </a:lnTo>
                  <a:lnTo>
                    <a:pt x="1790803" y="1587499"/>
                  </a:lnTo>
                  <a:lnTo>
                    <a:pt x="1791502" y="1587499"/>
                  </a:lnTo>
                  <a:lnTo>
                    <a:pt x="1791502" y="1574799"/>
                  </a:lnTo>
                  <a:close/>
                </a:path>
                <a:path w="3730625" h="2603500">
                  <a:moveTo>
                    <a:pt x="1761211" y="1536699"/>
                  </a:moveTo>
                  <a:lnTo>
                    <a:pt x="1725829" y="1536699"/>
                  </a:lnTo>
                  <a:lnTo>
                    <a:pt x="1725995" y="1549399"/>
                  </a:lnTo>
                  <a:lnTo>
                    <a:pt x="1726916" y="1549399"/>
                  </a:lnTo>
                  <a:lnTo>
                    <a:pt x="1727247" y="1562099"/>
                  </a:lnTo>
                  <a:lnTo>
                    <a:pt x="1729391" y="1562099"/>
                  </a:lnTo>
                  <a:lnTo>
                    <a:pt x="1733446" y="1574799"/>
                  </a:lnTo>
                  <a:lnTo>
                    <a:pt x="1761211" y="1536699"/>
                  </a:lnTo>
                  <a:close/>
                </a:path>
                <a:path w="3730625" h="2603500">
                  <a:moveTo>
                    <a:pt x="1763313" y="1536699"/>
                  </a:moveTo>
                  <a:lnTo>
                    <a:pt x="1761211" y="1536699"/>
                  </a:lnTo>
                  <a:lnTo>
                    <a:pt x="1733446" y="1574799"/>
                  </a:lnTo>
                  <a:lnTo>
                    <a:pt x="1774330" y="1574799"/>
                  </a:lnTo>
                  <a:lnTo>
                    <a:pt x="1786594" y="1555749"/>
                  </a:lnTo>
                  <a:lnTo>
                    <a:pt x="1785669" y="1549399"/>
                  </a:lnTo>
                  <a:lnTo>
                    <a:pt x="1764352" y="1549399"/>
                  </a:lnTo>
                  <a:lnTo>
                    <a:pt x="1763313" y="1536699"/>
                  </a:lnTo>
                  <a:close/>
                </a:path>
                <a:path w="3730625" h="2603500">
                  <a:moveTo>
                    <a:pt x="1786594" y="1555749"/>
                  </a:moveTo>
                  <a:lnTo>
                    <a:pt x="1774330" y="1574799"/>
                  </a:lnTo>
                  <a:lnTo>
                    <a:pt x="1789371" y="1574799"/>
                  </a:lnTo>
                  <a:lnTo>
                    <a:pt x="1786594" y="1555749"/>
                  </a:lnTo>
                  <a:close/>
                </a:path>
                <a:path w="3730625" h="2603500">
                  <a:moveTo>
                    <a:pt x="1803211" y="1536699"/>
                  </a:moveTo>
                  <a:lnTo>
                    <a:pt x="1798859" y="1536699"/>
                  </a:lnTo>
                  <a:lnTo>
                    <a:pt x="1786594" y="1555749"/>
                  </a:lnTo>
                  <a:lnTo>
                    <a:pt x="1789371" y="1574799"/>
                  </a:lnTo>
                  <a:lnTo>
                    <a:pt x="1830768" y="1574799"/>
                  </a:lnTo>
                  <a:lnTo>
                    <a:pt x="1826037" y="1562099"/>
                  </a:lnTo>
                  <a:lnTo>
                    <a:pt x="1818174" y="1562099"/>
                  </a:lnTo>
                  <a:lnTo>
                    <a:pt x="1809784" y="1549399"/>
                  </a:lnTo>
                  <a:lnTo>
                    <a:pt x="1803211" y="1536699"/>
                  </a:lnTo>
                  <a:close/>
                </a:path>
                <a:path w="3730625" h="2603500">
                  <a:moveTo>
                    <a:pt x="1747328" y="1460499"/>
                  </a:moveTo>
                  <a:lnTo>
                    <a:pt x="1727723" y="1460499"/>
                  </a:lnTo>
                  <a:lnTo>
                    <a:pt x="1726467" y="1485899"/>
                  </a:lnTo>
                  <a:lnTo>
                    <a:pt x="1725948" y="1498599"/>
                  </a:lnTo>
                  <a:lnTo>
                    <a:pt x="1725612" y="1511299"/>
                  </a:lnTo>
                  <a:lnTo>
                    <a:pt x="1725632" y="1536699"/>
                  </a:lnTo>
                  <a:lnTo>
                    <a:pt x="1763313" y="1536699"/>
                  </a:lnTo>
                  <a:lnTo>
                    <a:pt x="1764352" y="1549399"/>
                  </a:lnTo>
                  <a:lnTo>
                    <a:pt x="1765201" y="1549399"/>
                  </a:lnTo>
                  <a:lnTo>
                    <a:pt x="1764769" y="1536699"/>
                  </a:lnTo>
                  <a:lnTo>
                    <a:pt x="1764732" y="1523999"/>
                  </a:lnTo>
                  <a:lnTo>
                    <a:pt x="1764873" y="1511299"/>
                  </a:lnTo>
                  <a:lnTo>
                    <a:pt x="1765200" y="1498599"/>
                  </a:lnTo>
                  <a:lnTo>
                    <a:pt x="1765705" y="1485899"/>
                  </a:lnTo>
                  <a:lnTo>
                    <a:pt x="1766320" y="1473199"/>
                  </a:lnTo>
                  <a:lnTo>
                    <a:pt x="1747328" y="1473199"/>
                  </a:lnTo>
                  <a:lnTo>
                    <a:pt x="1747328" y="1460499"/>
                  </a:lnTo>
                  <a:close/>
                </a:path>
                <a:path w="3730625" h="2603500">
                  <a:moveTo>
                    <a:pt x="1783818" y="1536699"/>
                  </a:moveTo>
                  <a:lnTo>
                    <a:pt x="1764769" y="1536699"/>
                  </a:lnTo>
                  <a:lnTo>
                    <a:pt x="1765201" y="1549399"/>
                  </a:lnTo>
                  <a:lnTo>
                    <a:pt x="1785669" y="1549399"/>
                  </a:lnTo>
                  <a:lnTo>
                    <a:pt x="1783818" y="1536699"/>
                  </a:lnTo>
                  <a:close/>
                </a:path>
                <a:path w="3730625" h="2603500">
                  <a:moveTo>
                    <a:pt x="1798859" y="1536699"/>
                  </a:moveTo>
                  <a:lnTo>
                    <a:pt x="1783818" y="1536699"/>
                  </a:lnTo>
                  <a:lnTo>
                    <a:pt x="1786594" y="1549399"/>
                  </a:lnTo>
                  <a:lnTo>
                    <a:pt x="1798859" y="1536699"/>
                  </a:lnTo>
                  <a:close/>
                </a:path>
                <a:path w="3730625" h="2603500">
                  <a:moveTo>
                    <a:pt x="1667955" y="1409699"/>
                  </a:moveTo>
                  <a:lnTo>
                    <a:pt x="1640190" y="1435099"/>
                  </a:lnTo>
                  <a:lnTo>
                    <a:pt x="1669639" y="1473199"/>
                  </a:lnTo>
                  <a:lnTo>
                    <a:pt x="1683521" y="1460499"/>
                  </a:lnTo>
                  <a:lnTo>
                    <a:pt x="1683521" y="1435099"/>
                  </a:lnTo>
                  <a:lnTo>
                    <a:pt x="1687588" y="1435099"/>
                  </a:lnTo>
                  <a:lnTo>
                    <a:pt x="1677771" y="1422399"/>
                  </a:lnTo>
                  <a:lnTo>
                    <a:pt x="1673705" y="1422399"/>
                  </a:lnTo>
                  <a:lnTo>
                    <a:pt x="1673705" y="1417139"/>
                  </a:lnTo>
                  <a:lnTo>
                    <a:pt x="1667955" y="1409699"/>
                  </a:lnTo>
                  <a:close/>
                </a:path>
                <a:path w="3730625" h="2603500">
                  <a:moveTo>
                    <a:pt x="1683521" y="1460499"/>
                  </a:moveTo>
                  <a:lnTo>
                    <a:pt x="1669639" y="1473199"/>
                  </a:lnTo>
                  <a:lnTo>
                    <a:pt x="1683521" y="1473199"/>
                  </a:lnTo>
                  <a:lnTo>
                    <a:pt x="1683521" y="1460499"/>
                  </a:lnTo>
                  <a:close/>
                </a:path>
                <a:path w="3730625" h="2603500">
                  <a:moveTo>
                    <a:pt x="1747328" y="1435099"/>
                  </a:moveTo>
                  <a:lnTo>
                    <a:pt x="1687588" y="1435099"/>
                  </a:lnTo>
                  <a:lnTo>
                    <a:pt x="1697404" y="1447799"/>
                  </a:lnTo>
                  <a:lnTo>
                    <a:pt x="1683521" y="1460499"/>
                  </a:lnTo>
                  <a:lnTo>
                    <a:pt x="1683521" y="1473199"/>
                  </a:lnTo>
                  <a:lnTo>
                    <a:pt x="1727095" y="1473199"/>
                  </a:lnTo>
                  <a:lnTo>
                    <a:pt x="1727723" y="1460499"/>
                  </a:lnTo>
                  <a:lnTo>
                    <a:pt x="1747328" y="1460499"/>
                  </a:lnTo>
                  <a:lnTo>
                    <a:pt x="1747328" y="1435099"/>
                  </a:lnTo>
                  <a:close/>
                </a:path>
                <a:path w="3730625" h="2603500">
                  <a:moveTo>
                    <a:pt x="1757864" y="1435099"/>
                  </a:moveTo>
                  <a:lnTo>
                    <a:pt x="1747328" y="1435099"/>
                  </a:lnTo>
                  <a:lnTo>
                    <a:pt x="1747328" y="1473199"/>
                  </a:lnTo>
                  <a:lnTo>
                    <a:pt x="1766320" y="1473199"/>
                  </a:lnTo>
                  <a:lnTo>
                    <a:pt x="1766934" y="1460499"/>
                  </a:lnTo>
                  <a:lnTo>
                    <a:pt x="1767217" y="1447799"/>
                  </a:lnTo>
                  <a:lnTo>
                    <a:pt x="1765278" y="1447799"/>
                  </a:lnTo>
                  <a:lnTo>
                    <a:pt x="1757864" y="1435099"/>
                  </a:lnTo>
                  <a:close/>
                </a:path>
                <a:path w="3730625" h="2603500">
                  <a:moveTo>
                    <a:pt x="1687588" y="1435099"/>
                  </a:moveTo>
                  <a:lnTo>
                    <a:pt x="1683521" y="1435099"/>
                  </a:lnTo>
                  <a:lnTo>
                    <a:pt x="1683521" y="1460499"/>
                  </a:lnTo>
                  <a:lnTo>
                    <a:pt x="1697404" y="1447799"/>
                  </a:lnTo>
                  <a:lnTo>
                    <a:pt x="1687588" y="1435099"/>
                  </a:lnTo>
                  <a:close/>
                </a:path>
                <a:path w="3730625" h="2603500">
                  <a:moveTo>
                    <a:pt x="1634439" y="1378348"/>
                  </a:moveTo>
                  <a:lnTo>
                    <a:pt x="1634439" y="1435099"/>
                  </a:lnTo>
                  <a:lnTo>
                    <a:pt x="1640190" y="1435099"/>
                  </a:lnTo>
                  <a:lnTo>
                    <a:pt x="1667955" y="1409699"/>
                  </a:lnTo>
                  <a:lnTo>
                    <a:pt x="1673705" y="1409699"/>
                  </a:lnTo>
                  <a:lnTo>
                    <a:pt x="1673705" y="1384299"/>
                  </a:lnTo>
                  <a:lnTo>
                    <a:pt x="1640190" y="1384299"/>
                  </a:lnTo>
                  <a:lnTo>
                    <a:pt x="1634439" y="1378348"/>
                  </a:lnTo>
                  <a:close/>
                </a:path>
                <a:path w="3730625" h="2603500">
                  <a:moveTo>
                    <a:pt x="1673705" y="1417139"/>
                  </a:moveTo>
                  <a:lnTo>
                    <a:pt x="1673705" y="1422399"/>
                  </a:lnTo>
                  <a:lnTo>
                    <a:pt x="1677771" y="1422399"/>
                  </a:lnTo>
                  <a:lnTo>
                    <a:pt x="1673705" y="1417139"/>
                  </a:lnTo>
                  <a:close/>
                </a:path>
                <a:path w="3730625" h="2603500">
                  <a:moveTo>
                    <a:pt x="1673705" y="1409699"/>
                  </a:moveTo>
                  <a:lnTo>
                    <a:pt x="1667955" y="1409699"/>
                  </a:lnTo>
                  <a:lnTo>
                    <a:pt x="1673705" y="1417139"/>
                  </a:lnTo>
                  <a:lnTo>
                    <a:pt x="1673705" y="1409699"/>
                  </a:lnTo>
                  <a:close/>
                </a:path>
                <a:path w="3730625" h="2603500">
                  <a:moveTo>
                    <a:pt x="1654072" y="1371599"/>
                  </a:moveTo>
                  <a:lnTo>
                    <a:pt x="1634439" y="1371599"/>
                  </a:lnTo>
                  <a:lnTo>
                    <a:pt x="1634439" y="1378348"/>
                  </a:lnTo>
                  <a:lnTo>
                    <a:pt x="1640190" y="1384299"/>
                  </a:lnTo>
                  <a:lnTo>
                    <a:pt x="1654072" y="1371599"/>
                  </a:lnTo>
                  <a:close/>
                </a:path>
                <a:path w="3730625" h="2603500">
                  <a:moveTo>
                    <a:pt x="1671637" y="1358899"/>
                  </a:moveTo>
                  <a:lnTo>
                    <a:pt x="1667955" y="1358899"/>
                  </a:lnTo>
                  <a:lnTo>
                    <a:pt x="1640190" y="1384299"/>
                  </a:lnTo>
                  <a:lnTo>
                    <a:pt x="1673705" y="1384299"/>
                  </a:lnTo>
                  <a:lnTo>
                    <a:pt x="1673705" y="1371599"/>
                  </a:lnTo>
                  <a:lnTo>
                    <a:pt x="1671637" y="1358899"/>
                  </a:lnTo>
                  <a:close/>
                </a:path>
                <a:path w="3730625" h="2603500">
                  <a:moveTo>
                    <a:pt x="1643414" y="1333499"/>
                  </a:moveTo>
                  <a:lnTo>
                    <a:pt x="1615648" y="1358899"/>
                  </a:lnTo>
                  <a:lnTo>
                    <a:pt x="1634439" y="1378348"/>
                  </a:lnTo>
                  <a:lnTo>
                    <a:pt x="1634439" y="1371599"/>
                  </a:lnTo>
                  <a:lnTo>
                    <a:pt x="1654072" y="1371599"/>
                  </a:lnTo>
                  <a:lnTo>
                    <a:pt x="1667955" y="1358899"/>
                  </a:lnTo>
                  <a:lnTo>
                    <a:pt x="1655684" y="1346199"/>
                  </a:lnTo>
                  <a:lnTo>
                    <a:pt x="1649164" y="1346199"/>
                  </a:lnTo>
                  <a:lnTo>
                    <a:pt x="1649164" y="1339451"/>
                  </a:lnTo>
                  <a:lnTo>
                    <a:pt x="1643414" y="1333499"/>
                  </a:lnTo>
                  <a:close/>
                </a:path>
                <a:path w="3730625" h="2603500">
                  <a:moveTo>
                    <a:pt x="1609898" y="1315077"/>
                  </a:moveTo>
                  <a:lnTo>
                    <a:pt x="1609898" y="1358899"/>
                  </a:lnTo>
                  <a:lnTo>
                    <a:pt x="1615648" y="1358899"/>
                  </a:lnTo>
                  <a:lnTo>
                    <a:pt x="1643414" y="1333499"/>
                  </a:lnTo>
                  <a:lnTo>
                    <a:pt x="1649164" y="1333499"/>
                  </a:lnTo>
                  <a:lnTo>
                    <a:pt x="1649164" y="1320799"/>
                  </a:lnTo>
                  <a:lnTo>
                    <a:pt x="1615648" y="1320799"/>
                  </a:lnTo>
                  <a:lnTo>
                    <a:pt x="1609898" y="1315077"/>
                  </a:lnTo>
                  <a:close/>
                </a:path>
                <a:path w="3730625" h="2603500">
                  <a:moveTo>
                    <a:pt x="1649164" y="1339451"/>
                  </a:moveTo>
                  <a:lnTo>
                    <a:pt x="1649164" y="1346199"/>
                  </a:lnTo>
                  <a:lnTo>
                    <a:pt x="1655684" y="1346199"/>
                  </a:lnTo>
                  <a:lnTo>
                    <a:pt x="1649164" y="1339451"/>
                  </a:lnTo>
                  <a:close/>
                </a:path>
                <a:path w="3730625" h="2603500">
                  <a:moveTo>
                    <a:pt x="1649164" y="1333499"/>
                  </a:moveTo>
                  <a:lnTo>
                    <a:pt x="1643414" y="1333499"/>
                  </a:lnTo>
                  <a:lnTo>
                    <a:pt x="1649164" y="1339451"/>
                  </a:lnTo>
                  <a:lnTo>
                    <a:pt x="1649164" y="1333499"/>
                  </a:lnTo>
                  <a:close/>
                </a:path>
                <a:path w="3730625" h="2603500">
                  <a:moveTo>
                    <a:pt x="1629531" y="1308099"/>
                  </a:moveTo>
                  <a:lnTo>
                    <a:pt x="1609898" y="1308099"/>
                  </a:lnTo>
                  <a:lnTo>
                    <a:pt x="1609898" y="1315077"/>
                  </a:lnTo>
                  <a:lnTo>
                    <a:pt x="1615648" y="1320799"/>
                  </a:lnTo>
                  <a:lnTo>
                    <a:pt x="1629531" y="1308099"/>
                  </a:lnTo>
                  <a:close/>
                </a:path>
                <a:path w="3730625" h="2603500">
                  <a:moveTo>
                    <a:pt x="1649164" y="1295399"/>
                  </a:moveTo>
                  <a:lnTo>
                    <a:pt x="1643414" y="1295399"/>
                  </a:lnTo>
                  <a:lnTo>
                    <a:pt x="1615648" y="1320799"/>
                  </a:lnTo>
                  <a:lnTo>
                    <a:pt x="1649164" y="1320799"/>
                  </a:lnTo>
                  <a:lnTo>
                    <a:pt x="1649164" y="1295399"/>
                  </a:lnTo>
                  <a:close/>
                </a:path>
                <a:path w="3730625" h="2603500">
                  <a:moveTo>
                    <a:pt x="1579607" y="1231899"/>
                  </a:moveTo>
                  <a:lnTo>
                    <a:pt x="1551841" y="1257299"/>
                  </a:lnTo>
                  <a:lnTo>
                    <a:pt x="1609898" y="1315077"/>
                  </a:lnTo>
                  <a:lnTo>
                    <a:pt x="1609898" y="1308099"/>
                  </a:lnTo>
                  <a:lnTo>
                    <a:pt x="1629531" y="1308099"/>
                  </a:lnTo>
                  <a:lnTo>
                    <a:pt x="1643414" y="1295399"/>
                  </a:lnTo>
                  <a:lnTo>
                    <a:pt x="1579607" y="1231899"/>
                  </a:lnTo>
                  <a:close/>
                </a:path>
                <a:path w="3730625" h="2603500">
                  <a:moveTo>
                    <a:pt x="1550157" y="1193799"/>
                  </a:moveTo>
                  <a:lnTo>
                    <a:pt x="1522392" y="1219199"/>
                  </a:lnTo>
                  <a:lnTo>
                    <a:pt x="1551841" y="1257299"/>
                  </a:lnTo>
                  <a:lnTo>
                    <a:pt x="1579607" y="1231899"/>
                  </a:lnTo>
                  <a:lnTo>
                    <a:pt x="1550157" y="1193799"/>
                  </a:lnTo>
                  <a:close/>
                </a:path>
                <a:path w="3730625" h="2603500">
                  <a:moveTo>
                    <a:pt x="1530524" y="1181099"/>
                  </a:moveTo>
                  <a:lnTo>
                    <a:pt x="1502759" y="1206499"/>
                  </a:lnTo>
                  <a:lnTo>
                    <a:pt x="1522392" y="1219199"/>
                  </a:lnTo>
                  <a:lnTo>
                    <a:pt x="1550157" y="1193799"/>
                  </a:lnTo>
                  <a:lnTo>
                    <a:pt x="1536275" y="1193799"/>
                  </a:lnTo>
                  <a:lnTo>
                    <a:pt x="1536275" y="1184819"/>
                  </a:lnTo>
                  <a:lnTo>
                    <a:pt x="1530524" y="1181099"/>
                  </a:lnTo>
                  <a:close/>
                </a:path>
                <a:path w="3730625" h="2603500">
                  <a:moveTo>
                    <a:pt x="1497009" y="1139280"/>
                  </a:moveTo>
                  <a:lnTo>
                    <a:pt x="1497009" y="1193799"/>
                  </a:lnTo>
                  <a:lnTo>
                    <a:pt x="1499077" y="1206499"/>
                  </a:lnTo>
                  <a:lnTo>
                    <a:pt x="1502759" y="1206499"/>
                  </a:lnTo>
                  <a:lnTo>
                    <a:pt x="1530524" y="1181099"/>
                  </a:lnTo>
                  <a:lnTo>
                    <a:pt x="1536275" y="1181099"/>
                  </a:lnTo>
                  <a:lnTo>
                    <a:pt x="1536275" y="1142999"/>
                  </a:lnTo>
                  <a:lnTo>
                    <a:pt x="1502759" y="1142999"/>
                  </a:lnTo>
                  <a:lnTo>
                    <a:pt x="1497009" y="1139280"/>
                  </a:lnTo>
                  <a:close/>
                </a:path>
                <a:path w="3730625" h="2603500">
                  <a:moveTo>
                    <a:pt x="1536275" y="1184819"/>
                  </a:moveTo>
                  <a:lnTo>
                    <a:pt x="1536275" y="1193799"/>
                  </a:lnTo>
                  <a:lnTo>
                    <a:pt x="1550157" y="1193799"/>
                  </a:lnTo>
                  <a:lnTo>
                    <a:pt x="1536275" y="1184819"/>
                  </a:lnTo>
                  <a:close/>
                </a:path>
                <a:path w="3730625" h="2603500">
                  <a:moveTo>
                    <a:pt x="1536275" y="1181099"/>
                  </a:moveTo>
                  <a:lnTo>
                    <a:pt x="1530524" y="1181099"/>
                  </a:lnTo>
                  <a:lnTo>
                    <a:pt x="1536275" y="1184819"/>
                  </a:lnTo>
                  <a:lnTo>
                    <a:pt x="1536275" y="1181099"/>
                  </a:lnTo>
                  <a:close/>
                </a:path>
                <a:path w="3730625" h="2603500">
                  <a:moveTo>
                    <a:pt x="1516642" y="1130299"/>
                  </a:moveTo>
                  <a:lnTo>
                    <a:pt x="1497009" y="1130299"/>
                  </a:lnTo>
                  <a:lnTo>
                    <a:pt x="1497009" y="1139280"/>
                  </a:lnTo>
                  <a:lnTo>
                    <a:pt x="1502759" y="1142999"/>
                  </a:lnTo>
                  <a:lnTo>
                    <a:pt x="1516642" y="1130299"/>
                  </a:lnTo>
                  <a:close/>
                </a:path>
                <a:path w="3730625" h="2603500">
                  <a:moveTo>
                    <a:pt x="1534206" y="1117599"/>
                  </a:moveTo>
                  <a:lnTo>
                    <a:pt x="1530524" y="1117599"/>
                  </a:lnTo>
                  <a:lnTo>
                    <a:pt x="1502759" y="1142999"/>
                  </a:lnTo>
                  <a:lnTo>
                    <a:pt x="1536275" y="1142999"/>
                  </a:lnTo>
                  <a:lnTo>
                    <a:pt x="1536275" y="1130299"/>
                  </a:lnTo>
                  <a:lnTo>
                    <a:pt x="1534206" y="1117599"/>
                  </a:lnTo>
                  <a:close/>
                </a:path>
                <a:path w="3730625" h="2603500">
                  <a:moveTo>
                    <a:pt x="1510891" y="1104899"/>
                  </a:moveTo>
                  <a:lnTo>
                    <a:pt x="1483126" y="1130299"/>
                  </a:lnTo>
                  <a:lnTo>
                    <a:pt x="1497009" y="1139280"/>
                  </a:lnTo>
                  <a:lnTo>
                    <a:pt x="1497009" y="1130299"/>
                  </a:lnTo>
                  <a:lnTo>
                    <a:pt x="1516642" y="1130299"/>
                  </a:lnTo>
                  <a:lnTo>
                    <a:pt x="1530524" y="1117599"/>
                  </a:lnTo>
                  <a:lnTo>
                    <a:pt x="1510891" y="1104899"/>
                  </a:lnTo>
                  <a:close/>
                </a:path>
                <a:path w="3730625" h="2603500">
                  <a:moveTo>
                    <a:pt x="1496167" y="1079499"/>
                  </a:moveTo>
                  <a:lnTo>
                    <a:pt x="1468402" y="1117599"/>
                  </a:lnTo>
                  <a:lnTo>
                    <a:pt x="1483126" y="1130299"/>
                  </a:lnTo>
                  <a:lnTo>
                    <a:pt x="1510891" y="1104899"/>
                  </a:lnTo>
                  <a:lnTo>
                    <a:pt x="1496167" y="1079499"/>
                  </a:lnTo>
                  <a:close/>
                </a:path>
                <a:path w="3730625" h="2603500">
                  <a:moveTo>
                    <a:pt x="1477376" y="1060051"/>
                  </a:moveTo>
                  <a:lnTo>
                    <a:pt x="1477376" y="1079499"/>
                  </a:lnTo>
                  <a:lnTo>
                    <a:pt x="1457743" y="1079499"/>
                  </a:lnTo>
                  <a:lnTo>
                    <a:pt x="1443860" y="1092199"/>
                  </a:lnTo>
                  <a:lnTo>
                    <a:pt x="1468402" y="1117599"/>
                  </a:lnTo>
                  <a:lnTo>
                    <a:pt x="1496167" y="1079499"/>
                  </a:lnTo>
                  <a:lnTo>
                    <a:pt x="1477376" y="1060051"/>
                  </a:lnTo>
                  <a:close/>
                </a:path>
                <a:path w="3730625" h="2603500">
                  <a:moveTo>
                    <a:pt x="1457743" y="1015999"/>
                  </a:moveTo>
                  <a:lnTo>
                    <a:pt x="1438110" y="1015999"/>
                  </a:lnTo>
                  <a:lnTo>
                    <a:pt x="1438110" y="1079499"/>
                  </a:lnTo>
                  <a:lnTo>
                    <a:pt x="1440179" y="1079499"/>
                  </a:lnTo>
                  <a:lnTo>
                    <a:pt x="1443860" y="1092199"/>
                  </a:lnTo>
                  <a:lnTo>
                    <a:pt x="1471626" y="1054099"/>
                  </a:lnTo>
                  <a:lnTo>
                    <a:pt x="1477376" y="1054099"/>
                  </a:lnTo>
                  <a:lnTo>
                    <a:pt x="1477376" y="1028699"/>
                  </a:lnTo>
                  <a:lnTo>
                    <a:pt x="1457743" y="1028699"/>
                  </a:lnTo>
                  <a:lnTo>
                    <a:pt x="1457743" y="1015999"/>
                  </a:lnTo>
                  <a:close/>
                </a:path>
                <a:path w="3730625" h="2603500">
                  <a:moveTo>
                    <a:pt x="1471626" y="1054099"/>
                  </a:moveTo>
                  <a:lnTo>
                    <a:pt x="1443860" y="1092199"/>
                  </a:lnTo>
                  <a:lnTo>
                    <a:pt x="1457743" y="1079499"/>
                  </a:lnTo>
                  <a:lnTo>
                    <a:pt x="1477376" y="1079499"/>
                  </a:lnTo>
                  <a:lnTo>
                    <a:pt x="1477376" y="1060051"/>
                  </a:lnTo>
                  <a:lnTo>
                    <a:pt x="1471626" y="1054099"/>
                  </a:lnTo>
                  <a:close/>
                </a:path>
                <a:path w="3730625" h="2603500">
                  <a:moveTo>
                    <a:pt x="1477376" y="1054099"/>
                  </a:moveTo>
                  <a:lnTo>
                    <a:pt x="1471626" y="1054099"/>
                  </a:lnTo>
                  <a:lnTo>
                    <a:pt x="1477376" y="1060051"/>
                  </a:lnTo>
                  <a:lnTo>
                    <a:pt x="1477376" y="1054099"/>
                  </a:lnTo>
                  <a:close/>
                </a:path>
                <a:path w="3730625" h="2603500">
                  <a:moveTo>
                    <a:pt x="1373461" y="977899"/>
                  </a:moveTo>
                  <a:lnTo>
                    <a:pt x="1345696" y="1003299"/>
                  </a:lnTo>
                  <a:lnTo>
                    <a:pt x="1365329" y="1028699"/>
                  </a:lnTo>
                  <a:lnTo>
                    <a:pt x="1379211" y="1015999"/>
                  </a:lnTo>
                  <a:lnTo>
                    <a:pt x="1379211" y="985339"/>
                  </a:lnTo>
                  <a:lnTo>
                    <a:pt x="1373461" y="977899"/>
                  </a:lnTo>
                  <a:close/>
                </a:path>
                <a:path w="3730625" h="2603500">
                  <a:moveTo>
                    <a:pt x="1379211" y="1015999"/>
                  </a:moveTo>
                  <a:lnTo>
                    <a:pt x="1365329" y="1028699"/>
                  </a:lnTo>
                  <a:lnTo>
                    <a:pt x="1379211" y="1028699"/>
                  </a:lnTo>
                  <a:lnTo>
                    <a:pt x="1379211" y="1015999"/>
                  </a:lnTo>
                  <a:close/>
                </a:path>
                <a:path w="3730625" h="2603500">
                  <a:moveTo>
                    <a:pt x="1457743" y="990599"/>
                  </a:moveTo>
                  <a:lnTo>
                    <a:pt x="1383278" y="990599"/>
                  </a:lnTo>
                  <a:lnTo>
                    <a:pt x="1393094" y="1003299"/>
                  </a:lnTo>
                  <a:lnTo>
                    <a:pt x="1379211" y="1015999"/>
                  </a:lnTo>
                  <a:lnTo>
                    <a:pt x="1379211" y="1028699"/>
                  </a:lnTo>
                  <a:lnTo>
                    <a:pt x="1438110" y="1028699"/>
                  </a:lnTo>
                  <a:lnTo>
                    <a:pt x="1438110" y="1015999"/>
                  </a:lnTo>
                  <a:lnTo>
                    <a:pt x="1457743" y="1015999"/>
                  </a:lnTo>
                  <a:lnTo>
                    <a:pt x="1457743" y="990599"/>
                  </a:lnTo>
                  <a:close/>
                </a:path>
                <a:path w="3730625" h="2603500">
                  <a:moveTo>
                    <a:pt x="1465385" y="990599"/>
                  </a:moveTo>
                  <a:lnTo>
                    <a:pt x="1457743" y="990599"/>
                  </a:lnTo>
                  <a:lnTo>
                    <a:pt x="1457743" y="1028699"/>
                  </a:lnTo>
                  <a:lnTo>
                    <a:pt x="1477376" y="1028699"/>
                  </a:lnTo>
                  <a:lnTo>
                    <a:pt x="1477376" y="1015999"/>
                  </a:lnTo>
                  <a:lnTo>
                    <a:pt x="1475833" y="1003299"/>
                  </a:lnTo>
                  <a:lnTo>
                    <a:pt x="1471626" y="1003299"/>
                  </a:lnTo>
                  <a:lnTo>
                    <a:pt x="1465385" y="990599"/>
                  </a:lnTo>
                  <a:close/>
                </a:path>
                <a:path w="3730625" h="2603500">
                  <a:moveTo>
                    <a:pt x="1379211" y="985339"/>
                  </a:moveTo>
                  <a:lnTo>
                    <a:pt x="1379211" y="1015999"/>
                  </a:lnTo>
                  <a:lnTo>
                    <a:pt x="1393094" y="1003299"/>
                  </a:lnTo>
                  <a:lnTo>
                    <a:pt x="1379211" y="985339"/>
                  </a:lnTo>
                  <a:close/>
                </a:path>
                <a:path w="3730625" h="2603500">
                  <a:moveTo>
                    <a:pt x="1339946" y="971948"/>
                  </a:moveTo>
                  <a:lnTo>
                    <a:pt x="1339946" y="1003299"/>
                  </a:lnTo>
                  <a:lnTo>
                    <a:pt x="1345696" y="1003299"/>
                  </a:lnTo>
                  <a:lnTo>
                    <a:pt x="1373461" y="977899"/>
                  </a:lnTo>
                  <a:lnTo>
                    <a:pt x="1345696" y="977899"/>
                  </a:lnTo>
                  <a:lnTo>
                    <a:pt x="1339946" y="971948"/>
                  </a:lnTo>
                  <a:close/>
                </a:path>
                <a:path w="3730625" h="2603500">
                  <a:moveTo>
                    <a:pt x="1377143" y="952499"/>
                  </a:moveTo>
                  <a:lnTo>
                    <a:pt x="1373461" y="952499"/>
                  </a:lnTo>
                  <a:lnTo>
                    <a:pt x="1345696" y="977899"/>
                  </a:lnTo>
                  <a:lnTo>
                    <a:pt x="1373461" y="977899"/>
                  </a:lnTo>
                  <a:lnTo>
                    <a:pt x="1379211" y="985339"/>
                  </a:lnTo>
                  <a:lnTo>
                    <a:pt x="1379211" y="965199"/>
                  </a:lnTo>
                  <a:lnTo>
                    <a:pt x="1377143" y="952499"/>
                  </a:lnTo>
                  <a:close/>
                </a:path>
                <a:path w="3730625" h="2603500">
                  <a:moveTo>
                    <a:pt x="1359578" y="965199"/>
                  </a:moveTo>
                  <a:lnTo>
                    <a:pt x="1339946" y="965199"/>
                  </a:lnTo>
                  <a:lnTo>
                    <a:pt x="1339946" y="971948"/>
                  </a:lnTo>
                  <a:lnTo>
                    <a:pt x="1345696" y="977899"/>
                  </a:lnTo>
                  <a:lnTo>
                    <a:pt x="1359578" y="965199"/>
                  </a:lnTo>
                  <a:close/>
                </a:path>
                <a:path w="3730625" h="2603500">
                  <a:moveTo>
                    <a:pt x="1348920" y="927099"/>
                  </a:moveTo>
                  <a:lnTo>
                    <a:pt x="1321155" y="952499"/>
                  </a:lnTo>
                  <a:lnTo>
                    <a:pt x="1339946" y="971948"/>
                  </a:lnTo>
                  <a:lnTo>
                    <a:pt x="1339946" y="965199"/>
                  </a:lnTo>
                  <a:lnTo>
                    <a:pt x="1359578" y="965199"/>
                  </a:lnTo>
                  <a:lnTo>
                    <a:pt x="1373461" y="952499"/>
                  </a:lnTo>
                  <a:lnTo>
                    <a:pt x="1348920" y="927099"/>
                  </a:lnTo>
                  <a:close/>
                </a:path>
                <a:path w="3730625" h="2603500">
                  <a:moveTo>
                    <a:pt x="1319471" y="901699"/>
                  </a:moveTo>
                  <a:lnTo>
                    <a:pt x="1305588" y="914399"/>
                  </a:lnTo>
                  <a:lnTo>
                    <a:pt x="1305588" y="927099"/>
                  </a:lnTo>
                  <a:lnTo>
                    <a:pt x="1291705" y="927099"/>
                  </a:lnTo>
                  <a:lnTo>
                    <a:pt x="1321155" y="952499"/>
                  </a:lnTo>
                  <a:lnTo>
                    <a:pt x="1348920" y="927099"/>
                  </a:lnTo>
                  <a:lnTo>
                    <a:pt x="1305588" y="927099"/>
                  </a:lnTo>
                  <a:lnTo>
                    <a:pt x="1305588" y="914399"/>
                  </a:lnTo>
                  <a:lnTo>
                    <a:pt x="1334195" y="914399"/>
                  </a:lnTo>
                  <a:lnTo>
                    <a:pt x="1319471" y="901699"/>
                  </a:lnTo>
                  <a:close/>
                </a:path>
                <a:path w="3730625" h="2603500">
                  <a:moveTo>
                    <a:pt x="1266322" y="876299"/>
                  </a:moveTo>
                  <a:lnTo>
                    <a:pt x="1246689" y="876299"/>
                  </a:lnTo>
                  <a:lnTo>
                    <a:pt x="1246689" y="914399"/>
                  </a:lnTo>
                  <a:lnTo>
                    <a:pt x="1248232" y="914399"/>
                  </a:lnTo>
                  <a:lnTo>
                    <a:pt x="1252440" y="927099"/>
                  </a:lnTo>
                  <a:lnTo>
                    <a:pt x="1266322" y="927099"/>
                  </a:lnTo>
                  <a:lnTo>
                    <a:pt x="1266322" y="876299"/>
                  </a:lnTo>
                  <a:close/>
                </a:path>
                <a:path w="3730625" h="2603500">
                  <a:moveTo>
                    <a:pt x="1273964" y="850899"/>
                  </a:moveTo>
                  <a:lnTo>
                    <a:pt x="1266322" y="850899"/>
                  </a:lnTo>
                  <a:lnTo>
                    <a:pt x="1266322" y="927099"/>
                  </a:lnTo>
                  <a:lnTo>
                    <a:pt x="1291705" y="927099"/>
                  </a:lnTo>
                  <a:lnTo>
                    <a:pt x="1305588" y="914399"/>
                  </a:lnTo>
                  <a:lnTo>
                    <a:pt x="1285955" y="914399"/>
                  </a:lnTo>
                  <a:lnTo>
                    <a:pt x="1285955" y="876299"/>
                  </a:lnTo>
                  <a:lnTo>
                    <a:pt x="1284412" y="863599"/>
                  </a:lnTo>
                  <a:lnTo>
                    <a:pt x="1280205" y="863599"/>
                  </a:lnTo>
                  <a:lnTo>
                    <a:pt x="1273964" y="850899"/>
                  </a:lnTo>
                  <a:close/>
                </a:path>
                <a:path w="3730625" h="2603500">
                  <a:moveTo>
                    <a:pt x="1305588" y="888999"/>
                  </a:moveTo>
                  <a:lnTo>
                    <a:pt x="1285955" y="888999"/>
                  </a:lnTo>
                  <a:lnTo>
                    <a:pt x="1285955" y="914399"/>
                  </a:lnTo>
                  <a:lnTo>
                    <a:pt x="1305588" y="914399"/>
                  </a:lnTo>
                  <a:lnTo>
                    <a:pt x="1305588" y="888999"/>
                  </a:lnTo>
                  <a:close/>
                </a:path>
                <a:path w="3730625" h="2603500">
                  <a:moveTo>
                    <a:pt x="1315789" y="888999"/>
                  </a:moveTo>
                  <a:lnTo>
                    <a:pt x="1305588" y="888999"/>
                  </a:lnTo>
                  <a:lnTo>
                    <a:pt x="1305588" y="914399"/>
                  </a:lnTo>
                  <a:lnTo>
                    <a:pt x="1319471" y="901699"/>
                  </a:lnTo>
                  <a:lnTo>
                    <a:pt x="1315789" y="888999"/>
                  </a:lnTo>
                  <a:close/>
                </a:path>
                <a:path w="3730625" h="2603500">
                  <a:moveTo>
                    <a:pt x="1186948" y="838199"/>
                  </a:moveTo>
                  <a:lnTo>
                    <a:pt x="1159183" y="863599"/>
                  </a:lnTo>
                  <a:lnTo>
                    <a:pt x="1178816" y="888999"/>
                  </a:lnTo>
                  <a:lnTo>
                    <a:pt x="1192699" y="876299"/>
                  </a:lnTo>
                  <a:lnTo>
                    <a:pt x="1192699" y="850899"/>
                  </a:lnTo>
                  <a:lnTo>
                    <a:pt x="1196765" y="850899"/>
                  </a:lnTo>
                  <a:lnTo>
                    <a:pt x="1186948" y="838199"/>
                  </a:lnTo>
                  <a:close/>
                </a:path>
                <a:path w="3730625" h="2603500">
                  <a:moveTo>
                    <a:pt x="1192699" y="876299"/>
                  </a:moveTo>
                  <a:lnTo>
                    <a:pt x="1178816" y="888999"/>
                  </a:lnTo>
                  <a:lnTo>
                    <a:pt x="1192699" y="888999"/>
                  </a:lnTo>
                  <a:lnTo>
                    <a:pt x="1192699" y="876299"/>
                  </a:lnTo>
                  <a:close/>
                </a:path>
                <a:path w="3730625" h="2603500">
                  <a:moveTo>
                    <a:pt x="1266322" y="850899"/>
                  </a:moveTo>
                  <a:lnTo>
                    <a:pt x="1196765" y="850899"/>
                  </a:lnTo>
                  <a:lnTo>
                    <a:pt x="1206581" y="863599"/>
                  </a:lnTo>
                  <a:lnTo>
                    <a:pt x="1192699" y="876299"/>
                  </a:lnTo>
                  <a:lnTo>
                    <a:pt x="1192699" y="888999"/>
                  </a:lnTo>
                  <a:lnTo>
                    <a:pt x="1246689" y="888999"/>
                  </a:lnTo>
                  <a:lnTo>
                    <a:pt x="1246689" y="876299"/>
                  </a:lnTo>
                  <a:lnTo>
                    <a:pt x="1266322" y="876299"/>
                  </a:lnTo>
                  <a:lnTo>
                    <a:pt x="1266322" y="850899"/>
                  </a:lnTo>
                  <a:close/>
                </a:path>
                <a:path w="3730625" h="2603500">
                  <a:moveTo>
                    <a:pt x="1196765" y="850899"/>
                  </a:moveTo>
                  <a:lnTo>
                    <a:pt x="1192699" y="850899"/>
                  </a:lnTo>
                  <a:lnTo>
                    <a:pt x="1192699" y="876299"/>
                  </a:lnTo>
                  <a:lnTo>
                    <a:pt x="1206581" y="863599"/>
                  </a:lnTo>
                  <a:lnTo>
                    <a:pt x="1196765" y="850899"/>
                  </a:lnTo>
                  <a:close/>
                </a:path>
                <a:path w="3730625" h="2603500">
                  <a:moveTo>
                    <a:pt x="1162407" y="812799"/>
                  </a:moveTo>
                  <a:lnTo>
                    <a:pt x="1134642" y="838199"/>
                  </a:lnTo>
                  <a:lnTo>
                    <a:pt x="1159183" y="863599"/>
                  </a:lnTo>
                  <a:lnTo>
                    <a:pt x="1186948" y="838199"/>
                  </a:lnTo>
                  <a:lnTo>
                    <a:pt x="1162407" y="812799"/>
                  </a:lnTo>
                  <a:close/>
                </a:path>
                <a:path w="3730625" h="2603500">
                  <a:moveTo>
                    <a:pt x="1137866" y="787399"/>
                  </a:moveTo>
                  <a:lnTo>
                    <a:pt x="1110101" y="812799"/>
                  </a:lnTo>
                  <a:lnTo>
                    <a:pt x="1134642" y="838199"/>
                  </a:lnTo>
                  <a:lnTo>
                    <a:pt x="1162407" y="812799"/>
                  </a:lnTo>
                  <a:lnTo>
                    <a:pt x="1137866" y="787399"/>
                  </a:lnTo>
                  <a:close/>
                </a:path>
                <a:path w="3730625" h="2603500">
                  <a:moveTo>
                    <a:pt x="1109259" y="755676"/>
                  </a:moveTo>
                  <a:lnTo>
                    <a:pt x="1109259" y="774699"/>
                  </a:lnTo>
                  <a:lnTo>
                    <a:pt x="1089626" y="774699"/>
                  </a:lnTo>
                  <a:lnTo>
                    <a:pt x="1075743" y="787399"/>
                  </a:lnTo>
                  <a:lnTo>
                    <a:pt x="1110101" y="812799"/>
                  </a:lnTo>
                  <a:lnTo>
                    <a:pt x="1137866" y="787399"/>
                  </a:lnTo>
                  <a:lnTo>
                    <a:pt x="1109259" y="755676"/>
                  </a:lnTo>
                  <a:close/>
                </a:path>
                <a:path w="3730625" h="2603500">
                  <a:moveTo>
                    <a:pt x="1089626" y="723899"/>
                  </a:moveTo>
                  <a:lnTo>
                    <a:pt x="1069993" y="723899"/>
                  </a:lnTo>
                  <a:lnTo>
                    <a:pt x="1069993" y="774699"/>
                  </a:lnTo>
                  <a:lnTo>
                    <a:pt x="1072062" y="774699"/>
                  </a:lnTo>
                  <a:lnTo>
                    <a:pt x="1075743" y="787399"/>
                  </a:lnTo>
                  <a:lnTo>
                    <a:pt x="1103509" y="749299"/>
                  </a:lnTo>
                  <a:lnTo>
                    <a:pt x="1109259" y="749299"/>
                  </a:lnTo>
                  <a:lnTo>
                    <a:pt x="1109259" y="736599"/>
                  </a:lnTo>
                  <a:lnTo>
                    <a:pt x="1089626" y="736599"/>
                  </a:lnTo>
                  <a:lnTo>
                    <a:pt x="1089626" y="723899"/>
                  </a:lnTo>
                  <a:close/>
                </a:path>
                <a:path w="3730625" h="2603500">
                  <a:moveTo>
                    <a:pt x="1103509" y="749299"/>
                  </a:moveTo>
                  <a:lnTo>
                    <a:pt x="1075743" y="787399"/>
                  </a:lnTo>
                  <a:lnTo>
                    <a:pt x="1089626" y="774699"/>
                  </a:lnTo>
                  <a:lnTo>
                    <a:pt x="1109259" y="774699"/>
                  </a:lnTo>
                  <a:lnTo>
                    <a:pt x="1109259" y="755676"/>
                  </a:lnTo>
                  <a:lnTo>
                    <a:pt x="1103509" y="749299"/>
                  </a:lnTo>
                  <a:close/>
                </a:path>
                <a:path w="3730625" h="2603500">
                  <a:moveTo>
                    <a:pt x="1109259" y="749299"/>
                  </a:moveTo>
                  <a:lnTo>
                    <a:pt x="1103509" y="749299"/>
                  </a:lnTo>
                  <a:lnTo>
                    <a:pt x="1109259" y="755676"/>
                  </a:lnTo>
                  <a:lnTo>
                    <a:pt x="1109259" y="749299"/>
                  </a:lnTo>
                  <a:close/>
                </a:path>
                <a:path w="3730625" h="2603500">
                  <a:moveTo>
                    <a:pt x="1029885" y="685799"/>
                  </a:moveTo>
                  <a:lnTo>
                    <a:pt x="1002120" y="711199"/>
                  </a:lnTo>
                  <a:lnTo>
                    <a:pt x="1021753" y="736599"/>
                  </a:lnTo>
                  <a:lnTo>
                    <a:pt x="1035635" y="723899"/>
                  </a:lnTo>
                  <a:lnTo>
                    <a:pt x="1035635" y="698499"/>
                  </a:lnTo>
                  <a:lnTo>
                    <a:pt x="1039702" y="698499"/>
                  </a:lnTo>
                  <a:lnTo>
                    <a:pt x="1029885" y="685799"/>
                  </a:lnTo>
                  <a:close/>
                </a:path>
                <a:path w="3730625" h="2603500">
                  <a:moveTo>
                    <a:pt x="1035635" y="723899"/>
                  </a:moveTo>
                  <a:lnTo>
                    <a:pt x="1021753" y="736599"/>
                  </a:lnTo>
                  <a:lnTo>
                    <a:pt x="1035635" y="736599"/>
                  </a:lnTo>
                  <a:lnTo>
                    <a:pt x="1035635" y="723899"/>
                  </a:lnTo>
                  <a:close/>
                </a:path>
                <a:path w="3730625" h="2603500">
                  <a:moveTo>
                    <a:pt x="1089626" y="698499"/>
                  </a:moveTo>
                  <a:lnTo>
                    <a:pt x="1039702" y="698499"/>
                  </a:lnTo>
                  <a:lnTo>
                    <a:pt x="1049518" y="711199"/>
                  </a:lnTo>
                  <a:lnTo>
                    <a:pt x="1035635" y="723899"/>
                  </a:lnTo>
                  <a:lnTo>
                    <a:pt x="1035635" y="736599"/>
                  </a:lnTo>
                  <a:lnTo>
                    <a:pt x="1069993" y="736599"/>
                  </a:lnTo>
                  <a:lnTo>
                    <a:pt x="1069993" y="723899"/>
                  </a:lnTo>
                  <a:lnTo>
                    <a:pt x="1089626" y="723899"/>
                  </a:lnTo>
                  <a:lnTo>
                    <a:pt x="1089626" y="698499"/>
                  </a:lnTo>
                  <a:close/>
                </a:path>
                <a:path w="3730625" h="2603500">
                  <a:moveTo>
                    <a:pt x="1097268" y="698499"/>
                  </a:moveTo>
                  <a:lnTo>
                    <a:pt x="1089626" y="698499"/>
                  </a:lnTo>
                  <a:lnTo>
                    <a:pt x="1089626" y="736599"/>
                  </a:lnTo>
                  <a:lnTo>
                    <a:pt x="1109259" y="736599"/>
                  </a:lnTo>
                  <a:lnTo>
                    <a:pt x="1109259" y="723899"/>
                  </a:lnTo>
                  <a:lnTo>
                    <a:pt x="1107716" y="711199"/>
                  </a:lnTo>
                  <a:lnTo>
                    <a:pt x="1103509" y="711199"/>
                  </a:lnTo>
                  <a:lnTo>
                    <a:pt x="1097268" y="698499"/>
                  </a:lnTo>
                  <a:close/>
                </a:path>
                <a:path w="3730625" h="2603500">
                  <a:moveTo>
                    <a:pt x="1039702" y="698499"/>
                  </a:moveTo>
                  <a:lnTo>
                    <a:pt x="1035635" y="698499"/>
                  </a:lnTo>
                  <a:lnTo>
                    <a:pt x="1035635" y="723899"/>
                  </a:lnTo>
                  <a:lnTo>
                    <a:pt x="1049518" y="711199"/>
                  </a:lnTo>
                  <a:lnTo>
                    <a:pt x="1039702" y="698499"/>
                  </a:lnTo>
                  <a:close/>
                </a:path>
                <a:path w="3730625" h="2603500">
                  <a:moveTo>
                    <a:pt x="1005344" y="660399"/>
                  </a:moveTo>
                  <a:lnTo>
                    <a:pt x="977579" y="685799"/>
                  </a:lnTo>
                  <a:lnTo>
                    <a:pt x="1002120" y="711199"/>
                  </a:lnTo>
                  <a:lnTo>
                    <a:pt x="1029885" y="685799"/>
                  </a:lnTo>
                  <a:lnTo>
                    <a:pt x="1017615" y="673099"/>
                  </a:lnTo>
                  <a:lnTo>
                    <a:pt x="1011094" y="673099"/>
                  </a:lnTo>
                  <a:lnTo>
                    <a:pt x="1011094" y="666351"/>
                  </a:lnTo>
                  <a:lnTo>
                    <a:pt x="1005344" y="660399"/>
                  </a:lnTo>
                  <a:close/>
                </a:path>
                <a:path w="3730625" h="2603500">
                  <a:moveTo>
                    <a:pt x="991461" y="609599"/>
                  </a:moveTo>
                  <a:lnTo>
                    <a:pt x="957104" y="609599"/>
                  </a:lnTo>
                  <a:lnTo>
                    <a:pt x="957104" y="634999"/>
                  </a:lnTo>
                  <a:lnTo>
                    <a:pt x="971829" y="634999"/>
                  </a:lnTo>
                  <a:lnTo>
                    <a:pt x="971829" y="685799"/>
                  </a:lnTo>
                  <a:lnTo>
                    <a:pt x="977579" y="685799"/>
                  </a:lnTo>
                  <a:lnTo>
                    <a:pt x="1005344" y="660399"/>
                  </a:lnTo>
                  <a:lnTo>
                    <a:pt x="1011094" y="660399"/>
                  </a:lnTo>
                  <a:lnTo>
                    <a:pt x="1011094" y="647699"/>
                  </a:lnTo>
                  <a:lnTo>
                    <a:pt x="991461" y="647699"/>
                  </a:lnTo>
                  <a:lnTo>
                    <a:pt x="991461" y="609599"/>
                  </a:lnTo>
                  <a:close/>
                </a:path>
                <a:path w="3730625" h="2603500">
                  <a:moveTo>
                    <a:pt x="1011094" y="666351"/>
                  </a:moveTo>
                  <a:lnTo>
                    <a:pt x="1011094" y="673099"/>
                  </a:lnTo>
                  <a:lnTo>
                    <a:pt x="1017615" y="673099"/>
                  </a:lnTo>
                  <a:lnTo>
                    <a:pt x="1011094" y="666351"/>
                  </a:lnTo>
                  <a:close/>
                </a:path>
                <a:path w="3730625" h="2603500">
                  <a:moveTo>
                    <a:pt x="1011094" y="660399"/>
                  </a:moveTo>
                  <a:lnTo>
                    <a:pt x="1005344" y="660399"/>
                  </a:lnTo>
                  <a:lnTo>
                    <a:pt x="1011094" y="666351"/>
                  </a:lnTo>
                  <a:lnTo>
                    <a:pt x="1011094" y="660399"/>
                  </a:lnTo>
                  <a:close/>
                </a:path>
                <a:path w="3730625" h="2603500">
                  <a:moveTo>
                    <a:pt x="937471" y="558799"/>
                  </a:moveTo>
                  <a:lnTo>
                    <a:pt x="883480" y="558799"/>
                  </a:lnTo>
                  <a:lnTo>
                    <a:pt x="883480" y="571499"/>
                  </a:lnTo>
                  <a:lnTo>
                    <a:pt x="917838" y="571499"/>
                  </a:lnTo>
                  <a:lnTo>
                    <a:pt x="917838" y="634999"/>
                  </a:lnTo>
                  <a:lnTo>
                    <a:pt x="919381" y="634999"/>
                  </a:lnTo>
                  <a:lnTo>
                    <a:pt x="923588" y="647699"/>
                  </a:lnTo>
                  <a:lnTo>
                    <a:pt x="937471" y="647699"/>
                  </a:lnTo>
                  <a:lnTo>
                    <a:pt x="937471" y="609599"/>
                  </a:lnTo>
                  <a:lnTo>
                    <a:pt x="957104" y="609599"/>
                  </a:lnTo>
                  <a:lnTo>
                    <a:pt x="957104" y="596899"/>
                  </a:lnTo>
                  <a:lnTo>
                    <a:pt x="937471" y="596899"/>
                  </a:lnTo>
                  <a:lnTo>
                    <a:pt x="937471" y="558799"/>
                  </a:lnTo>
                  <a:close/>
                </a:path>
                <a:path w="3730625" h="2603500">
                  <a:moveTo>
                    <a:pt x="957104" y="609599"/>
                  </a:moveTo>
                  <a:lnTo>
                    <a:pt x="937471" y="609599"/>
                  </a:lnTo>
                  <a:lnTo>
                    <a:pt x="937471" y="647699"/>
                  </a:lnTo>
                  <a:lnTo>
                    <a:pt x="971829" y="647699"/>
                  </a:lnTo>
                  <a:lnTo>
                    <a:pt x="971829" y="634999"/>
                  </a:lnTo>
                  <a:lnTo>
                    <a:pt x="957104" y="634999"/>
                  </a:lnTo>
                  <a:lnTo>
                    <a:pt x="957104" y="609599"/>
                  </a:lnTo>
                  <a:close/>
                </a:path>
                <a:path w="3730625" h="2603500">
                  <a:moveTo>
                    <a:pt x="999103" y="609599"/>
                  </a:moveTo>
                  <a:lnTo>
                    <a:pt x="991461" y="609599"/>
                  </a:lnTo>
                  <a:lnTo>
                    <a:pt x="991461" y="647699"/>
                  </a:lnTo>
                  <a:lnTo>
                    <a:pt x="1011094" y="647699"/>
                  </a:lnTo>
                  <a:lnTo>
                    <a:pt x="1011094" y="634999"/>
                  </a:lnTo>
                  <a:lnTo>
                    <a:pt x="1009551" y="622299"/>
                  </a:lnTo>
                  <a:lnTo>
                    <a:pt x="1005344" y="622299"/>
                  </a:lnTo>
                  <a:lnTo>
                    <a:pt x="999103" y="609599"/>
                  </a:lnTo>
                  <a:close/>
                </a:path>
                <a:path w="3730625" h="2603500">
                  <a:moveTo>
                    <a:pt x="863848" y="469899"/>
                  </a:moveTo>
                  <a:lnTo>
                    <a:pt x="839306" y="469899"/>
                  </a:lnTo>
                  <a:lnTo>
                    <a:pt x="839306" y="482599"/>
                  </a:lnTo>
                  <a:lnTo>
                    <a:pt x="844215" y="482599"/>
                  </a:lnTo>
                  <a:lnTo>
                    <a:pt x="844215" y="571499"/>
                  </a:lnTo>
                  <a:lnTo>
                    <a:pt x="845757" y="584199"/>
                  </a:lnTo>
                  <a:lnTo>
                    <a:pt x="849965" y="596899"/>
                  </a:lnTo>
                  <a:lnTo>
                    <a:pt x="863848" y="596899"/>
                  </a:lnTo>
                  <a:lnTo>
                    <a:pt x="863848" y="558799"/>
                  </a:lnTo>
                  <a:lnTo>
                    <a:pt x="883480" y="558799"/>
                  </a:lnTo>
                  <a:lnTo>
                    <a:pt x="883480" y="507999"/>
                  </a:lnTo>
                  <a:lnTo>
                    <a:pt x="863848" y="507999"/>
                  </a:lnTo>
                  <a:lnTo>
                    <a:pt x="863848" y="469899"/>
                  </a:lnTo>
                  <a:close/>
                </a:path>
                <a:path w="3730625" h="2603500">
                  <a:moveTo>
                    <a:pt x="883480" y="558799"/>
                  </a:moveTo>
                  <a:lnTo>
                    <a:pt x="863848" y="558799"/>
                  </a:lnTo>
                  <a:lnTo>
                    <a:pt x="863848" y="596899"/>
                  </a:lnTo>
                  <a:lnTo>
                    <a:pt x="917838" y="596899"/>
                  </a:lnTo>
                  <a:lnTo>
                    <a:pt x="917838" y="571499"/>
                  </a:lnTo>
                  <a:lnTo>
                    <a:pt x="883480" y="571499"/>
                  </a:lnTo>
                  <a:lnTo>
                    <a:pt x="883480" y="558799"/>
                  </a:lnTo>
                  <a:close/>
                </a:path>
                <a:path w="3730625" h="2603500">
                  <a:moveTo>
                    <a:pt x="951353" y="558799"/>
                  </a:moveTo>
                  <a:lnTo>
                    <a:pt x="937471" y="558799"/>
                  </a:lnTo>
                  <a:lnTo>
                    <a:pt x="937471" y="596899"/>
                  </a:lnTo>
                  <a:lnTo>
                    <a:pt x="957104" y="596899"/>
                  </a:lnTo>
                  <a:lnTo>
                    <a:pt x="957104" y="571499"/>
                  </a:lnTo>
                  <a:lnTo>
                    <a:pt x="955561" y="571499"/>
                  </a:lnTo>
                  <a:lnTo>
                    <a:pt x="951353" y="558799"/>
                  </a:lnTo>
                  <a:close/>
                </a:path>
                <a:path w="3730625" h="2603500">
                  <a:moveTo>
                    <a:pt x="819673" y="431799"/>
                  </a:moveTo>
                  <a:lnTo>
                    <a:pt x="790224" y="431799"/>
                  </a:lnTo>
                  <a:lnTo>
                    <a:pt x="790224" y="444499"/>
                  </a:lnTo>
                  <a:lnTo>
                    <a:pt x="800041" y="444499"/>
                  </a:lnTo>
                  <a:lnTo>
                    <a:pt x="800041" y="482599"/>
                  </a:lnTo>
                  <a:lnTo>
                    <a:pt x="801583" y="495299"/>
                  </a:lnTo>
                  <a:lnTo>
                    <a:pt x="805791" y="495299"/>
                  </a:lnTo>
                  <a:lnTo>
                    <a:pt x="812031" y="507999"/>
                  </a:lnTo>
                  <a:lnTo>
                    <a:pt x="819673" y="507999"/>
                  </a:lnTo>
                  <a:lnTo>
                    <a:pt x="819673" y="431799"/>
                  </a:lnTo>
                  <a:close/>
                </a:path>
                <a:path w="3730625" h="2603500">
                  <a:moveTo>
                    <a:pt x="833556" y="431799"/>
                  </a:moveTo>
                  <a:lnTo>
                    <a:pt x="819673" y="431799"/>
                  </a:lnTo>
                  <a:lnTo>
                    <a:pt x="819673" y="507999"/>
                  </a:lnTo>
                  <a:lnTo>
                    <a:pt x="844215" y="507999"/>
                  </a:lnTo>
                  <a:lnTo>
                    <a:pt x="844215" y="482599"/>
                  </a:lnTo>
                  <a:lnTo>
                    <a:pt x="839306" y="482599"/>
                  </a:lnTo>
                  <a:lnTo>
                    <a:pt x="839306" y="444499"/>
                  </a:lnTo>
                  <a:lnTo>
                    <a:pt x="837764" y="444499"/>
                  </a:lnTo>
                  <a:lnTo>
                    <a:pt x="833556" y="431799"/>
                  </a:lnTo>
                  <a:close/>
                </a:path>
                <a:path w="3730625" h="2603500">
                  <a:moveTo>
                    <a:pt x="877730" y="469899"/>
                  </a:moveTo>
                  <a:lnTo>
                    <a:pt x="863848" y="469899"/>
                  </a:lnTo>
                  <a:lnTo>
                    <a:pt x="863848" y="507999"/>
                  </a:lnTo>
                  <a:lnTo>
                    <a:pt x="883480" y="507999"/>
                  </a:lnTo>
                  <a:lnTo>
                    <a:pt x="883480" y="482599"/>
                  </a:lnTo>
                  <a:lnTo>
                    <a:pt x="881938" y="482599"/>
                  </a:lnTo>
                  <a:lnTo>
                    <a:pt x="877730" y="469899"/>
                  </a:lnTo>
                  <a:close/>
                </a:path>
                <a:path w="3730625" h="2603500">
                  <a:moveTo>
                    <a:pt x="770591" y="368299"/>
                  </a:moveTo>
                  <a:lnTo>
                    <a:pt x="750958" y="368299"/>
                  </a:lnTo>
                  <a:lnTo>
                    <a:pt x="750958" y="444499"/>
                  </a:lnTo>
                  <a:lnTo>
                    <a:pt x="752501" y="457199"/>
                  </a:lnTo>
                  <a:lnTo>
                    <a:pt x="756709" y="469899"/>
                  </a:lnTo>
                  <a:lnTo>
                    <a:pt x="770591" y="469899"/>
                  </a:lnTo>
                  <a:lnTo>
                    <a:pt x="770591" y="431799"/>
                  </a:lnTo>
                  <a:lnTo>
                    <a:pt x="790224" y="431799"/>
                  </a:lnTo>
                  <a:lnTo>
                    <a:pt x="790224" y="380999"/>
                  </a:lnTo>
                  <a:lnTo>
                    <a:pt x="770591" y="380999"/>
                  </a:lnTo>
                  <a:lnTo>
                    <a:pt x="770591" y="368299"/>
                  </a:lnTo>
                  <a:close/>
                </a:path>
                <a:path w="3730625" h="2603500">
                  <a:moveTo>
                    <a:pt x="790224" y="431799"/>
                  </a:moveTo>
                  <a:lnTo>
                    <a:pt x="770591" y="431799"/>
                  </a:lnTo>
                  <a:lnTo>
                    <a:pt x="770591" y="469899"/>
                  </a:lnTo>
                  <a:lnTo>
                    <a:pt x="800041" y="469899"/>
                  </a:lnTo>
                  <a:lnTo>
                    <a:pt x="800041" y="444499"/>
                  </a:lnTo>
                  <a:lnTo>
                    <a:pt x="790224" y="444499"/>
                  </a:lnTo>
                  <a:lnTo>
                    <a:pt x="790224" y="431799"/>
                  </a:lnTo>
                  <a:close/>
                </a:path>
                <a:path w="3730625" h="2603500">
                  <a:moveTo>
                    <a:pt x="701034" y="330199"/>
                  </a:moveTo>
                  <a:lnTo>
                    <a:pt x="673269" y="355599"/>
                  </a:lnTo>
                  <a:lnTo>
                    <a:pt x="692902" y="380999"/>
                  </a:lnTo>
                  <a:lnTo>
                    <a:pt x="706784" y="368299"/>
                  </a:lnTo>
                  <a:lnTo>
                    <a:pt x="706784" y="337639"/>
                  </a:lnTo>
                  <a:lnTo>
                    <a:pt x="701034" y="330199"/>
                  </a:lnTo>
                  <a:close/>
                </a:path>
                <a:path w="3730625" h="2603500">
                  <a:moveTo>
                    <a:pt x="706784" y="368299"/>
                  </a:moveTo>
                  <a:lnTo>
                    <a:pt x="692902" y="380999"/>
                  </a:lnTo>
                  <a:lnTo>
                    <a:pt x="706784" y="380999"/>
                  </a:lnTo>
                  <a:lnTo>
                    <a:pt x="706784" y="368299"/>
                  </a:lnTo>
                  <a:close/>
                </a:path>
                <a:path w="3730625" h="2603500">
                  <a:moveTo>
                    <a:pt x="770591" y="342899"/>
                  </a:moveTo>
                  <a:lnTo>
                    <a:pt x="710850" y="342899"/>
                  </a:lnTo>
                  <a:lnTo>
                    <a:pt x="720667" y="355599"/>
                  </a:lnTo>
                  <a:lnTo>
                    <a:pt x="706784" y="368299"/>
                  </a:lnTo>
                  <a:lnTo>
                    <a:pt x="706784" y="380999"/>
                  </a:lnTo>
                  <a:lnTo>
                    <a:pt x="750958" y="380999"/>
                  </a:lnTo>
                  <a:lnTo>
                    <a:pt x="750958" y="368299"/>
                  </a:lnTo>
                  <a:lnTo>
                    <a:pt x="770591" y="368299"/>
                  </a:lnTo>
                  <a:lnTo>
                    <a:pt x="770591" y="342899"/>
                  </a:lnTo>
                  <a:close/>
                </a:path>
                <a:path w="3730625" h="2603500">
                  <a:moveTo>
                    <a:pt x="778233" y="342899"/>
                  </a:moveTo>
                  <a:lnTo>
                    <a:pt x="770591" y="342899"/>
                  </a:lnTo>
                  <a:lnTo>
                    <a:pt x="770591" y="380999"/>
                  </a:lnTo>
                  <a:lnTo>
                    <a:pt x="790224" y="380999"/>
                  </a:lnTo>
                  <a:lnTo>
                    <a:pt x="790224" y="368299"/>
                  </a:lnTo>
                  <a:lnTo>
                    <a:pt x="788681" y="355599"/>
                  </a:lnTo>
                  <a:lnTo>
                    <a:pt x="784474" y="355599"/>
                  </a:lnTo>
                  <a:lnTo>
                    <a:pt x="778233" y="342899"/>
                  </a:lnTo>
                  <a:close/>
                </a:path>
                <a:path w="3730625" h="2603500">
                  <a:moveTo>
                    <a:pt x="706784" y="337639"/>
                  </a:moveTo>
                  <a:lnTo>
                    <a:pt x="706784" y="368299"/>
                  </a:lnTo>
                  <a:lnTo>
                    <a:pt x="720667" y="355599"/>
                  </a:lnTo>
                  <a:lnTo>
                    <a:pt x="706784" y="337639"/>
                  </a:lnTo>
                  <a:close/>
                </a:path>
                <a:path w="3730625" h="2603500">
                  <a:moveTo>
                    <a:pt x="667518" y="337940"/>
                  </a:moveTo>
                  <a:lnTo>
                    <a:pt x="667518" y="355599"/>
                  </a:lnTo>
                  <a:lnTo>
                    <a:pt x="673269" y="355599"/>
                  </a:lnTo>
                  <a:lnTo>
                    <a:pt x="687151" y="342899"/>
                  </a:lnTo>
                  <a:lnTo>
                    <a:pt x="673269" y="342899"/>
                  </a:lnTo>
                  <a:lnTo>
                    <a:pt x="667518" y="337940"/>
                  </a:lnTo>
                  <a:close/>
                </a:path>
                <a:path w="3730625" h="2603500">
                  <a:moveTo>
                    <a:pt x="687151" y="330199"/>
                  </a:moveTo>
                  <a:lnTo>
                    <a:pt x="667518" y="330199"/>
                  </a:lnTo>
                  <a:lnTo>
                    <a:pt x="667518" y="337940"/>
                  </a:lnTo>
                  <a:lnTo>
                    <a:pt x="673269" y="342899"/>
                  </a:lnTo>
                  <a:lnTo>
                    <a:pt x="687151" y="330199"/>
                  </a:lnTo>
                  <a:close/>
                </a:path>
                <a:path w="3730625" h="2603500">
                  <a:moveTo>
                    <a:pt x="706784" y="317499"/>
                  </a:moveTo>
                  <a:lnTo>
                    <a:pt x="701034" y="317499"/>
                  </a:lnTo>
                  <a:lnTo>
                    <a:pt x="673269" y="342899"/>
                  </a:lnTo>
                  <a:lnTo>
                    <a:pt x="687151" y="342899"/>
                  </a:lnTo>
                  <a:lnTo>
                    <a:pt x="701034" y="330199"/>
                  </a:lnTo>
                  <a:lnTo>
                    <a:pt x="706784" y="330199"/>
                  </a:lnTo>
                  <a:lnTo>
                    <a:pt x="706784" y="317499"/>
                  </a:lnTo>
                  <a:close/>
                </a:path>
                <a:path w="3730625" h="2603500">
                  <a:moveTo>
                    <a:pt x="686309" y="304799"/>
                  </a:moveTo>
                  <a:lnTo>
                    <a:pt x="658544" y="330199"/>
                  </a:lnTo>
                  <a:lnTo>
                    <a:pt x="667518" y="337940"/>
                  </a:lnTo>
                  <a:lnTo>
                    <a:pt x="667518" y="330199"/>
                  </a:lnTo>
                  <a:lnTo>
                    <a:pt x="687151" y="330199"/>
                  </a:lnTo>
                  <a:lnTo>
                    <a:pt x="701034" y="317499"/>
                  </a:lnTo>
                  <a:lnTo>
                    <a:pt x="686309" y="304799"/>
                  </a:lnTo>
                  <a:close/>
                </a:path>
                <a:path w="3730625" h="2603500">
                  <a:moveTo>
                    <a:pt x="706784" y="330199"/>
                  </a:moveTo>
                  <a:lnTo>
                    <a:pt x="701034" y="330199"/>
                  </a:lnTo>
                  <a:lnTo>
                    <a:pt x="706784" y="337639"/>
                  </a:lnTo>
                  <a:lnTo>
                    <a:pt x="706784" y="330199"/>
                  </a:lnTo>
                  <a:close/>
                </a:path>
                <a:path w="3730625" h="2603500">
                  <a:moveTo>
                    <a:pt x="676493" y="292099"/>
                  </a:moveTo>
                  <a:lnTo>
                    <a:pt x="648728" y="317499"/>
                  </a:lnTo>
                  <a:lnTo>
                    <a:pt x="658544" y="330199"/>
                  </a:lnTo>
                  <a:lnTo>
                    <a:pt x="686309" y="304799"/>
                  </a:lnTo>
                  <a:lnTo>
                    <a:pt x="682243" y="304799"/>
                  </a:lnTo>
                  <a:lnTo>
                    <a:pt x="682243" y="299539"/>
                  </a:lnTo>
                  <a:lnTo>
                    <a:pt x="676493" y="292099"/>
                  </a:lnTo>
                  <a:close/>
                </a:path>
                <a:path w="3730625" h="2603500">
                  <a:moveTo>
                    <a:pt x="662610" y="253999"/>
                  </a:moveTo>
                  <a:lnTo>
                    <a:pt x="638069" y="253999"/>
                  </a:lnTo>
                  <a:lnTo>
                    <a:pt x="638069" y="279399"/>
                  </a:lnTo>
                  <a:lnTo>
                    <a:pt x="642977" y="279399"/>
                  </a:lnTo>
                  <a:lnTo>
                    <a:pt x="642977" y="304799"/>
                  </a:lnTo>
                  <a:lnTo>
                    <a:pt x="645046" y="317499"/>
                  </a:lnTo>
                  <a:lnTo>
                    <a:pt x="648728" y="317499"/>
                  </a:lnTo>
                  <a:lnTo>
                    <a:pt x="676493" y="292099"/>
                  </a:lnTo>
                  <a:lnTo>
                    <a:pt x="662610" y="292099"/>
                  </a:lnTo>
                  <a:lnTo>
                    <a:pt x="662610" y="253999"/>
                  </a:lnTo>
                  <a:close/>
                </a:path>
                <a:path w="3730625" h="2603500">
                  <a:moveTo>
                    <a:pt x="682243" y="299539"/>
                  </a:moveTo>
                  <a:lnTo>
                    <a:pt x="682243" y="304799"/>
                  </a:lnTo>
                  <a:lnTo>
                    <a:pt x="686309" y="304799"/>
                  </a:lnTo>
                  <a:lnTo>
                    <a:pt x="682243" y="299539"/>
                  </a:lnTo>
                  <a:close/>
                </a:path>
                <a:path w="3730625" h="2603500">
                  <a:moveTo>
                    <a:pt x="676493" y="253999"/>
                  </a:moveTo>
                  <a:lnTo>
                    <a:pt x="662610" y="253999"/>
                  </a:lnTo>
                  <a:lnTo>
                    <a:pt x="662610" y="292099"/>
                  </a:lnTo>
                  <a:lnTo>
                    <a:pt x="676493" y="292099"/>
                  </a:lnTo>
                  <a:lnTo>
                    <a:pt x="682243" y="299539"/>
                  </a:lnTo>
                  <a:lnTo>
                    <a:pt x="682243" y="279399"/>
                  </a:lnTo>
                  <a:lnTo>
                    <a:pt x="680700" y="266699"/>
                  </a:lnTo>
                  <a:lnTo>
                    <a:pt x="676493" y="253999"/>
                  </a:lnTo>
                  <a:close/>
                </a:path>
                <a:path w="3730625" h="2603500">
                  <a:moveTo>
                    <a:pt x="618436" y="228599"/>
                  </a:moveTo>
                  <a:lnTo>
                    <a:pt x="598803" y="228599"/>
                  </a:lnTo>
                  <a:lnTo>
                    <a:pt x="598803" y="279399"/>
                  </a:lnTo>
                  <a:lnTo>
                    <a:pt x="600346" y="279399"/>
                  </a:lnTo>
                  <a:lnTo>
                    <a:pt x="604554" y="292099"/>
                  </a:lnTo>
                  <a:lnTo>
                    <a:pt x="618436" y="292099"/>
                  </a:lnTo>
                  <a:lnTo>
                    <a:pt x="618436" y="228599"/>
                  </a:lnTo>
                  <a:close/>
                </a:path>
                <a:path w="3730625" h="2603500">
                  <a:moveTo>
                    <a:pt x="626078" y="228599"/>
                  </a:moveTo>
                  <a:lnTo>
                    <a:pt x="618436" y="228599"/>
                  </a:lnTo>
                  <a:lnTo>
                    <a:pt x="618436" y="292099"/>
                  </a:lnTo>
                  <a:lnTo>
                    <a:pt x="642977" y="292099"/>
                  </a:lnTo>
                  <a:lnTo>
                    <a:pt x="642977" y="279399"/>
                  </a:lnTo>
                  <a:lnTo>
                    <a:pt x="638069" y="279399"/>
                  </a:lnTo>
                  <a:lnTo>
                    <a:pt x="638069" y="253999"/>
                  </a:lnTo>
                  <a:lnTo>
                    <a:pt x="636526" y="241299"/>
                  </a:lnTo>
                  <a:lnTo>
                    <a:pt x="632319" y="241299"/>
                  </a:lnTo>
                  <a:lnTo>
                    <a:pt x="626078" y="228599"/>
                  </a:lnTo>
                  <a:close/>
                </a:path>
                <a:path w="3730625" h="2603500">
                  <a:moveTo>
                    <a:pt x="579170" y="203199"/>
                  </a:moveTo>
                  <a:lnTo>
                    <a:pt x="549721" y="203199"/>
                  </a:lnTo>
                  <a:lnTo>
                    <a:pt x="549721" y="215899"/>
                  </a:lnTo>
                  <a:lnTo>
                    <a:pt x="559537" y="215899"/>
                  </a:lnTo>
                  <a:lnTo>
                    <a:pt x="559537" y="253999"/>
                  </a:lnTo>
                  <a:lnTo>
                    <a:pt x="561080" y="253999"/>
                  </a:lnTo>
                  <a:lnTo>
                    <a:pt x="565288" y="266699"/>
                  </a:lnTo>
                  <a:lnTo>
                    <a:pt x="579170" y="266699"/>
                  </a:lnTo>
                  <a:lnTo>
                    <a:pt x="579170" y="203199"/>
                  </a:lnTo>
                  <a:close/>
                </a:path>
                <a:path w="3730625" h="2603500">
                  <a:moveTo>
                    <a:pt x="593053" y="203199"/>
                  </a:moveTo>
                  <a:lnTo>
                    <a:pt x="579170" y="203199"/>
                  </a:lnTo>
                  <a:lnTo>
                    <a:pt x="579170" y="266699"/>
                  </a:lnTo>
                  <a:lnTo>
                    <a:pt x="598803" y="266699"/>
                  </a:lnTo>
                  <a:lnTo>
                    <a:pt x="598803" y="215899"/>
                  </a:lnTo>
                  <a:lnTo>
                    <a:pt x="597260" y="215899"/>
                  </a:lnTo>
                  <a:lnTo>
                    <a:pt x="593053" y="203199"/>
                  </a:lnTo>
                  <a:close/>
                </a:path>
                <a:path w="3730625" h="2603500">
                  <a:moveTo>
                    <a:pt x="530088" y="165099"/>
                  </a:moveTo>
                  <a:lnTo>
                    <a:pt x="510455" y="165099"/>
                  </a:lnTo>
                  <a:lnTo>
                    <a:pt x="510455" y="215899"/>
                  </a:lnTo>
                  <a:lnTo>
                    <a:pt x="511998" y="228599"/>
                  </a:lnTo>
                  <a:lnTo>
                    <a:pt x="516205" y="228599"/>
                  </a:lnTo>
                  <a:lnTo>
                    <a:pt x="522446" y="241299"/>
                  </a:lnTo>
                  <a:lnTo>
                    <a:pt x="530088" y="241299"/>
                  </a:lnTo>
                  <a:lnTo>
                    <a:pt x="530088" y="165099"/>
                  </a:lnTo>
                  <a:close/>
                </a:path>
                <a:path w="3730625" h="2603500">
                  <a:moveTo>
                    <a:pt x="530088" y="165099"/>
                  </a:moveTo>
                  <a:lnTo>
                    <a:pt x="530088" y="241299"/>
                  </a:lnTo>
                  <a:lnTo>
                    <a:pt x="559537" y="241299"/>
                  </a:lnTo>
                  <a:lnTo>
                    <a:pt x="559537" y="215899"/>
                  </a:lnTo>
                  <a:lnTo>
                    <a:pt x="549721" y="215899"/>
                  </a:lnTo>
                  <a:lnTo>
                    <a:pt x="549721" y="190499"/>
                  </a:lnTo>
                  <a:lnTo>
                    <a:pt x="548178" y="177799"/>
                  </a:lnTo>
                  <a:lnTo>
                    <a:pt x="537730" y="177799"/>
                  </a:lnTo>
                  <a:lnTo>
                    <a:pt x="530088" y="165099"/>
                  </a:lnTo>
                  <a:close/>
                </a:path>
                <a:path w="3730625" h="2603500">
                  <a:moveTo>
                    <a:pt x="490822" y="139699"/>
                  </a:moveTo>
                  <a:lnTo>
                    <a:pt x="402474" y="139699"/>
                  </a:lnTo>
                  <a:lnTo>
                    <a:pt x="402474" y="165099"/>
                  </a:lnTo>
                  <a:lnTo>
                    <a:pt x="471189" y="165099"/>
                  </a:lnTo>
                  <a:lnTo>
                    <a:pt x="471189" y="190499"/>
                  </a:lnTo>
                  <a:lnTo>
                    <a:pt x="472732" y="203199"/>
                  </a:lnTo>
                  <a:lnTo>
                    <a:pt x="483180" y="203199"/>
                  </a:lnTo>
                  <a:lnTo>
                    <a:pt x="490822" y="215899"/>
                  </a:lnTo>
                  <a:lnTo>
                    <a:pt x="490822" y="139699"/>
                  </a:lnTo>
                  <a:close/>
                </a:path>
                <a:path w="3730625" h="2603500">
                  <a:moveTo>
                    <a:pt x="490822" y="139699"/>
                  </a:moveTo>
                  <a:lnTo>
                    <a:pt x="490822" y="215899"/>
                  </a:lnTo>
                  <a:lnTo>
                    <a:pt x="510455" y="215899"/>
                  </a:lnTo>
                  <a:lnTo>
                    <a:pt x="510455" y="165099"/>
                  </a:lnTo>
                  <a:lnTo>
                    <a:pt x="508912" y="152399"/>
                  </a:lnTo>
                  <a:lnTo>
                    <a:pt x="498464" y="152399"/>
                  </a:lnTo>
                  <a:lnTo>
                    <a:pt x="490822" y="139699"/>
                  </a:lnTo>
                  <a:close/>
                </a:path>
                <a:path w="3730625" h="2603500">
                  <a:moveTo>
                    <a:pt x="382841" y="126999"/>
                  </a:moveTo>
                  <a:lnTo>
                    <a:pt x="363208" y="126999"/>
                  </a:lnTo>
                  <a:lnTo>
                    <a:pt x="363208" y="165099"/>
                  </a:lnTo>
                  <a:lnTo>
                    <a:pt x="364751" y="177799"/>
                  </a:lnTo>
                  <a:lnTo>
                    <a:pt x="375199" y="177799"/>
                  </a:lnTo>
                  <a:lnTo>
                    <a:pt x="382841" y="190499"/>
                  </a:lnTo>
                  <a:lnTo>
                    <a:pt x="382841" y="126999"/>
                  </a:lnTo>
                  <a:close/>
                </a:path>
                <a:path w="3730625" h="2603500">
                  <a:moveTo>
                    <a:pt x="396724" y="126999"/>
                  </a:moveTo>
                  <a:lnTo>
                    <a:pt x="382841" y="126999"/>
                  </a:lnTo>
                  <a:lnTo>
                    <a:pt x="382841" y="190499"/>
                  </a:lnTo>
                  <a:lnTo>
                    <a:pt x="471189" y="190499"/>
                  </a:lnTo>
                  <a:lnTo>
                    <a:pt x="471189" y="165099"/>
                  </a:lnTo>
                  <a:lnTo>
                    <a:pt x="402474" y="165099"/>
                  </a:lnTo>
                  <a:lnTo>
                    <a:pt x="402474" y="139699"/>
                  </a:lnTo>
                  <a:lnTo>
                    <a:pt x="400931" y="139699"/>
                  </a:lnTo>
                  <a:lnTo>
                    <a:pt x="396724" y="126999"/>
                  </a:lnTo>
                  <a:close/>
                </a:path>
                <a:path w="3730625" h="2603500">
                  <a:moveTo>
                    <a:pt x="343575" y="76199"/>
                  </a:moveTo>
                  <a:lnTo>
                    <a:pt x="338667" y="76199"/>
                  </a:lnTo>
                  <a:lnTo>
                    <a:pt x="338667" y="101599"/>
                  </a:lnTo>
                  <a:lnTo>
                    <a:pt x="323943" y="101599"/>
                  </a:lnTo>
                  <a:lnTo>
                    <a:pt x="323943" y="139699"/>
                  </a:lnTo>
                  <a:lnTo>
                    <a:pt x="325485" y="152399"/>
                  </a:lnTo>
                  <a:lnTo>
                    <a:pt x="329693" y="152399"/>
                  </a:lnTo>
                  <a:lnTo>
                    <a:pt x="335933" y="165099"/>
                  </a:lnTo>
                  <a:lnTo>
                    <a:pt x="343575" y="165099"/>
                  </a:lnTo>
                  <a:lnTo>
                    <a:pt x="343575" y="126999"/>
                  </a:lnTo>
                  <a:lnTo>
                    <a:pt x="363208" y="126999"/>
                  </a:lnTo>
                  <a:lnTo>
                    <a:pt x="363208" y="114299"/>
                  </a:lnTo>
                  <a:lnTo>
                    <a:pt x="343575" y="114299"/>
                  </a:lnTo>
                  <a:lnTo>
                    <a:pt x="343575" y="76199"/>
                  </a:lnTo>
                  <a:close/>
                </a:path>
                <a:path w="3730625" h="2603500">
                  <a:moveTo>
                    <a:pt x="363208" y="126999"/>
                  </a:moveTo>
                  <a:lnTo>
                    <a:pt x="343575" y="126999"/>
                  </a:lnTo>
                  <a:lnTo>
                    <a:pt x="343575" y="165099"/>
                  </a:lnTo>
                  <a:lnTo>
                    <a:pt x="363208" y="165099"/>
                  </a:lnTo>
                  <a:lnTo>
                    <a:pt x="363208" y="126999"/>
                  </a:lnTo>
                  <a:close/>
                </a:path>
                <a:path w="3730625" h="2603500">
                  <a:moveTo>
                    <a:pt x="319034" y="38099"/>
                  </a:moveTo>
                  <a:lnTo>
                    <a:pt x="284677" y="38099"/>
                  </a:lnTo>
                  <a:lnTo>
                    <a:pt x="284677" y="63499"/>
                  </a:lnTo>
                  <a:lnTo>
                    <a:pt x="299401" y="63499"/>
                  </a:lnTo>
                  <a:lnTo>
                    <a:pt x="299401" y="101599"/>
                  </a:lnTo>
                  <a:lnTo>
                    <a:pt x="300944" y="101599"/>
                  </a:lnTo>
                  <a:lnTo>
                    <a:pt x="305152" y="114299"/>
                  </a:lnTo>
                  <a:lnTo>
                    <a:pt x="319034" y="114299"/>
                  </a:lnTo>
                  <a:lnTo>
                    <a:pt x="319034" y="38099"/>
                  </a:lnTo>
                  <a:close/>
                </a:path>
                <a:path w="3730625" h="2603500">
                  <a:moveTo>
                    <a:pt x="326676" y="38099"/>
                  </a:moveTo>
                  <a:lnTo>
                    <a:pt x="319034" y="38099"/>
                  </a:lnTo>
                  <a:lnTo>
                    <a:pt x="319034" y="114299"/>
                  </a:lnTo>
                  <a:lnTo>
                    <a:pt x="323943" y="114299"/>
                  </a:lnTo>
                  <a:lnTo>
                    <a:pt x="323943" y="101599"/>
                  </a:lnTo>
                  <a:lnTo>
                    <a:pt x="338667" y="101599"/>
                  </a:lnTo>
                  <a:lnTo>
                    <a:pt x="338667" y="63499"/>
                  </a:lnTo>
                  <a:lnTo>
                    <a:pt x="337124" y="50799"/>
                  </a:lnTo>
                  <a:lnTo>
                    <a:pt x="332917" y="50799"/>
                  </a:lnTo>
                  <a:lnTo>
                    <a:pt x="326676" y="38099"/>
                  </a:lnTo>
                  <a:close/>
                </a:path>
                <a:path w="3730625" h="2603500">
                  <a:moveTo>
                    <a:pt x="351217" y="76199"/>
                  </a:moveTo>
                  <a:lnTo>
                    <a:pt x="343575" y="76199"/>
                  </a:lnTo>
                  <a:lnTo>
                    <a:pt x="343575" y="114299"/>
                  </a:lnTo>
                  <a:lnTo>
                    <a:pt x="363208" y="114299"/>
                  </a:lnTo>
                  <a:lnTo>
                    <a:pt x="363208" y="101599"/>
                  </a:lnTo>
                  <a:lnTo>
                    <a:pt x="361665" y="88899"/>
                  </a:lnTo>
                  <a:lnTo>
                    <a:pt x="357458" y="88899"/>
                  </a:lnTo>
                  <a:lnTo>
                    <a:pt x="351217" y="76199"/>
                  </a:lnTo>
                  <a:close/>
                </a:path>
                <a:path w="3730625" h="2603500">
                  <a:moveTo>
                    <a:pt x="265044" y="25399"/>
                  </a:moveTo>
                  <a:lnTo>
                    <a:pt x="171787" y="25399"/>
                  </a:lnTo>
                  <a:lnTo>
                    <a:pt x="171787" y="38099"/>
                  </a:lnTo>
                  <a:lnTo>
                    <a:pt x="245411" y="38099"/>
                  </a:lnTo>
                  <a:lnTo>
                    <a:pt x="245411" y="63499"/>
                  </a:lnTo>
                  <a:lnTo>
                    <a:pt x="246954" y="76199"/>
                  </a:lnTo>
                  <a:lnTo>
                    <a:pt x="265044" y="76199"/>
                  </a:lnTo>
                  <a:lnTo>
                    <a:pt x="265044" y="25399"/>
                  </a:lnTo>
                  <a:close/>
                </a:path>
                <a:path w="3730625" h="2603500">
                  <a:moveTo>
                    <a:pt x="278926" y="25399"/>
                  </a:moveTo>
                  <a:lnTo>
                    <a:pt x="265044" y="25399"/>
                  </a:lnTo>
                  <a:lnTo>
                    <a:pt x="265044" y="76199"/>
                  </a:lnTo>
                  <a:lnTo>
                    <a:pt x="299401" y="76199"/>
                  </a:lnTo>
                  <a:lnTo>
                    <a:pt x="299401" y="63499"/>
                  </a:lnTo>
                  <a:lnTo>
                    <a:pt x="284677" y="63499"/>
                  </a:lnTo>
                  <a:lnTo>
                    <a:pt x="284677" y="38099"/>
                  </a:lnTo>
                  <a:lnTo>
                    <a:pt x="283134" y="38099"/>
                  </a:lnTo>
                  <a:lnTo>
                    <a:pt x="278926" y="25399"/>
                  </a:lnTo>
                  <a:close/>
                </a:path>
                <a:path w="3730625" h="2603500">
                  <a:moveTo>
                    <a:pt x="152155" y="12699"/>
                  </a:moveTo>
                  <a:lnTo>
                    <a:pt x="132522" y="12699"/>
                  </a:lnTo>
                  <a:lnTo>
                    <a:pt x="132522" y="38099"/>
                  </a:lnTo>
                  <a:lnTo>
                    <a:pt x="134064" y="50799"/>
                  </a:lnTo>
                  <a:lnTo>
                    <a:pt x="138272" y="50799"/>
                  </a:lnTo>
                  <a:lnTo>
                    <a:pt x="144513" y="63499"/>
                  </a:lnTo>
                  <a:lnTo>
                    <a:pt x="152155" y="63499"/>
                  </a:lnTo>
                  <a:lnTo>
                    <a:pt x="152155" y="12699"/>
                  </a:lnTo>
                  <a:close/>
                </a:path>
                <a:path w="3730625" h="2603500">
                  <a:moveTo>
                    <a:pt x="166037" y="0"/>
                  </a:moveTo>
                  <a:lnTo>
                    <a:pt x="152155" y="0"/>
                  </a:lnTo>
                  <a:lnTo>
                    <a:pt x="152155" y="63499"/>
                  </a:lnTo>
                  <a:lnTo>
                    <a:pt x="245411" y="63499"/>
                  </a:lnTo>
                  <a:lnTo>
                    <a:pt x="245411" y="38099"/>
                  </a:lnTo>
                  <a:lnTo>
                    <a:pt x="171787" y="38099"/>
                  </a:lnTo>
                  <a:lnTo>
                    <a:pt x="171787" y="12699"/>
                  </a:lnTo>
                  <a:lnTo>
                    <a:pt x="170245" y="12699"/>
                  </a:lnTo>
                  <a:lnTo>
                    <a:pt x="166037" y="0"/>
                  </a:lnTo>
                  <a:close/>
                </a:path>
                <a:path w="3730625" h="2603500">
                  <a:moveTo>
                    <a:pt x="152155" y="0"/>
                  </a:moveTo>
                  <a:lnTo>
                    <a:pt x="0" y="0"/>
                  </a:lnTo>
                  <a:lnTo>
                    <a:pt x="0" y="38099"/>
                  </a:lnTo>
                  <a:lnTo>
                    <a:pt x="132522" y="38099"/>
                  </a:lnTo>
                  <a:lnTo>
                    <a:pt x="132522" y="12699"/>
                  </a:lnTo>
                  <a:lnTo>
                    <a:pt x="152155" y="12699"/>
                  </a:lnTo>
                  <a:lnTo>
                    <a:pt x="152155" y="0"/>
                  </a:lnTo>
                  <a:close/>
                </a:path>
              </a:pathLst>
            </a:custGeom>
            <a:solidFill>
              <a:srgbClr val="BABCBD"/>
            </a:solidFill>
          </p:spPr>
          <p:txBody>
            <a:bodyPr wrap="square" lIns="0" tIns="0" rIns="0" bIns="0" rtlCol="0"/>
            <a:lstStyle/>
            <a:p>
              <a:pPr defTabSz="914400">
                <a:defRPr/>
              </a:pPr>
              <a:endParaRPr sz="818">
                <a:solidFill>
                  <a:prstClr val="black"/>
                </a:solidFill>
                <a:latin typeface="Calibri" panose="020F0502020204030204"/>
              </a:endParaRPr>
            </a:p>
          </p:txBody>
        </p:sp>
        <p:sp>
          <p:nvSpPr>
            <p:cNvPr id="8" name="object 24">
              <a:extLst>
                <a:ext uri="{FF2B5EF4-FFF2-40B4-BE49-F238E27FC236}">
                  <a16:creationId xmlns:a16="http://schemas.microsoft.com/office/drawing/2014/main" xmlns="" id="{7C1F8838-9691-E156-43D6-DA7E8FB47D8C}"/>
                </a:ext>
              </a:extLst>
            </p:cNvPr>
            <p:cNvSpPr/>
            <p:nvPr/>
          </p:nvSpPr>
          <p:spPr>
            <a:xfrm>
              <a:off x="1963290" y="6175722"/>
              <a:ext cx="3563620" cy="2070100"/>
            </a:xfrm>
            <a:custGeom>
              <a:avLst/>
              <a:gdLst/>
              <a:ahLst/>
              <a:cxnLst/>
              <a:rect l="l" t="t" r="r" b="b"/>
              <a:pathLst>
                <a:path w="3563620" h="2070100">
                  <a:moveTo>
                    <a:pt x="3370088" y="1968499"/>
                  </a:moveTo>
                  <a:lnTo>
                    <a:pt x="3166700" y="1968499"/>
                  </a:lnTo>
                  <a:lnTo>
                    <a:pt x="3166700" y="1993899"/>
                  </a:lnTo>
                  <a:lnTo>
                    <a:pt x="3350455" y="1993899"/>
                  </a:lnTo>
                  <a:lnTo>
                    <a:pt x="3350455" y="2057399"/>
                  </a:lnTo>
                  <a:lnTo>
                    <a:pt x="3351998" y="2070099"/>
                  </a:lnTo>
                  <a:lnTo>
                    <a:pt x="3370088" y="2070099"/>
                  </a:lnTo>
                  <a:lnTo>
                    <a:pt x="3370088" y="2031999"/>
                  </a:lnTo>
                  <a:lnTo>
                    <a:pt x="3389721" y="2031999"/>
                  </a:lnTo>
                  <a:lnTo>
                    <a:pt x="3389721" y="2006599"/>
                  </a:lnTo>
                  <a:lnTo>
                    <a:pt x="3370088" y="2006599"/>
                  </a:lnTo>
                  <a:lnTo>
                    <a:pt x="3370088" y="1968499"/>
                  </a:lnTo>
                  <a:close/>
                </a:path>
                <a:path w="3563620" h="2070100">
                  <a:moveTo>
                    <a:pt x="3389721" y="2031999"/>
                  </a:moveTo>
                  <a:lnTo>
                    <a:pt x="3370088" y="2031999"/>
                  </a:lnTo>
                  <a:lnTo>
                    <a:pt x="3370088" y="2070099"/>
                  </a:lnTo>
                  <a:lnTo>
                    <a:pt x="3563373" y="2070099"/>
                  </a:lnTo>
                  <a:lnTo>
                    <a:pt x="3563373" y="2057399"/>
                  </a:lnTo>
                  <a:lnTo>
                    <a:pt x="3389721" y="2057399"/>
                  </a:lnTo>
                  <a:lnTo>
                    <a:pt x="3389721" y="2031999"/>
                  </a:lnTo>
                  <a:close/>
                </a:path>
                <a:path w="3563620" h="2070100">
                  <a:moveTo>
                    <a:pt x="3563373" y="2031999"/>
                  </a:moveTo>
                  <a:lnTo>
                    <a:pt x="3389721" y="2031999"/>
                  </a:lnTo>
                  <a:lnTo>
                    <a:pt x="3389721" y="2057399"/>
                  </a:lnTo>
                  <a:lnTo>
                    <a:pt x="3563373" y="2057399"/>
                  </a:lnTo>
                  <a:lnTo>
                    <a:pt x="3563373" y="2031999"/>
                  </a:lnTo>
                  <a:close/>
                </a:path>
                <a:path w="3563620" h="2070100">
                  <a:moveTo>
                    <a:pt x="3147067" y="1943099"/>
                  </a:moveTo>
                  <a:lnTo>
                    <a:pt x="3097316" y="1943099"/>
                  </a:lnTo>
                  <a:lnTo>
                    <a:pt x="3097316" y="1968499"/>
                  </a:lnTo>
                  <a:lnTo>
                    <a:pt x="3127435" y="1968499"/>
                  </a:lnTo>
                  <a:lnTo>
                    <a:pt x="3127435" y="1993899"/>
                  </a:lnTo>
                  <a:lnTo>
                    <a:pt x="3128977" y="1993899"/>
                  </a:lnTo>
                  <a:lnTo>
                    <a:pt x="3133185" y="2006599"/>
                  </a:lnTo>
                  <a:lnTo>
                    <a:pt x="3147067" y="2006599"/>
                  </a:lnTo>
                  <a:lnTo>
                    <a:pt x="3147067" y="1943099"/>
                  </a:lnTo>
                  <a:close/>
                </a:path>
                <a:path w="3563620" h="2070100">
                  <a:moveTo>
                    <a:pt x="3147067" y="1943099"/>
                  </a:moveTo>
                  <a:lnTo>
                    <a:pt x="3147067" y="2006599"/>
                  </a:lnTo>
                  <a:lnTo>
                    <a:pt x="3350455" y="2006599"/>
                  </a:lnTo>
                  <a:lnTo>
                    <a:pt x="3350455" y="1993899"/>
                  </a:lnTo>
                  <a:lnTo>
                    <a:pt x="3166700" y="1993899"/>
                  </a:lnTo>
                  <a:lnTo>
                    <a:pt x="3166700" y="1968499"/>
                  </a:lnTo>
                  <a:lnTo>
                    <a:pt x="3165157" y="1955799"/>
                  </a:lnTo>
                  <a:lnTo>
                    <a:pt x="3154709" y="1955799"/>
                  </a:lnTo>
                  <a:lnTo>
                    <a:pt x="3147067" y="1943099"/>
                  </a:lnTo>
                  <a:close/>
                </a:path>
                <a:path w="3563620" h="2070100">
                  <a:moveTo>
                    <a:pt x="3383971" y="1968499"/>
                  </a:moveTo>
                  <a:lnTo>
                    <a:pt x="3370088" y="1968499"/>
                  </a:lnTo>
                  <a:lnTo>
                    <a:pt x="3370088" y="2006599"/>
                  </a:lnTo>
                  <a:lnTo>
                    <a:pt x="3389721" y="2006599"/>
                  </a:lnTo>
                  <a:lnTo>
                    <a:pt x="3389721" y="1993899"/>
                  </a:lnTo>
                  <a:lnTo>
                    <a:pt x="3388178" y="1981199"/>
                  </a:lnTo>
                  <a:lnTo>
                    <a:pt x="3383971" y="1968499"/>
                  </a:lnTo>
                  <a:close/>
                </a:path>
                <a:path w="3563620" h="2070100">
                  <a:moveTo>
                    <a:pt x="3077683" y="1904999"/>
                  </a:moveTo>
                  <a:lnTo>
                    <a:pt x="3067580" y="1904999"/>
                  </a:lnTo>
                  <a:lnTo>
                    <a:pt x="3067580" y="1917699"/>
                  </a:lnTo>
                  <a:lnTo>
                    <a:pt x="3058050" y="1917699"/>
                  </a:lnTo>
                  <a:lnTo>
                    <a:pt x="3058050" y="1968499"/>
                  </a:lnTo>
                  <a:lnTo>
                    <a:pt x="3059593" y="1981199"/>
                  </a:lnTo>
                  <a:lnTo>
                    <a:pt x="3070041" y="1981199"/>
                  </a:lnTo>
                  <a:lnTo>
                    <a:pt x="3077683" y="1993899"/>
                  </a:lnTo>
                  <a:lnTo>
                    <a:pt x="3077683" y="1904999"/>
                  </a:lnTo>
                  <a:close/>
                </a:path>
                <a:path w="3563620" h="2070100">
                  <a:moveTo>
                    <a:pt x="3091566" y="1904999"/>
                  </a:moveTo>
                  <a:lnTo>
                    <a:pt x="3077683" y="1904999"/>
                  </a:lnTo>
                  <a:lnTo>
                    <a:pt x="3077683" y="1993899"/>
                  </a:lnTo>
                  <a:lnTo>
                    <a:pt x="3127435" y="1993899"/>
                  </a:lnTo>
                  <a:lnTo>
                    <a:pt x="3127435" y="1968499"/>
                  </a:lnTo>
                  <a:lnTo>
                    <a:pt x="3097316" y="1968499"/>
                  </a:lnTo>
                  <a:lnTo>
                    <a:pt x="3097316" y="1917699"/>
                  </a:lnTo>
                  <a:lnTo>
                    <a:pt x="3095773" y="1917699"/>
                  </a:lnTo>
                  <a:lnTo>
                    <a:pt x="3091566" y="1904999"/>
                  </a:lnTo>
                  <a:close/>
                </a:path>
                <a:path w="3563620" h="2070100">
                  <a:moveTo>
                    <a:pt x="3047947" y="1879599"/>
                  </a:moveTo>
                  <a:lnTo>
                    <a:pt x="2993240" y="1879599"/>
                  </a:lnTo>
                  <a:lnTo>
                    <a:pt x="2993240" y="1892299"/>
                  </a:lnTo>
                  <a:lnTo>
                    <a:pt x="3028314" y="1892299"/>
                  </a:lnTo>
                  <a:lnTo>
                    <a:pt x="3028314" y="1917699"/>
                  </a:lnTo>
                  <a:lnTo>
                    <a:pt x="3029857" y="1930399"/>
                  </a:lnTo>
                  <a:lnTo>
                    <a:pt x="3034065" y="1943099"/>
                  </a:lnTo>
                  <a:lnTo>
                    <a:pt x="3047947" y="1943099"/>
                  </a:lnTo>
                  <a:lnTo>
                    <a:pt x="3047947" y="1879599"/>
                  </a:lnTo>
                  <a:close/>
                </a:path>
                <a:path w="3563620" h="2070100">
                  <a:moveTo>
                    <a:pt x="3061830" y="1879599"/>
                  </a:moveTo>
                  <a:lnTo>
                    <a:pt x="3047947" y="1879599"/>
                  </a:lnTo>
                  <a:lnTo>
                    <a:pt x="3047947" y="1943099"/>
                  </a:lnTo>
                  <a:lnTo>
                    <a:pt x="3058050" y="1943099"/>
                  </a:lnTo>
                  <a:lnTo>
                    <a:pt x="3058050" y="1917699"/>
                  </a:lnTo>
                  <a:lnTo>
                    <a:pt x="3067580" y="1917699"/>
                  </a:lnTo>
                  <a:lnTo>
                    <a:pt x="3067580" y="1892299"/>
                  </a:lnTo>
                  <a:lnTo>
                    <a:pt x="3066037" y="1892299"/>
                  </a:lnTo>
                  <a:lnTo>
                    <a:pt x="3061830" y="1879599"/>
                  </a:lnTo>
                  <a:close/>
                </a:path>
                <a:path w="3563620" h="2070100">
                  <a:moveTo>
                    <a:pt x="2958739" y="1866899"/>
                  </a:moveTo>
                  <a:lnTo>
                    <a:pt x="2953974" y="1866899"/>
                  </a:lnTo>
                  <a:lnTo>
                    <a:pt x="2953974" y="1892299"/>
                  </a:lnTo>
                  <a:lnTo>
                    <a:pt x="2955517" y="1904999"/>
                  </a:lnTo>
                  <a:lnTo>
                    <a:pt x="2959724" y="1904999"/>
                  </a:lnTo>
                  <a:lnTo>
                    <a:pt x="2965965" y="1917699"/>
                  </a:lnTo>
                  <a:lnTo>
                    <a:pt x="2973607" y="1917699"/>
                  </a:lnTo>
                  <a:lnTo>
                    <a:pt x="2973607" y="1892299"/>
                  </a:lnTo>
                  <a:lnTo>
                    <a:pt x="2958739" y="1892299"/>
                  </a:lnTo>
                  <a:lnTo>
                    <a:pt x="2958739" y="1866899"/>
                  </a:lnTo>
                  <a:close/>
                </a:path>
                <a:path w="3563620" h="2070100">
                  <a:moveTo>
                    <a:pt x="2978372" y="1854199"/>
                  </a:moveTo>
                  <a:lnTo>
                    <a:pt x="2973607" y="1854199"/>
                  </a:lnTo>
                  <a:lnTo>
                    <a:pt x="2973607" y="1917699"/>
                  </a:lnTo>
                  <a:lnTo>
                    <a:pt x="3028314" y="1917699"/>
                  </a:lnTo>
                  <a:lnTo>
                    <a:pt x="3028314" y="1892299"/>
                  </a:lnTo>
                  <a:lnTo>
                    <a:pt x="2993240" y="1892299"/>
                  </a:lnTo>
                  <a:lnTo>
                    <a:pt x="2993240" y="1866899"/>
                  </a:lnTo>
                  <a:lnTo>
                    <a:pt x="2978372" y="1866899"/>
                  </a:lnTo>
                  <a:lnTo>
                    <a:pt x="2978372" y="1854199"/>
                  </a:lnTo>
                  <a:close/>
                </a:path>
                <a:path w="3563620" h="2070100">
                  <a:moveTo>
                    <a:pt x="2958739" y="1816099"/>
                  </a:moveTo>
                  <a:lnTo>
                    <a:pt x="2904032" y="1816099"/>
                  </a:lnTo>
                  <a:lnTo>
                    <a:pt x="2904032" y="1841499"/>
                  </a:lnTo>
                  <a:lnTo>
                    <a:pt x="2939106" y="1841499"/>
                  </a:lnTo>
                  <a:lnTo>
                    <a:pt x="2939106" y="1866899"/>
                  </a:lnTo>
                  <a:lnTo>
                    <a:pt x="2940649" y="1879599"/>
                  </a:lnTo>
                  <a:lnTo>
                    <a:pt x="2944856" y="1879599"/>
                  </a:lnTo>
                  <a:lnTo>
                    <a:pt x="2951097" y="1892299"/>
                  </a:lnTo>
                  <a:lnTo>
                    <a:pt x="2953974" y="1892299"/>
                  </a:lnTo>
                  <a:lnTo>
                    <a:pt x="2953974" y="1866899"/>
                  </a:lnTo>
                  <a:lnTo>
                    <a:pt x="2958739" y="1866899"/>
                  </a:lnTo>
                  <a:lnTo>
                    <a:pt x="2958739" y="1816099"/>
                  </a:lnTo>
                  <a:close/>
                </a:path>
                <a:path w="3563620" h="2070100">
                  <a:moveTo>
                    <a:pt x="2972621" y="1816099"/>
                  </a:moveTo>
                  <a:lnTo>
                    <a:pt x="2958739" y="1816099"/>
                  </a:lnTo>
                  <a:lnTo>
                    <a:pt x="2958739" y="1892299"/>
                  </a:lnTo>
                  <a:lnTo>
                    <a:pt x="2973607" y="1892299"/>
                  </a:lnTo>
                  <a:lnTo>
                    <a:pt x="2973607" y="1854199"/>
                  </a:lnTo>
                  <a:lnTo>
                    <a:pt x="2978372" y="1854199"/>
                  </a:lnTo>
                  <a:lnTo>
                    <a:pt x="2978372" y="1841499"/>
                  </a:lnTo>
                  <a:lnTo>
                    <a:pt x="2976829" y="1828799"/>
                  </a:lnTo>
                  <a:lnTo>
                    <a:pt x="2972621" y="1816099"/>
                  </a:lnTo>
                  <a:close/>
                </a:path>
                <a:path w="3563620" h="2070100">
                  <a:moveTo>
                    <a:pt x="2987489" y="1854199"/>
                  </a:moveTo>
                  <a:lnTo>
                    <a:pt x="2978372" y="1854199"/>
                  </a:lnTo>
                  <a:lnTo>
                    <a:pt x="2978372" y="1866899"/>
                  </a:lnTo>
                  <a:lnTo>
                    <a:pt x="2991697" y="1866899"/>
                  </a:lnTo>
                  <a:lnTo>
                    <a:pt x="2987489" y="1854199"/>
                  </a:lnTo>
                  <a:close/>
                </a:path>
                <a:path w="3563620" h="2070100">
                  <a:moveTo>
                    <a:pt x="2884399" y="1790699"/>
                  </a:moveTo>
                  <a:lnTo>
                    <a:pt x="2874296" y="1790699"/>
                  </a:lnTo>
                  <a:lnTo>
                    <a:pt x="2874296" y="1816099"/>
                  </a:lnTo>
                  <a:lnTo>
                    <a:pt x="2864766" y="1816099"/>
                  </a:lnTo>
                  <a:lnTo>
                    <a:pt x="2864766" y="1841499"/>
                  </a:lnTo>
                  <a:lnTo>
                    <a:pt x="2866309" y="1841499"/>
                  </a:lnTo>
                  <a:lnTo>
                    <a:pt x="2870516" y="1854199"/>
                  </a:lnTo>
                  <a:lnTo>
                    <a:pt x="2884399" y="1854199"/>
                  </a:lnTo>
                  <a:lnTo>
                    <a:pt x="2884399" y="1790699"/>
                  </a:lnTo>
                  <a:close/>
                </a:path>
                <a:path w="3563620" h="2070100">
                  <a:moveTo>
                    <a:pt x="2884399" y="1790699"/>
                  </a:moveTo>
                  <a:lnTo>
                    <a:pt x="2884399" y="1854199"/>
                  </a:lnTo>
                  <a:lnTo>
                    <a:pt x="2939106" y="1854199"/>
                  </a:lnTo>
                  <a:lnTo>
                    <a:pt x="2939106" y="1841499"/>
                  </a:lnTo>
                  <a:lnTo>
                    <a:pt x="2904032" y="1841499"/>
                  </a:lnTo>
                  <a:lnTo>
                    <a:pt x="2904032" y="1816099"/>
                  </a:lnTo>
                  <a:lnTo>
                    <a:pt x="2902489" y="1803399"/>
                  </a:lnTo>
                  <a:lnTo>
                    <a:pt x="2892041" y="1803399"/>
                  </a:lnTo>
                  <a:lnTo>
                    <a:pt x="2884399" y="1790699"/>
                  </a:lnTo>
                  <a:close/>
                </a:path>
                <a:path w="3563620" h="2070100">
                  <a:moveTo>
                    <a:pt x="2854663" y="1777999"/>
                  </a:moveTo>
                  <a:lnTo>
                    <a:pt x="2814824" y="1777999"/>
                  </a:lnTo>
                  <a:lnTo>
                    <a:pt x="2814824" y="1790699"/>
                  </a:lnTo>
                  <a:lnTo>
                    <a:pt x="2835030" y="1790699"/>
                  </a:lnTo>
                  <a:lnTo>
                    <a:pt x="2835030" y="1816099"/>
                  </a:lnTo>
                  <a:lnTo>
                    <a:pt x="2836573" y="1828799"/>
                  </a:lnTo>
                  <a:lnTo>
                    <a:pt x="2847021" y="1828799"/>
                  </a:lnTo>
                  <a:lnTo>
                    <a:pt x="2854663" y="1841499"/>
                  </a:lnTo>
                  <a:lnTo>
                    <a:pt x="2854663" y="1777999"/>
                  </a:lnTo>
                  <a:close/>
                </a:path>
                <a:path w="3563620" h="2070100">
                  <a:moveTo>
                    <a:pt x="2868545" y="1777999"/>
                  </a:moveTo>
                  <a:lnTo>
                    <a:pt x="2854663" y="1777999"/>
                  </a:lnTo>
                  <a:lnTo>
                    <a:pt x="2854663" y="1841499"/>
                  </a:lnTo>
                  <a:lnTo>
                    <a:pt x="2864766" y="1841499"/>
                  </a:lnTo>
                  <a:lnTo>
                    <a:pt x="2864766" y="1816099"/>
                  </a:lnTo>
                  <a:lnTo>
                    <a:pt x="2874296" y="1816099"/>
                  </a:lnTo>
                  <a:lnTo>
                    <a:pt x="2874296" y="1790699"/>
                  </a:lnTo>
                  <a:lnTo>
                    <a:pt x="2872753" y="1790699"/>
                  </a:lnTo>
                  <a:lnTo>
                    <a:pt x="2868545" y="1777999"/>
                  </a:lnTo>
                  <a:close/>
                </a:path>
                <a:path w="3563620" h="2070100">
                  <a:moveTo>
                    <a:pt x="2795191" y="1727199"/>
                  </a:moveTo>
                  <a:lnTo>
                    <a:pt x="2700835" y="1727199"/>
                  </a:lnTo>
                  <a:lnTo>
                    <a:pt x="2700835" y="1752599"/>
                  </a:lnTo>
                  <a:lnTo>
                    <a:pt x="2775558" y="1752599"/>
                  </a:lnTo>
                  <a:lnTo>
                    <a:pt x="2775558" y="1790699"/>
                  </a:lnTo>
                  <a:lnTo>
                    <a:pt x="2777101" y="1803399"/>
                  </a:lnTo>
                  <a:lnTo>
                    <a:pt x="2781308" y="1816099"/>
                  </a:lnTo>
                  <a:lnTo>
                    <a:pt x="2795191" y="1816099"/>
                  </a:lnTo>
                  <a:lnTo>
                    <a:pt x="2795191" y="1777999"/>
                  </a:lnTo>
                  <a:lnTo>
                    <a:pt x="2814824" y="1777999"/>
                  </a:lnTo>
                  <a:lnTo>
                    <a:pt x="2814824" y="1765299"/>
                  </a:lnTo>
                  <a:lnTo>
                    <a:pt x="2795191" y="1765299"/>
                  </a:lnTo>
                  <a:lnTo>
                    <a:pt x="2795191" y="1727199"/>
                  </a:lnTo>
                  <a:close/>
                </a:path>
                <a:path w="3563620" h="2070100">
                  <a:moveTo>
                    <a:pt x="2814824" y="1777999"/>
                  </a:moveTo>
                  <a:lnTo>
                    <a:pt x="2795191" y="1777999"/>
                  </a:lnTo>
                  <a:lnTo>
                    <a:pt x="2795191" y="1816099"/>
                  </a:lnTo>
                  <a:lnTo>
                    <a:pt x="2835030" y="1816099"/>
                  </a:lnTo>
                  <a:lnTo>
                    <a:pt x="2835030" y="1790699"/>
                  </a:lnTo>
                  <a:lnTo>
                    <a:pt x="2814824" y="1790699"/>
                  </a:lnTo>
                  <a:lnTo>
                    <a:pt x="2814824" y="1777999"/>
                  </a:lnTo>
                  <a:close/>
                </a:path>
                <a:path w="3563620" h="2070100">
                  <a:moveTo>
                    <a:pt x="2681202" y="1701799"/>
                  </a:moveTo>
                  <a:lnTo>
                    <a:pt x="2666143" y="1701799"/>
                  </a:lnTo>
                  <a:lnTo>
                    <a:pt x="2666143" y="1727199"/>
                  </a:lnTo>
                  <a:lnTo>
                    <a:pt x="2661569" y="1727199"/>
                  </a:lnTo>
                  <a:lnTo>
                    <a:pt x="2661569" y="1752599"/>
                  </a:lnTo>
                  <a:lnTo>
                    <a:pt x="2663112" y="1765299"/>
                  </a:lnTo>
                  <a:lnTo>
                    <a:pt x="2681202" y="1765299"/>
                  </a:lnTo>
                  <a:lnTo>
                    <a:pt x="2681202" y="1701799"/>
                  </a:lnTo>
                  <a:close/>
                </a:path>
                <a:path w="3563620" h="2070100">
                  <a:moveTo>
                    <a:pt x="2688844" y="1701799"/>
                  </a:moveTo>
                  <a:lnTo>
                    <a:pt x="2681202" y="1701799"/>
                  </a:lnTo>
                  <a:lnTo>
                    <a:pt x="2681202" y="1765299"/>
                  </a:lnTo>
                  <a:lnTo>
                    <a:pt x="2775558" y="1765299"/>
                  </a:lnTo>
                  <a:lnTo>
                    <a:pt x="2775558" y="1752599"/>
                  </a:lnTo>
                  <a:lnTo>
                    <a:pt x="2700835" y="1752599"/>
                  </a:lnTo>
                  <a:lnTo>
                    <a:pt x="2700835" y="1727199"/>
                  </a:lnTo>
                  <a:lnTo>
                    <a:pt x="2699292" y="1714499"/>
                  </a:lnTo>
                  <a:lnTo>
                    <a:pt x="2695085" y="1714499"/>
                  </a:lnTo>
                  <a:lnTo>
                    <a:pt x="2688844" y="1701799"/>
                  </a:lnTo>
                  <a:close/>
                </a:path>
                <a:path w="3563620" h="2070100">
                  <a:moveTo>
                    <a:pt x="2795191" y="1727199"/>
                  </a:moveTo>
                  <a:lnTo>
                    <a:pt x="2795191" y="1765299"/>
                  </a:lnTo>
                  <a:lnTo>
                    <a:pt x="2814824" y="1765299"/>
                  </a:lnTo>
                  <a:lnTo>
                    <a:pt x="2814824" y="1752599"/>
                  </a:lnTo>
                  <a:lnTo>
                    <a:pt x="2813281" y="1739899"/>
                  </a:lnTo>
                  <a:lnTo>
                    <a:pt x="2802833" y="1739899"/>
                  </a:lnTo>
                  <a:lnTo>
                    <a:pt x="2795191" y="1727199"/>
                  </a:lnTo>
                  <a:close/>
                </a:path>
                <a:path w="3563620" h="2070100">
                  <a:moveTo>
                    <a:pt x="2646510" y="1663699"/>
                  </a:moveTo>
                  <a:lnTo>
                    <a:pt x="2626495" y="1663699"/>
                  </a:lnTo>
                  <a:lnTo>
                    <a:pt x="2626495" y="1689099"/>
                  </a:lnTo>
                  <a:lnTo>
                    <a:pt x="2626877" y="1689099"/>
                  </a:lnTo>
                  <a:lnTo>
                    <a:pt x="2626877" y="1727199"/>
                  </a:lnTo>
                  <a:lnTo>
                    <a:pt x="2628420" y="1727199"/>
                  </a:lnTo>
                  <a:lnTo>
                    <a:pt x="2632628" y="1739899"/>
                  </a:lnTo>
                  <a:lnTo>
                    <a:pt x="2646510" y="1739899"/>
                  </a:lnTo>
                  <a:lnTo>
                    <a:pt x="2646510" y="1663699"/>
                  </a:lnTo>
                  <a:close/>
                </a:path>
                <a:path w="3563620" h="2070100">
                  <a:moveTo>
                    <a:pt x="2660393" y="1663699"/>
                  </a:moveTo>
                  <a:lnTo>
                    <a:pt x="2646510" y="1663699"/>
                  </a:lnTo>
                  <a:lnTo>
                    <a:pt x="2646510" y="1739899"/>
                  </a:lnTo>
                  <a:lnTo>
                    <a:pt x="2661569" y="1739899"/>
                  </a:lnTo>
                  <a:lnTo>
                    <a:pt x="2661569" y="1727199"/>
                  </a:lnTo>
                  <a:lnTo>
                    <a:pt x="2666143" y="1727199"/>
                  </a:lnTo>
                  <a:lnTo>
                    <a:pt x="2666143" y="1689099"/>
                  </a:lnTo>
                  <a:lnTo>
                    <a:pt x="2664600" y="1676399"/>
                  </a:lnTo>
                  <a:lnTo>
                    <a:pt x="2660393" y="1663699"/>
                  </a:lnTo>
                  <a:close/>
                </a:path>
                <a:path w="3563620" h="2070100">
                  <a:moveTo>
                    <a:pt x="2606862" y="1612899"/>
                  </a:moveTo>
                  <a:lnTo>
                    <a:pt x="2567023" y="1612899"/>
                  </a:lnTo>
                  <a:lnTo>
                    <a:pt x="2567023" y="1638299"/>
                  </a:lnTo>
                  <a:lnTo>
                    <a:pt x="2587229" y="1638299"/>
                  </a:lnTo>
                  <a:lnTo>
                    <a:pt x="2587229" y="1689099"/>
                  </a:lnTo>
                  <a:lnTo>
                    <a:pt x="2588772" y="1689099"/>
                  </a:lnTo>
                  <a:lnTo>
                    <a:pt x="2592979" y="1701799"/>
                  </a:lnTo>
                  <a:lnTo>
                    <a:pt x="2606862" y="1701799"/>
                  </a:lnTo>
                  <a:lnTo>
                    <a:pt x="2606862" y="1663699"/>
                  </a:lnTo>
                  <a:lnTo>
                    <a:pt x="2626495" y="1663699"/>
                  </a:lnTo>
                  <a:lnTo>
                    <a:pt x="2626495" y="1650999"/>
                  </a:lnTo>
                  <a:lnTo>
                    <a:pt x="2606862" y="1650999"/>
                  </a:lnTo>
                  <a:lnTo>
                    <a:pt x="2606862" y="1612899"/>
                  </a:lnTo>
                  <a:close/>
                </a:path>
                <a:path w="3563620" h="2070100">
                  <a:moveTo>
                    <a:pt x="2626495" y="1663699"/>
                  </a:moveTo>
                  <a:lnTo>
                    <a:pt x="2606862" y="1663699"/>
                  </a:lnTo>
                  <a:lnTo>
                    <a:pt x="2606862" y="1701799"/>
                  </a:lnTo>
                  <a:lnTo>
                    <a:pt x="2626877" y="1701799"/>
                  </a:lnTo>
                  <a:lnTo>
                    <a:pt x="2626877" y="1689099"/>
                  </a:lnTo>
                  <a:lnTo>
                    <a:pt x="2626495" y="1689099"/>
                  </a:lnTo>
                  <a:lnTo>
                    <a:pt x="2626495" y="1663699"/>
                  </a:lnTo>
                  <a:close/>
                </a:path>
                <a:path w="3563620" h="2070100">
                  <a:moveTo>
                    <a:pt x="2547390" y="1587499"/>
                  </a:moveTo>
                  <a:lnTo>
                    <a:pt x="2487727" y="1587499"/>
                  </a:lnTo>
                  <a:lnTo>
                    <a:pt x="2487727" y="1600199"/>
                  </a:lnTo>
                  <a:lnTo>
                    <a:pt x="2527757" y="1600199"/>
                  </a:lnTo>
                  <a:lnTo>
                    <a:pt x="2527757" y="1638299"/>
                  </a:lnTo>
                  <a:lnTo>
                    <a:pt x="2529300" y="1638299"/>
                  </a:lnTo>
                  <a:lnTo>
                    <a:pt x="2533507" y="1650999"/>
                  </a:lnTo>
                  <a:lnTo>
                    <a:pt x="2547390" y="1650999"/>
                  </a:lnTo>
                  <a:lnTo>
                    <a:pt x="2547390" y="1587499"/>
                  </a:lnTo>
                  <a:close/>
                </a:path>
                <a:path w="3563620" h="2070100">
                  <a:moveTo>
                    <a:pt x="2561272" y="1587499"/>
                  </a:moveTo>
                  <a:lnTo>
                    <a:pt x="2547390" y="1587499"/>
                  </a:lnTo>
                  <a:lnTo>
                    <a:pt x="2547390" y="1650999"/>
                  </a:lnTo>
                  <a:lnTo>
                    <a:pt x="2587229" y="1650999"/>
                  </a:lnTo>
                  <a:lnTo>
                    <a:pt x="2587229" y="1638299"/>
                  </a:lnTo>
                  <a:lnTo>
                    <a:pt x="2567023" y="1638299"/>
                  </a:lnTo>
                  <a:lnTo>
                    <a:pt x="2567023" y="1600199"/>
                  </a:lnTo>
                  <a:lnTo>
                    <a:pt x="2565480" y="1600199"/>
                  </a:lnTo>
                  <a:lnTo>
                    <a:pt x="2561272" y="1587499"/>
                  </a:lnTo>
                  <a:close/>
                </a:path>
                <a:path w="3563620" h="2070100">
                  <a:moveTo>
                    <a:pt x="2614504" y="1612899"/>
                  </a:moveTo>
                  <a:lnTo>
                    <a:pt x="2606862" y="1612899"/>
                  </a:lnTo>
                  <a:lnTo>
                    <a:pt x="2606862" y="1650999"/>
                  </a:lnTo>
                  <a:lnTo>
                    <a:pt x="2626495" y="1650999"/>
                  </a:lnTo>
                  <a:lnTo>
                    <a:pt x="2626495" y="1638299"/>
                  </a:lnTo>
                  <a:lnTo>
                    <a:pt x="2624952" y="1625599"/>
                  </a:lnTo>
                  <a:lnTo>
                    <a:pt x="2620745" y="1625599"/>
                  </a:lnTo>
                  <a:lnTo>
                    <a:pt x="2614504" y="1612899"/>
                  </a:lnTo>
                  <a:close/>
                </a:path>
                <a:path w="3563620" h="2070100">
                  <a:moveTo>
                    <a:pt x="2468094" y="1562099"/>
                  </a:moveTo>
                  <a:lnTo>
                    <a:pt x="2403474" y="1562099"/>
                  </a:lnTo>
                  <a:lnTo>
                    <a:pt x="2403474" y="1574799"/>
                  </a:lnTo>
                  <a:lnTo>
                    <a:pt x="2448461" y="1574799"/>
                  </a:lnTo>
                  <a:lnTo>
                    <a:pt x="2448461" y="1600199"/>
                  </a:lnTo>
                  <a:lnTo>
                    <a:pt x="2450004" y="1612899"/>
                  </a:lnTo>
                  <a:lnTo>
                    <a:pt x="2454211" y="1612899"/>
                  </a:lnTo>
                  <a:lnTo>
                    <a:pt x="2460452" y="1625599"/>
                  </a:lnTo>
                  <a:lnTo>
                    <a:pt x="2468094" y="1625599"/>
                  </a:lnTo>
                  <a:lnTo>
                    <a:pt x="2468094" y="1562099"/>
                  </a:lnTo>
                  <a:close/>
                </a:path>
                <a:path w="3563620" h="2070100">
                  <a:moveTo>
                    <a:pt x="2481976" y="1562099"/>
                  </a:moveTo>
                  <a:lnTo>
                    <a:pt x="2468094" y="1562099"/>
                  </a:lnTo>
                  <a:lnTo>
                    <a:pt x="2468094" y="1625599"/>
                  </a:lnTo>
                  <a:lnTo>
                    <a:pt x="2527757" y="1625599"/>
                  </a:lnTo>
                  <a:lnTo>
                    <a:pt x="2527757" y="1600199"/>
                  </a:lnTo>
                  <a:lnTo>
                    <a:pt x="2487727" y="1600199"/>
                  </a:lnTo>
                  <a:lnTo>
                    <a:pt x="2487727" y="1574799"/>
                  </a:lnTo>
                  <a:lnTo>
                    <a:pt x="2486184" y="1574799"/>
                  </a:lnTo>
                  <a:lnTo>
                    <a:pt x="2481976" y="1562099"/>
                  </a:lnTo>
                  <a:close/>
                </a:path>
                <a:path w="3563620" h="2070100">
                  <a:moveTo>
                    <a:pt x="2383841" y="1498599"/>
                  </a:moveTo>
                  <a:lnTo>
                    <a:pt x="2378694" y="1498599"/>
                  </a:lnTo>
                  <a:lnTo>
                    <a:pt x="2378694" y="1511299"/>
                  </a:lnTo>
                  <a:lnTo>
                    <a:pt x="2364208" y="1511299"/>
                  </a:lnTo>
                  <a:lnTo>
                    <a:pt x="2364208" y="1574799"/>
                  </a:lnTo>
                  <a:lnTo>
                    <a:pt x="2365751" y="1587499"/>
                  </a:lnTo>
                  <a:lnTo>
                    <a:pt x="2369959" y="1587499"/>
                  </a:lnTo>
                  <a:lnTo>
                    <a:pt x="2376199" y="1600199"/>
                  </a:lnTo>
                  <a:lnTo>
                    <a:pt x="2383841" y="1600199"/>
                  </a:lnTo>
                  <a:lnTo>
                    <a:pt x="2383841" y="1562099"/>
                  </a:lnTo>
                  <a:lnTo>
                    <a:pt x="2403474" y="1562099"/>
                  </a:lnTo>
                  <a:lnTo>
                    <a:pt x="2403474" y="1536699"/>
                  </a:lnTo>
                  <a:lnTo>
                    <a:pt x="2383841" y="1536699"/>
                  </a:lnTo>
                  <a:lnTo>
                    <a:pt x="2383841" y="1498599"/>
                  </a:lnTo>
                  <a:close/>
                </a:path>
                <a:path w="3563620" h="2070100">
                  <a:moveTo>
                    <a:pt x="2403474" y="1562099"/>
                  </a:moveTo>
                  <a:lnTo>
                    <a:pt x="2383841" y="1562099"/>
                  </a:lnTo>
                  <a:lnTo>
                    <a:pt x="2383841" y="1600199"/>
                  </a:lnTo>
                  <a:lnTo>
                    <a:pt x="2448461" y="1600199"/>
                  </a:lnTo>
                  <a:lnTo>
                    <a:pt x="2448461" y="1574799"/>
                  </a:lnTo>
                  <a:lnTo>
                    <a:pt x="2403474" y="1574799"/>
                  </a:lnTo>
                  <a:lnTo>
                    <a:pt x="2403474" y="1562099"/>
                  </a:lnTo>
                  <a:close/>
                </a:path>
                <a:path w="3563620" h="2070100">
                  <a:moveTo>
                    <a:pt x="2359061" y="1460499"/>
                  </a:moveTo>
                  <a:lnTo>
                    <a:pt x="2324178" y="1460499"/>
                  </a:lnTo>
                  <a:lnTo>
                    <a:pt x="2324178" y="1485899"/>
                  </a:lnTo>
                  <a:lnTo>
                    <a:pt x="2339428" y="1485899"/>
                  </a:lnTo>
                  <a:lnTo>
                    <a:pt x="2339428" y="1511299"/>
                  </a:lnTo>
                  <a:lnTo>
                    <a:pt x="2340971" y="1523999"/>
                  </a:lnTo>
                  <a:lnTo>
                    <a:pt x="2345179" y="1523999"/>
                  </a:lnTo>
                  <a:lnTo>
                    <a:pt x="2351419" y="1536699"/>
                  </a:lnTo>
                  <a:lnTo>
                    <a:pt x="2359061" y="1536699"/>
                  </a:lnTo>
                  <a:lnTo>
                    <a:pt x="2359061" y="1460499"/>
                  </a:lnTo>
                  <a:close/>
                </a:path>
                <a:path w="3563620" h="2070100">
                  <a:moveTo>
                    <a:pt x="2366703" y="1460499"/>
                  </a:moveTo>
                  <a:lnTo>
                    <a:pt x="2359061" y="1460499"/>
                  </a:lnTo>
                  <a:lnTo>
                    <a:pt x="2359061" y="1536699"/>
                  </a:lnTo>
                  <a:lnTo>
                    <a:pt x="2364208" y="1536699"/>
                  </a:lnTo>
                  <a:lnTo>
                    <a:pt x="2364208" y="1511299"/>
                  </a:lnTo>
                  <a:lnTo>
                    <a:pt x="2378694" y="1511299"/>
                  </a:lnTo>
                  <a:lnTo>
                    <a:pt x="2378694" y="1485899"/>
                  </a:lnTo>
                  <a:lnTo>
                    <a:pt x="2377151" y="1473199"/>
                  </a:lnTo>
                  <a:lnTo>
                    <a:pt x="2372944" y="1473199"/>
                  </a:lnTo>
                  <a:lnTo>
                    <a:pt x="2366703" y="1460499"/>
                  </a:lnTo>
                  <a:close/>
                </a:path>
                <a:path w="3563620" h="2070100">
                  <a:moveTo>
                    <a:pt x="2397724" y="1498599"/>
                  </a:moveTo>
                  <a:lnTo>
                    <a:pt x="2383841" y="1498599"/>
                  </a:lnTo>
                  <a:lnTo>
                    <a:pt x="2383841" y="1536699"/>
                  </a:lnTo>
                  <a:lnTo>
                    <a:pt x="2403474" y="1536699"/>
                  </a:lnTo>
                  <a:lnTo>
                    <a:pt x="2403474" y="1511299"/>
                  </a:lnTo>
                  <a:lnTo>
                    <a:pt x="2401931" y="1511299"/>
                  </a:lnTo>
                  <a:lnTo>
                    <a:pt x="2397724" y="1498599"/>
                  </a:lnTo>
                  <a:close/>
                </a:path>
                <a:path w="3563620" h="2070100">
                  <a:moveTo>
                    <a:pt x="2304545" y="1409699"/>
                  </a:moveTo>
                  <a:lnTo>
                    <a:pt x="2279574" y="1409699"/>
                  </a:lnTo>
                  <a:lnTo>
                    <a:pt x="2279574" y="1435099"/>
                  </a:lnTo>
                  <a:lnTo>
                    <a:pt x="2284912" y="1435099"/>
                  </a:lnTo>
                  <a:lnTo>
                    <a:pt x="2284912" y="1485899"/>
                  </a:lnTo>
                  <a:lnTo>
                    <a:pt x="2286455" y="1485899"/>
                  </a:lnTo>
                  <a:lnTo>
                    <a:pt x="2290663" y="1498599"/>
                  </a:lnTo>
                  <a:lnTo>
                    <a:pt x="2304545" y="1498599"/>
                  </a:lnTo>
                  <a:lnTo>
                    <a:pt x="2304545" y="1460499"/>
                  </a:lnTo>
                  <a:lnTo>
                    <a:pt x="2324178" y="1460499"/>
                  </a:lnTo>
                  <a:lnTo>
                    <a:pt x="2324178" y="1447799"/>
                  </a:lnTo>
                  <a:lnTo>
                    <a:pt x="2304545" y="1447799"/>
                  </a:lnTo>
                  <a:lnTo>
                    <a:pt x="2304545" y="1409699"/>
                  </a:lnTo>
                  <a:close/>
                </a:path>
                <a:path w="3563620" h="2070100">
                  <a:moveTo>
                    <a:pt x="2324178" y="1460499"/>
                  </a:moveTo>
                  <a:lnTo>
                    <a:pt x="2304545" y="1460499"/>
                  </a:lnTo>
                  <a:lnTo>
                    <a:pt x="2304545" y="1498599"/>
                  </a:lnTo>
                  <a:lnTo>
                    <a:pt x="2339428" y="1498599"/>
                  </a:lnTo>
                  <a:lnTo>
                    <a:pt x="2339428" y="1485899"/>
                  </a:lnTo>
                  <a:lnTo>
                    <a:pt x="2324178" y="1485899"/>
                  </a:lnTo>
                  <a:lnTo>
                    <a:pt x="2324178" y="1460499"/>
                  </a:lnTo>
                  <a:close/>
                </a:path>
                <a:path w="3563620" h="2070100">
                  <a:moveTo>
                    <a:pt x="2259941" y="1384299"/>
                  </a:moveTo>
                  <a:lnTo>
                    <a:pt x="2220102" y="1384299"/>
                  </a:lnTo>
                  <a:lnTo>
                    <a:pt x="2220102" y="1409699"/>
                  </a:lnTo>
                  <a:lnTo>
                    <a:pt x="2240308" y="1409699"/>
                  </a:lnTo>
                  <a:lnTo>
                    <a:pt x="2240308" y="1435099"/>
                  </a:lnTo>
                  <a:lnTo>
                    <a:pt x="2241851" y="1435099"/>
                  </a:lnTo>
                  <a:lnTo>
                    <a:pt x="2246059" y="1447799"/>
                  </a:lnTo>
                  <a:lnTo>
                    <a:pt x="2259941" y="1447799"/>
                  </a:lnTo>
                  <a:lnTo>
                    <a:pt x="2259941" y="1384299"/>
                  </a:lnTo>
                  <a:close/>
                </a:path>
                <a:path w="3563620" h="2070100">
                  <a:moveTo>
                    <a:pt x="2267583" y="1384299"/>
                  </a:moveTo>
                  <a:lnTo>
                    <a:pt x="2259941" y="1384299"/>
                  </a:lnTo>
                  <a:lnTo>
                    <a:pt x="2259941" y="1447799"/>
                  </a:lnTo>
                  <a:lnTo>
                    <a:pt x="2284912" y="1447799"/>
                  </a:lnTo>
                  <a:lnTo>
                    <a:pt x="2284912" y="1435099"/>
                  </a:lnTo>
                  <a:lnTo>
                    <a:pt x="2279574" y="1435099"/>
                  </a:lnTo>
                  <a:lnTo>
                    <a:pt x="2279574" y="1409699"/>
                  </a:lnTo>
                  <a:lnTo>
                    <a:pt x="2278031" y="1396999"/>
                  </a:lnTo>
                  <a:lnTo>
                    <a:pt x="2273824" y="1396999"/>
                  </a:lnTo>
                  <a:lnTo>
                    <a:pt x="2267583" y="1384299"/>
                  </a:lnTo>
                  <a:close/>
                </a:path>
                <a:path w="3563620" h="2070100">
                  <a:moveTo>
                    <a:pt x="2312187" y="1409699"/>
                  </a:moveTo>
                  <a:lnTo>
                    <a:pt x="2304545" y="1409699"/>
                  </a:lnTo>
                  <a:lnTo>
                    <a:pt x="2304545" y="1447799"/>
                  </a:lnTo>
                  <a:lnTo>
                    <a:pt x="2324178" y="1447799"/>
                  </a:lnTo>
                  <a:lnTo>
                    <a:pt x="2324178" y="1435099"/>
                  </a:lnTo>
                  <a:lnTo>
                    <a:pt x="2322635" y="1422399"/>
                  </a:lnTo>
                  <a:lnTo>
                    <a:pt x="2318428" y="1422399"/>
                  </a:lnTo>
                  <a:lnTo>
                    <a:pt x="2312187" y="1409699"/>
                  </a:lnTo>
                  <a:close/>
                </a:path>
                <a:path w="3563620" h="2070100">
                  <a:moveTo>
                    <a:pt x="2200469" y="1371599"/>
                  </a:moveTo>
                  <a:lnTo>
                    <a:pt x="2160630" y="1371599"/>
                  </a:lnTo>
                  <a:lnTo>
                    <a:pt x="2160630" y="1384299"/>
                  </a:lnTo>
                  <a:lnTo>
                    <a:pt x="2180836" y="1384299"/>
                  </a:lnTo>
                  <a:lnTo>
                    <a:pt x="2180836" y="1409699"/>
                  </a:lnTo>
                  <a:lnTo>
                    <a:pt x="2182379" y="1409699"/>
                  </a:lnTo>
                  <a:lnTo>
                    <a:pt x="2186586" y="1422399"/>
                  </a:lnTo>
                  <a:lnTo>
                    <a:pt x="2200469" y="1422399"/>
                  </a:lnTo>
                  <a:lnTo>
                    <a:pt x="2200469" y="1371599"/>
                  </a:lnTo>
                  <a:close/>
                </a:path>
                <a:path w="3563620" h="2070100">
                  <a:moveTo>
                    <a:pt x="2214352" y="1371599"/>
                  </a:moveTo>
                  <a:lnTo>
                    <a:pt x="2200469" y="1371599"/>
                  </a:lnTo>
                  <a:lnTo>
                    <a:pt x="2200469" y="1422399"/>
                  </a:lnTo>
                  <a:lnTo>
                    <a:pt x="2240308" y="1422399"/>
                  </a:lnTo>
                  <a:lnTo>
                    <a:pt x="2240308" y="1409699"/>
                  </a:lnTo>
                  <a:lnTo>
                    <a:pt x="2220102" y="1409699"/>
                  </a:lnTo>
                  <a:lnTo>
                    <a:pt x="2220102" y="1384299"/>
                  </a:lnTo>
                  <a:lnTo>
                    <a:pt x="2218559" y="1384299"/>
                  </a:lnTo>
                  <a:lnTo>
                    <a:pt x="2214352" y="1371599"/>
                  </a:lnTo>
                  <a:close/>
                </a:path>
                <a:path w="3563620" h="2070100">
                  <a:moveTo>
                    <a:pt x="2140997" y="1346199"/>
                  </a:moveTo>
                  <a:lnTo>
                    <a:pt x="2130894" y="1346199"/>
                  </a:lnTo>
                  <a:lnTo>
                    <a:pt x="2130894" y="1371599"/>
                  </a:lnTo>
                  <a:lnTo>
                    <a:pt x="2121364" y="1371599"/>
                  </a:lnTo>
                  <a:lnTo>
                    <a:pt x="2121364" y="1384299"/>
                  </a:lnTo>
                  <a:lnTo>
                    <a:pt x="2122907" y="1396999"/>
                  </a:lnTo>
                  <a:lnTo>
                    <a:pt x="2127114" y="1396999"/>
                  </a:lnTo>
                  <a:lnTo>
                    <a:pt x="2133355" y="1409699"/>
                  </a:lnTo>
                  <a:lnTo>
                    <a:pt x="2140997" y="1409699"/>
                  </a:lnTo>
                  <a:lnTo>
                    <a:pt x="2140997" y="1346199"/>
                  </a:lnTo>
                  <a:close/>
                </a:path>
                <a:path w="3563620" h="2070100">
                  <a:moveTo>
                    <a:pt x="2148639" y="1346199"/>
                  </a:moveTo>
                  <a:lnTo>
                    <a:pt x="2140997" y="1346199"/>
                  </a:lnTo>
                  <a:lnTo>
                    <a:pt x="2140997" y="1409699"/>
                  </a:lnTo>
                  <a:lnTo>
                    <a:pt x="2180836" y="1409699"/>
                  </a:lnTo>
                  <a:lnTo>
                    <a:pt x="2180836" y="1384299"/>
                  </a:lnTo>
                  <a:lnTo>
                    <a:pt x="2160630" y="1384299"/>
                  </a:lnTo>
                  <a:lnTo>
                    <a:pt x="2160630" y="1371599"/>
                  </a:lnTo>
                  <a:lnTo>
                    <a:pt x="2159087" y="1358899"/>
                  </a:lnTo>
                  <a:lnTo>
                    <a:pt x="2154879" y="1358899"/>
                  </a:lnTo>
                  <a:lnTo>
                    <a:pt x="2148639" y="1346199"/>
                  </a:lnTo>
                  <a:close/>
                </a:path>
                <a:path w="3563620" h="2070100">
                  <a:moveTo>
                    <a:pt x="2111261" y="1320799"/>
                  </a:moveTo>
                  <a:lnTo>
                    <a:pt x="2076378" y="1320799"/>
                  </a:lnTo>
                  <a:lnTo>
                    <a:pt x="2076378" y="1333499"/>
                  </a:lnTo>
                  <a:lnTo>
                    <a:pt x="2091628" y="1333499"/>
                  </a:lnTo>
                  <a:lnTo>
                    <a:pt x="2091628" y="1371599"/>
                  </a:lnTo>
                  <a:lnTo>
                    <a:pt x="2093171" y="1371599"/>
                  </a:lnTo>
                  <a:lnTo>
                    <a:pt x="2097378" y="1384299"/>
                  </a:lnTo>
                  <a:lnTo>
                    <a:pt x="2111261" y="1384299"/>
                  </a:lnTo>
                  <a:lnTo>
                    <a:pt x="2111261" y="1320799"/>
                  </a:lnTo>
                  <a:close/>
                </a:path>
                <a:path w="3563620" h="2070100">
                  <a:moveTo>
                    <a:pt x="2125143" y="1320799"/>
                  </a:moveTo>
                  <a:lnTo>
                    <a:pt x="2111261" y="1320799"/>
                  </a:lnTo>
                  <a:lnTo>
                    <a:pt x="2111261" y="1384299"/>
                  </a:lnTo>
                  <a:lnTo>
                    <a:pt x="2121364" y="1384299"/>
                  </a:lnTo>
                  <a:lnTo>
                    <a:pt x="2121364" y="1371599"/>
                  </a:lnTo>
                  <a:lnTo>
                    <a:pt x="2130894" y="1371599"/>
                  </a:lnTo>
                  <a:lnTo>
                    <a:pt x="2130894" y="1333499"/>
                  </a:lnTo>
                  <a:lnTo>
                    <a:pt x="2129351" y="1333499"/>
                  </a:lnTo>
                  <a:lnTo>
                    <a:pt x="2125143" y="1320799"/>
                  </a:lnTo>
                  <a:close/>
                </a:path>
                <a:path w="3563620" h="2070100">
                  <a:moveTo>
                    <a:pt x="2056745" y="1295399"/>
                  </a:moveTo>
                  <a:lnTo>
                    <a:pt x="2056553" y="1295399"/>
                  </a:lnTo>
                  <a:lnTo>
                    <a:pt x="2056553" y="1308099"/>
                  </a:lnTo>
                  <a:lnTo>
                    <a:pt x="2037112" y="1308099"/>
                  </a:lnTo>
                  <a:lnTo>
                    <a:pt x="2037112" y="1333499"/>
                  </a:lnTo>
                  <a:lnTo>
                    <a:pt x="2038655" y="1346199"/>
                  </a:lnTo>
                  <a:lnTo>
                    <a:pt x="2042862" y="1346199"/>
                  </a:lnTo>
                  <a:lnTo>
                    <a:pt x="2049103" y="1358899"/>
                  </a:lnTo>
                  <a:lnTo>
                    <a:pt x="2056745" y="1358899"/>
                  </a:lnTo>
                  <a:lnTo>
                    <a:pt x="2056745" y="1295399"/>
                  </a:lnTo>
                  <a:close/>
                </a:path>
                <a:path w="3563620" h="2070100">
                  <a:moveTo>
                    <a:pt x="2074835" y="1295399"/>
                  </a:moveTo>
                  <a:lnTo>
                    <a:pt x="2056745" y="1295399"/>
                  </a:lnTo>
                  <a:lnTo>
                    <a:pt x="2056745" y="1358899"/>
                  </a:lnTo>
                  <a:lnTo>
                    <a:pt x="2091628" y="1358899"/>
                  </a:lnTo>
                  <a:lnTo>
                    <a:pt x="2091628" y="1333499"/>
                  </a:lnTo>
                  <a:lnTo>
                    <a:pt x="2076378" y="1333499"/>
                  </a:lnTo>
                  <a:lnTo>
                    <a:pt x="2076378" y="1308099"/>
                  </a:lnTo>
                  <a:lnTo>
                    <a:pt x="2074835" y="1295399"/>
                  </a:lnTo>
                  <a:close/>
                </a:path>
                <a:path w="3563620" h="2070100">
                  <a:moveTo>
                    <a:pt x="2036921" y="1269999"/>
                  </a:moveTo>
                  <a:lnTo>
                    <a:pt x="2031773" y="1269999"/>
                  </a:lnTo>
                  <a:lnTo>
                    <a:pt x="2031773" y="1295399"/>
                  </a:lnTo>
                  <a:lnTo>
                    <a:pt x="2017288" y="1295399"/>
                  </a:lnTo>
                  <a:lnTo>
                    <a:pt x="2017288" y="1308099"/>
                  </a:lnTo>
                  <a:lnTo>
                    <a:pt x="2018831" y="1320799"/>
                  </a:lnTo>
                  <a:lnTo>
                    <a:pt x="2029279" y="1320799"/>
                  </a:lnTo>
                  <a:lnTo>
                    <a:pt x="2036921" y="1333499"/>
                  </a:lnTo>
                  <a:lnTo>
                    <a:pt x="2036921" y="1269999"/>
                  </a:lnTo>
                  <a:close/>
                </a:path>
                <a:path w="3563620" h="2070100">
                  <a:moveTo>
                    <a:pt x="2044563" y="1269999"/>
                  </a:moveTo>
                  <a:lnTo>
                    <a:pt x="2036921" y="1269999"/>
                  </a:lnTo>
                  <a:lnTo>
                    <a:pt x="2036921" y="1333499"/>
                  </a:lnTo>
                  <a:lnTo>
                    <a:pt x="2037112" y="1333499"/>
                  </a:lnTo>
                  <a:lnTo>
                    <a:pt x="2037112" y="1308099"/>
                  </a:lnTo>
                  <a:lnTo>
                    <a:pt x="2056553" y="1308099"/>
                  </a:lnTo>
                  <a:lnTo>
                    <a:pt x="2056553" y="1295399"/>
                  </a:lnTo>
                  <a:lnTo>
                    <a:pt x="2055011" y="1282699"/>
                  </a:lnTo>
                  <a:lnTo>
                    <a:pt x="2050803" y="1282699"/>
                  </a:lnTo>
                  <a:lnTo>
                    <a:pt x="2044563" y="1269999"/>
                  </a:lnTo>
                  <a:close/>
                </a:path>
                <a:path w="3563620" h="2070100">
                  <a:moveTo>
                    <a:pt x="2012141" y="1206499"/>
                  </a:moveTo>
                  <a:lnTo>
                    <a:pt x="1987169" y="1206499"/>
                  </a:lnTo>
                  <a:lnTo>
                    <a:pt x="1987169" y="1231899"/>
                  </a:lnTo>
                  <a:lnTo>
                    <a:pt x="1992508" y="1231899"/>
                  </a:lnTo>
                  <a:lnTo>
                    <a:pt x="1992508" y="1295399"/>
                  </a:lnTo>
                  <a:lnTo>
                    <a:pt x="1994050" y="1308099"/>
                  </a:lnTo>
                  <a:lnTo>
                    <a:pt x="2012141" y="1308099"/>
                  </a:lnTo>
                  <a:lnTo>
                    <a:pt x="2012141" y="1269999"/>
                  </a:lnTo>
                  <a:lnTo>
                    <a:pt x="2031773" y="1269999"/>
                  </a:lnTo>
                  <a:lnTo>
                    <a:pt x="2031773" y="1244599"/>
                  </a:lnTo>
                  <a:lnTo>
                    <a:pt x="2012141" y="1244599"/>
                  </a:lnTo>
                  <a:lnTo>
                    <a:pt x="2012141" y="1206499"/>
                  </a:lnTo>
                  <a:close/>
                </a:path>
                <a:path w="3563620" h="2070100">
                  <a:moveTo>
                    <a:pt x="2031773" y="1269999"/>
                  </a:moveTo>
                  <a:lnTo>
                    <a:pt x="2012141" y="1269999"/>
                  </a:lnTo>
                  <a:lnTo>
                    <a:pt x="2012141" y="1308099"/>
                  </a:lnTo>
                  <a:lnTo>
                    <a:pt x="2017288" y="1308099"/>
                  </a:lnTo>
                  <a:lnTo>
                    <a:pt x="2017288" y="1295399"/>
                  </a:lnTo>
                  <a:lnTo>
                    <a:pt x="2031773" y="1295399"/>
                  </a:lnTo>
                  <a:lnTo>
                    <a:pt x="2031773" y="1269999"/>
                  </a:lnTo>
                  <a:close/>
                </a:path>
                <a:path w="3563620" h="2070100">
                  <a:moveTo>
                    <a:pt x="1967536" y="1181099"/>
                  </a:moveTo>
                  <a:lnTo>
                    <a:pt x="1952477" y="1181099"/>
                  </a:lnTo>
                  <a:lnTo>
                    <a:pt x="1952477" y="1206499"/>
                  </a:lnTo>
                  <a:lnTo>
                    <a:pt x="1947904" y="1206499"/>
                  </a:lnTo>
                  <a:lnTo>
                    <a:pt x="1947904" y="1231899"/>
                  </a:lnTo>
                  <a:lnTo>
                    <a:pt x="1949446" y="1231899"/>
                  </a:lnTo>
                  <a:lnTo>
                    <a:pt x="1953654" y="1244599"/>
                  </a:lnTo>
                  <a:lnTo>
                    <a:pt x="1967536" y="1244599"/>
                  </a:lnTo>
                  <a:lnTo>
                    <a:pt x="1967536" y="1181099"/>
                  </a:lnTo>
                  <a:close/>
                </a:path>
                <a:path w="3563620" h="2070100">
                  <a:moveTo>
                    <a:pt x="1967536" y="1181099"/>
                  </a:moveTo>
                  <a:lnTo>
                    <a:pt x="1967536" y="1244599"/>
                  </a:lnTo>
                  <a:lnTo>
                    <a:pt x="1992508" y="1244599"/>
                  </a:lnTo>
                  <a:lnTo>
                    <a:pt x="1992508" y="1231899"/>
                  </a:lnTo>
                  <a:lnTo>
                    <a:pt x="1987169" y="1231899"/>
                  </a:lnTo>
                  <a:lnTo>
                    <a:pt x="1987169" y="1206499"/>
                  </a:lnTo>
                  <a:lnTo>
                    <a:pt x="1985627" y="1193799"/>
                  </a:lnTo>
                  <a:lnTo>
                    <a:pt x="1975178" y="1193799"/>
                  </a:lnTo>
                  <a:lnTo>
                    <a:pt x="1967536" y="1181099"/>
                  </a:lnTo>
                  <a:close/>
                </a:path>
                <a:path w="3563620" h="2070100">
                  <a:moveTo>
                    <a:pt x="2019783" y="1206499"/>
                  </a:moveTo>
                  <a:lnTo>
                    <a:pt x="2012141" y="1206499"/>
                  </a:lnTo>
                  <a:lnTo>
                    <a:pt x="2012141" y="1244599"/>
                  </a:lnTo>
                  <a:lnTo>
                    <a:pt x="2031773" y="1244599"/>
                  </a:lnTo>
                  <a:lnTo>
                    <a:pt x="2031773" y="1231899"/>
                  </a:lnTo>
                  <a:lnTo>
                    <a:pt x="2030231" y="1219199"/>
                  </a:lnTo>
                  <a:lnTo>
                    <a:pt x="2026023" y="1219199"/>
                  </a:lnTo>
                  <a:lnTo>
                    <a:pt x="2019783" y="1206499"/>
                  </a:lnTo>
                  <a:close/>
                </a:path>
                <a:path w="3563620" h="2070100">
                  <a:moveTo>
                    <a:pt x="1932844" y="1168399"/>
                  </a:moveTo>
                  <a:lnTo>
                    <a:pt x="1917785" y="1168399"/>
                  </a:lnTo>
                  <a:lnTo>
                    <a:pt x="1917785" y="1181099"/>
                  </a:lnTo>
                  <a:lnTo>
                    <a:pt x="1913211" y="1181099"/>
                  </a:lnTo>
                  <a:lnTo>
                    <a:pt x="1913211" y="1206499"/>
                  </a:lnTo>
                  <a:lnTo>
                    <a:pt x="1914754" y="1219199"/>
                  </a:lnTo>
                  <a:lnTo>
                    <a:pt x="1932844" y="1219199"/>
                  </a:lnTo>
                  <a:lnTo>
                    <a:pt x="1932844" y="1168399"/>
                  </a:lnTo>
                  <a:close/>
                </a:path>
                <a:path w="3563620" h="2070100">
                  <a:moveTo>
                    <a:pt x="1946727" y="1168399"/>
                  </a:moveTo>
                  <a:lnTo>
                    <a:pt x="1932844" y="1168399"/>
                  </a:lnTo>
                  <a:lnTo>
                    <a:pt x="1932844" y="1219199"/>
                  </a:lnTo>
                  <a:lnTo>
                    <a:pt x="1947904" y="1219199"/>
                  </a:lnTo>
                  <a:lnTo>
                    <a:pt x="1947904" y="1206499"/>
                  </a:lnTo>
                  <a:lnTo>
                    <a:pt x="1952477" y="1206499"/>
                  </a:lnTo>
                  <a:lnTo>
                    <a:pt x="1952477" y="1181099"/>
                  </a:lnTo>
                  <a:lnTo>
                    <a:pt x="1950934" y="1181099"/>
                  </a:lnTo>
                  <a:lnTo>
                    <a:pt x="1946727" y="1168399"/>
                  </a:lnTo>
                  <a:close/>
                </a:path>
                <a:path w="3563620" h="2070100">
                  <a:moveTo>
                    <a:pt x="1898152" y="1104899"/>
                  </a:moveTo>
                  <a:lnTo>
                    <a:pt x="1774061" y="1104899"/>
                  </a:lnTo>
                  <a:lnTo>
                    <a:pt x="1774061" y="1117599"/>
                  </a:lnTo>
                  <a:lnTo>
                    <a:pt x="1878519" y="1117599"/>
                  </a:lnTo>
                  <a:lnTo>
                    <a:pt x="1878519" y="1181099"/>
                  </a:lnTo>
                  <a:lnTo>
                    <a:pt x="1880062" y="1193799"/>
                  </a:lnTo>
                  <a:lnTo>
                    <a:pt x="1884270" y="1193799"/>
                  </a:lnTo>
                  <a:lnTo>
                    <a:pt x="1890510" y="1206499"/>
                  </a:lnTo>
                  <a:lnTo>
                    <a:pt x="1898152" y="1206499"/>
                  </a:lnTo>
                  <a:lnTo>
                    <a:pt x="1898152" y="1168399"/>
                  </a:lnTo>
                  <a:lnTo>
                    <a:pt x="1917785" y="1168399"/>
                  </a:lnTo>
                  <a:lnTo>
                    <a:pt x="1917785" y="1142999"/>
                  </a:lnTo>
                  <a:lnTo>
                    <a:pt x="1898152" y="1142999"/>
                  </a:lnTo>
                  <a:lnTo>
                    <a:pt x="1898152" y="1104899"/>
                  </a:lnTo>
                  <a:close/>
                </a:path>
                <a:path w="3563620" h="2070100">
                  <a:moveTo>
                    <a:pt x="1917785" y="1168399"/>
                  </a:moveTo>
                  <a:lnTo>
                    <a:pt x="1898152" y="1168399"/>
                  </a:lnTo>
                  <a:lnTo>
                    <a:pt x="1898152" y="1206499"/>
                  </a:lnTo>
                  <a:lnTo>
                    <a:pt x="1913211" y="1206499"/>
                  </a:lnTo>
                  <a:lnTo>
                    <a:pt x="1913211" y="1181099"/>
                  </a:lnTo>
                  <a:lnTo>
                    <a:pt x="1917785" y="1181099"/>
                  </a:lnTo>
                  <a:lnTo>
                    <a:pt x="1917785" y="1168399"/>
                  </a:lnTo>
                  <a:close/>
                </a:path>
                <a:path w="3563620" h="2070100">
                  <a:moveTo>
                    <a:pt x="1754428" y="1054099"/>
                  </a:moveTo>
                  <a:lnTo>
                    <a:pt x="1734413" y="1054099"/>
                  </a:lnTo>
                  <a:lnTo>
                    <a:pt x="1734413" y="1066799"/>
                  </a:lnTo>
                  <a:lnTo>
                    <a:pt x="1734795" y="1066799"/>
                  </a:lnTo>
                  <a:lnTo>
                    <a:pt x="1734795" y="1117599"/>
                  </a:lnTo>
                  <a:lnTo>
                    <a:pt x="1736338" y="1130299"/>
                  </a:lnTo>
                  <a:lnTo>
                    <a:pt x="1740545" y="1130299"/>
                  </a:lnTo>
                  <a:lnTo>
                    <a:pt x="1746786" y="1142999"/>
                  </a:lnTo>
                  <a:lnTo>
                    <a:pt x="1754428" y="1142999"/>
                  </a:lnTo>
                  <a:lnTo>
                    <a:pt x="1754428" y="1104899"/>
                  </a:lnTo>
                  <a:lnTo>
                    <a:pt x="1774061" y="1104899"/>
                  </a:lnTo>
                  <a:lnTo>
                    <a:pt x="1774061" y="1092199"/>
                  </a:lnTo>
                  <a:lnTo>
                    <a:pt x="1754428" y="1092199"/>
                  </a:lnTo>
                  <a:lnTo>
                    <a:pt x="1754428" y="1054099"/>
                  </a:lnTo>
                  <a:close/>
                </a:path>
                <a:path w="3563620" h="2070100">
                  <a:moveTo>
                    <a:pt x="1774061" y="1104899"/>
                  </a:moveTo>
                  <a:lnTo>
                    <a:pt x="1754428" y="1104899"/>
                  </a:lnTo>
                  <a:lnTo>
                    <a:pt x="1754428" y="1142999"/>
                  </a:lnTo>
                  <a:lnTo>
                    <a:pt x="1878519" y="1142999"/>
                  </a:lnTo>
                  <a:lnTo>
                    <a:pt x="1878519" y="1117599"/>
                  </a:lnTo>
                  <a:lnTo>
                    <a:pt x="1774061" y="1117599"/>
                  </a:lnTo>
                  <a:lnTo>
                    <a:pt x="1774061" y="1104899"/>
                  </a:lnTo>
                  <a:close/>
                </a:path>
                <a:path w="3563620" h="2070100">
                  <a:moveTo>
                    <a:pt x="1912035" y="1104899"/>
                  </a:moveTo>
                  <a:lnTo>
                    <a:pt x="1898152" y="1104899"/>
                  </a:lnTo>
                  <a:lnTo>
                    <a:pt x="1898152" y="1142999"/>
                  </a:lnTo>
                  <a:lnTo>
                    <a:pt x="1917785" y="1142999"/>
                  </a:lnTo>
                  <a:lnTo>
                    <a:pt x="1917785" y="1117599"/>
                  </a:lnTo>
                  <a:lnTo>
                    <a:pt x="1916242" y="1117599"/>
                  </a:lnTo>
                  <a:lnTo>
                    <a:pt x="1912035" y="1104899"/>
                  </a:lnTo>
                  <a:close/>
                </a:path>
                <a:path w="3563620" h="2070100">
                  <a:moveTo>
                    <a:pt x="1714780" y="1028699"/>
                  </a:moveTo>
                  <a:lnTo>
                    <a:pt x="1714589" y="1028699"/>
                  </a:lnTo>
                  <a:lnTo>
                    <a:pt x="1714589" y="1041399"/>
                  </a:lnTo>
                  <a:lnTo>
                    <a:pt x="1695147" y="1041399"/>
                  </a:lnTo>
                  <a:lnTo>
                    <a:pt x="1695147" y="1066799"/>
                  </a:lnTo>
                  <a:lnTo>
                    <a:pt x="1696690" y="1079499"/>
                  </a:lnTo>
                  <a:lnTo>
                    <a:pt x="1700897" y="1079499"/>
                  </a:lnTo>
                  <a:lnTo>
                    <a:pt x="1707138" y="1092199"/>
                  </a:lnTo>
                  <a:lnTo>
                    <a:pt x="1714780" y="1092199"/>
                  </a:lnTo>
                  <a:lnTo>
                    <a:pt x="1714780" y="1028699"/>
                  </a:lnTo>
                  <a:close/>
                </a:path>
                <a:path w="3563620" h="2070100">
                  <a:moveTo>
                    <a:pt x="1728662" y="1028699"/>
                  </a:moveTo>
                  <a:lnTo>
                    <a:pt x="1714780" y="1028699"/>
                  </a:lnTo>
                  <a:lnTo>
                    <a:pt x="1714780" y="1092199"/>
                  </a:lnTo>
                  <a:lnTo>
                    <a:pt x="1734795" y="1092199"/>
                  </a:lnTo>
                  <a:lnTo>
                    <a:pt x="1734795" y="1066799"/>
                  </a:lnTo>
                  <a:lnTo>
                    <a:pt x="1734413" y="1066799"/>
                  </a:lnTo>
                  <a:lnTo>
                    <a:pt x="1734413" y="1041399"/>
                  </a:lnTo>
                  <a:lnTo>
                    <a:pt x="1732870" y="1041399"/>
                  </a:lnTo>
                  <a:lnTo>
                    <a:pt x="1728662" y="1028699"/>
                  </a:lnTo>
                  <a:close/>
                </a:path>
                <a:path w="3563620" h="2070100">
                  <a:moveTo>
                    <a:pt x="1772518" y="1054099"/>
                  </a:moveTo>
                  <a:lnTo>
                    <a:pt x="1754428" y="1054099"/>
                  </a:lnTo>
                  <a:lnTo>
                    <a:pt x="1754428" y="1092199"/>
                  </a:lnTo>
                  <a:lnTo>
                    <a:pt x="1774061" y="1092199"/>
                  </a:lnTo>
                  <a:lnTo>
                    <a:pt x="1774061" y="1066799"/>
                  </a:lnTo>
                  <a:lnTo>
                    <a:pt x="1772518" y="1054099"/>
                  </a:lnTo>
                  <a:close/>
                </a:path>
                <a:path w="3563620" h="2070100">
                  <a:moveTo>
                    <a:pt x="1703134" y="990599"/>
                  </a:moveTo>
                  <a:lnTo>
                    <a:pt x="1685044" y="990599"/>
                  </a:lnTo>
                  <a:lnTo>
                    <a:pt x="1685044" y="1041399"/>
                  </a:lnTo>
                  <a:lnTo>
                    <a:pt x="1675323" y="1041399"/>
                  </a:lnTo>
                  <a:lnTo>
                    <a:pt x="1676866" y="1054099"/>
                  </a:lnTo>
                  <a:lnTo>
                    <a:pt x="1681073" y="1054099"/>
                  </a:lnTo>
                  <a:lnTo>
                    <a:pt x="1687314" y="1066799"/>
                  </a:lnTo>
                  <a:lnTo>
                    <a:pt x="1694956" y="1066799"/>
                  </a:lnTo>
                  <a:lnTo>
                    <a:pt x="1694956" y="1041399"/>
                  </a:lnTo>
                  <a:lnTo>
                    <a:pt x="1677402" y="1041399"/>
                  </a:lnTo>
                  <a:lnTo>
                    <a:pt x="1675323" y="1037169"/>
                  </a:lnTo>
                  <a:lnTo>
                    <a:pt x="1694956" y="1037169"/>
                  </a:lnTo>
                  <a:lnTo>
                    <a:pt x="1694956" y="1003299"/>
                  </a:lnTo>
                  <a:lnTo>
                    <a:pt x="1704677" y="1003299"/>
                  </a:lnTo>
                  <a:lnTo>
                    <a:pt x="1703134" y="990599"/>
                  </a:lnTo>
                  <a:close/>
                </a:path>
                <a:path w="3563620" h="2070100">
                  <a:moveTo>
                    <a:pt x="1704677" y="1003299"/>
                  </a:moveTo>
                  <a:lnTo>
                    <a:pt x="1694956" y="1003299"/>
                  </a:lnTo>
                  <a:lnTo>
                    <a:pt x="1694956" y="1066799"/>
                  </a:lnTo>
                  <a:lnTo>
                    <a:pt x="1695147" y="1066799"/>
                  </a:lnTo>
                  <a:lnTo>
                    <a:pt x="1695147" y="1041399"/>
                  </a:lnTo>
                  <a:lnTo>
                    <a:pt x="1714589" y="1041399"/>
                  </a:lnTo>
                  <a:lnTo>
                    <a:pt x="1714589" y="1015999"/>
                  </a:lnTo>
                  <a:lnTo>
                    <a:pt x="1704677" y="1015999"/>
                  </a:lnTo>
                  <a:lnTo>
                    <a:pt x="1704677" y="1003299"/>
                  </a:lnTo>
                  <a:close/>
                </a:path>
                <a:path w="3563620" h="2070100">
                  <a:moveTo>
                    <a:pt x="1685044" y="1015999"/>
                  </a:moveTo>
                  <a:lnTo>
                    <a:pt x="1675323" y="1015999"/>
                  </a:lnTo>
                  <a:lnTo>
                    <a:pt x="1675323" y="1037169"/>
                  </a:lnTo>
                  <a:lnTo>
                    <a:pt x="1677402" y="1041399"/>
                  </a:lnTo>
                  <a:lnTo>
                    <a:pt x="1685044" y="1041399"/>
                  </a:lnTo>
                  <a:lnTo>
                    <a:pt x="1685044" y="1015999"/>
                  </a:lnTo>
                  <a:close/>
                </a:path>
                <a:path w="3563620" h="2070100">
                  <a:moveTo>
                    <a:pt x="1685044" y="990599"/>
                  </a:moveTo>
                  <a:lnTo>
                    <a:pt x="1684853" y="990599"/>
                  </a:lnTo>
                  <a:lnTo>
                    <a:pt x="1684853" y="1003299"/>
                  </a:lnTo>
                  <a:lnTo>
                    <a:pt x="1665411" y="1003299"/>
                  </a:lnTo>
                  <a:lnTo>
                    <a:pt x="1665411" y="1015999"/>
                  </a:lnTo>
                  <a:lnTo>
                    <a:pt x="1666954" y="1028699"/>
                  </a:lnTo>
                  <a:lnTo>
                    <a:pt x="1671161" y="1028699"/>
                  </a:lnTo>
                  <a:lnTo>
                    <a:pt x="1675323" y="1037169"/>
                  </a:lnTo>
                  <a:lnTo>
                    <a:pt x="1675323" y="1015999"/>
                  </a:lnTo>
                  <a:lnTo>
                    <a:pt x="1685044" y="1015999"/>
                  </a:lnTo>
                  <a:lnTo>
                    <a:pt x="1685044" y="990599"/>
                  </a:lnTo>
                  <a:close/>
                </a:path>
                <a:path w="3563620" h="2070100">
                  <a:moveTo>
                    <a:pt x="1665220" y="965199"/>
                  </a:moveTo>
                  <a:lnTo>
                    <a:pt x="1570864" y="965199"/>
                  </a:lnTo>
                  <a:lnTo>
                    <a:pt x="1570864" y="977899"/>
                  </a:lnTo>
                  <a:lnTo>
                    <a:pt x="1645587" y="977899"/>
                  </a:lnTo>
                  <a:lnTo>
                    <a:pt x="1645587" y="1003299"/>
                  </a:lnTo>
                  <a:lnTo>
                    <a:pt x="1647130" y="1015999"/>
                  </a:lnTo>
                  <a:lnTo>
                    <a:pt x="1657578" y="1015999"/>
                  </a:lnTo>
                  <a:lnTo>
                    <a:pt x="1665220" y="1028699"/>
                  </a:lnTo>
                  <a:lnTo>
                    <a:pt x="1665220" y="965199"/>
                  </a:lnTo>
                  <a:close/>
                </a:path>
                <a:path w="3563620" h="2070100">
                  <a:moveTo>
                    <a:pt x="1679102" y="965199"/>
                  </a:moveTo>
                  <a:lnTo>
                    <a:pt x="1665220" y="965199"/>
                  </a:lnTo>
                  <a:lnTo>
                    <a:pt x="1665220" y="1028699"/>
                  </a:lnTo>
                  <a:lnTo>
                    <a:pt x="1666954" y="1028699"/>
                  </a:lnTo>
                  <a:lnTo>
                    <a:pt x="1665411" y="1015999"/>
                  </a:lnTo>
                  <a:lnTo>
                    <a:pt x="1665411" y="1003299"/>
                  </a:lnTo>
                  <a:lnTo>
                    <a:pt x="1684853" y="1003299"/>
                  </a:lnTo>
                  <a:lnTo>
                    <a:pt x="1684853" y="977899"/>
                  </a:lnTo>
                  <a:lnTo>
                    <a:pt x="1683310" y="977899"/>
                  </a:lnTo>
                  <a:lnTo>
                    <a:pt x="1679102" y="965199"/>
                  </a:lnTo>
                  <a:close/>
                </a:path>
                <a:path w="3563620" h="2070100">
                  <a:moveTo>
                    <a:pt x="1708838" y="1003299"/>
                  </a:moveTo>
                  <a:lnTo>
                    <a:pt x="1704677" y="1003299"/>
                  </a:lnTo>
                  <a:lnTo>
                    <a:pt x="1704677" y="1015999"/>
                  </a:lnTo>
                  <a:lnTo>
                    <a:pt x="1713046" y="1015999"/>
                  </a:lnTo>
                  <a:lnTo>
                    <a:pt x="1708838" y="1003299"/>
                  </a:lnTo>
                  <a:close/>
                </a:path>
                <a:path w="3563620" h="2070100">
                  <a:moveTo>
                    <a:pt x="1540334" y="901699"/>
                  </a:moveTo>
                  <a:lnTo>
                    <a:pt x="1526451" y="901699"/>
                  </a:lnTo>
                  <a:lnTo>
                    <a:pt x="1526451" y="952499"/>
                  </a:lnTo>
                  <a:lnTo>
                    <a:pt x="1531598" y="952499"/>
                  </a:lnTo>
                  <a:lnTo>
                    <a:pt x="1531598" y="977899"/>
                  </a:lnTo>
                  <a:lnTo>
                    <a:pt x="1533141" y="990599"/>
                  </a:lnTo>
                  <a:lnTo>
                    <a:pt x="1537349" y="1003299"/>
                  </a:lnTo>
                  <a:lnTo>
                    <a:pt x="1551231" y="1003299"/>
                  </a:lnTo>
                  <a:lnTo>
                    <a:pt x="1551231" y="965199"/>
                  </a:lnTo>
                  <a:lnTo>
                    <a:pt x="1541319" y="965199"/>
                  </a:lnTo>
                  <a:lnTo>
                    <a:pt x="1541319" y="914399"/>
                  </a:lnTo>
                  <a:lnTo>
                    <a:pt x="1544541" y="914399"/>
                  </a:lnTo>
                  <a:lnTo>
                    <a:pt x="1540334" y="901699"/>
                  </a:lnTo>
                  <a:close/>
                </a:path>
                <a:path w="3563620" h="2070100">
                  <a:moveTo>
                    <a:pt x="1558873" y="927099"/>
                  </a:moveTo>
                  <a:lnTo>
                    <a:pt x="1551231" y="927099"/>
                  </a:lnTo>
                  <a:lnTo>
                    <a:pt x="1551231" y="1003299"/>
                  </a:lnTo>
                  <a:lnTo>
                    <a:pt x="1645587" y="1003299"/>
                  </a:lnTo>
                  <a:lnTo>
                    <a:pt x="1645587" y="977899"/>
                  </a:lnTo>
                  <a:lnTo>
                    <a:pt x="1570864" y="977899"/>
                  </a:lnTo>
                  <a:lnTo>
                    <a:pt x="1570864" y="952499"/>
                  </a:lnTo>
                  <a:lnTo>
                    <a:pt x="1560952" y="952499"/>
                  </a:lnTo>
                  <a:lnTo>
                    <a:pt x="1560952" y="939799"/>
                  </a:lnTo>
                  <a:lnTo>
                    <a:pt x="1559585" y="928549"/>
                  </a:lnTo>
                  <a:lnTo>
                    <a:pt x="1558873" y="927099"/>
                  </a:lnTo>
                  <a:close/>
                </a:path>
                <a:path w="3563620" h="2070100">
                  <a:moveTo>
                    <a:pt x="1531598" y="952499"/>
                  </a:moveTo>
                  <a:lnTo>
                    <a:pt x="1523229" y="952499"/>
                  </a:lnTo>
                  <a:lnTo>
                    <a:pt x="1527437" y="965199"/>
                  </a:lnTo>
                  <a:lnTo>
                    <a:pt x="1531598" y="965199"/>
                  </a:lnTo>
                  <a:lnTo>
                    <a:pt x="1531598" y="952499"/>
                  </a:lnTo>
                  <a:close/>
                </a:path>
                <a:path w="3563620" h="2070100">
                  <a:moveTo>
                    <a:pt x="1546084" y="914399"/>
                  </a:moveTo>
                  <a:lnTo>
                    <a:pt x="1541319" y="914399"/>
                  </a:lnTo>
                  <a:lnTo>
                    <a:pt x="1541319" y="965199"/>
                  </a:lnTo>
                  <a:lnTo>
                    <a:pt x="1551231" y="965199"/>
                  </a:lnTo>
                  <a:lnTo>
                    <a:pt x="1551231" y="939799"/>
                  </a:lnTo>
                  <a:lnTo>
                    <a:pt x="1546084" y="939799"/>
                  </a:lnTo>
                  <a:lnTo>
                    <a:pt x="1546084" y="914399"/>
                  </a:lnTo>
                  <a:close/>
                </a:path>
                <a:path w="3563620" h="2070100">
                  <a:moveTo>
                    <a:pt x="1521686" y="939799"/>
                  </a:moveTo>
                  <a:lnTo>
                    <a:pt x="1508361" y="939799"/>
                  </a:lnTo>
                  <a:lnTo>
                    <a:pt x="1512569" y="952499"/>
                  </a:lnTo>
                  <a:lnTo>
                    <a:pt x="1521686" y="952499"/>
                  </a:lnTo>
                  <a:lnTo>
                    <a:pt x="1521686" y="939799"/>
                  </a:lnTo>
                  <a:close/>
                </a:path>
                <a:path w="3563620" h="2070100">
                  <a:moveTo>
                    <a:pt x="1526451" y="901699"/>
                  </a:moveTo>
                  <a:lnTo>
                    <a:pt x="1526260" y="901699"/>
                  </a:lnTo>
                  <a:lnTo>
                    <a:pt x="1526260" y="914399"/>
                  </a:lnTo>
                  <a:lnTo>
                    <a:pt x="1506818" y="914399"/>
                  </a:lnTo>
                  <a:lnTo>
                    <a:pt x="1506818" y="939799"/>
                  </a:lnTo>
                  <a:lnTo>
                    <a:pt x="1521686" y="939799"/>
                  </a:lnTo>
                  <a:lnTo>
                    <a:pt x="1521686" y="952499"/>
                  </a:lnTo>
                  <a:lnTo>
                    <a:pt x="1526451" y="952499"/>
                  </a:lnTo>
                  <a:lnTo>
                    <a:pt x="1526451" y="901699"/>
                  </a:lnTo>
                  <a:close/>
                </a:path>
                <a:path w="3563620" h="2070100">
                  <a:moveTo>
                    <a:pt x="1559585" y="928549"/>
                  </a:moveTo>
                  <a:lnTo>
                    <a:pt x="1560952" y="939799"/>
                  </a:lnTo>
                  <a:lnTo>
                    <a:pt x="1560952" y="952499"/>
                  </a:lnTo>
                  <a:lnTo>
                    <a:pt x="1570864" y="952499"/>
                  </a:lnTo>
                  <a:lnTo>
                    <a:pt x="1569321" y="939799"/>
                  </a:lnTo>
                  <a:lnTo>
                    <a:pt x="1565114" y="939799"/>
                  </a:lnTo>
                  <a:lnTo>
                    <a:pt x="1559585" y="928549"/>
                  </a:lnTo>
                  <a:close/>
                </a:path>
                <a:path w="3563620" h="2070100">
                  <a:moveTo>
                    <a:pt x="1506627" y="876299"/>
                  </a:moveTo>
                  <a:lnTo>
                    <a:pt x="1481656" y="876299"/>
                  </a:lnTo>
                  <a:lnTo>
                    <a:pt x="1481656" y="901699"/>
                  </a:lnTo>
                  <a:lnTo>
                    <a:pt x="1486994" y="901699"/>
                  </a:lnTo>
                  <a:lnTo>
                    <a:pt x="1486994" y="914399"/>
                  </a:lnTo>
                  <a:lnTo>
                    <a:pt x="1488537" y="927099"/>
                  </a:lnTo>
                  <a:lnTo>
                    <a:pt x="1492745" y="939799"/>
                  </a:lnTo>
                  <a:lnTo>
                    <a:pt x="1506627" y="939799"/>
                  </a:lnTo>
                  <a:lnTo>
                    <a:pt x="1506627" y="876299"/>
                  </a:lnTo>
                  <a:close/>
                </a:path>
                <a:path w="3563620" h="2070100">
                  <a:moveTo>
                    <a:pt x="1514269" y="876299"/>
                  </a:moveTo>
                  <a:lnTo>
                    <a:pt x="1506627" y="876299"/>
                  </a:lnTo>
                  <a:lnTo>
                    <a:pt x="1506627" y="939799"/>
                  </a:lnTo>
                  <a:lnTo>
                    <a:pt x="1506818" y="939799"/>
                  </a:lnTo>
                  <a:lnTo>
                    <a:pt x="1506818" y="914399"/>
                  </a:lnTo>
                  <a:lnTo>
                    <a:pt x="1526260" y="914399"/>
                  </a:lnTo>
                  <a:lnTo>
                    <a:pt x="1526260" y="901699"/>
                  </a:lnTo>
                  <a:lnTo>
                    <a:pt x="1524717" y="888999"/>
                  </a:lnTo>
                  <a:lnTo>
                    <a:pt x="1520510" y="888999"/>
                  </a:lnTo>
                  <a:lnTo>
                    <a:pt x="1514269" y="876299"/>
                  </a:lnTo>
                  <a:close/>
                </a:path>
                <a:path w="3563620" h="2070100">
                  <a:moveTo>
                    <a:pt x="1548961" y="914399"/>
                  </a:moveTo>
                  <a:lnTo>
                    <a:pt x="1546084" y="914399"/>
                  </a:lnTo>
                  <a:lnTo>
                    <a:pt x="1546084" y="939799"/>
                  </a:lnTo>
                  <a:lnTo>
                    <a:pt x="1551231" y="939799"/>
                  </a:lnTo>
                  <a:lnTo>
                    <a:pt x="1551231" y="927099"/>
                  </a:lnTo>
                  <a:lnTo>
                    <a:pt x="1555202" y="927099"/>
                  </a:lnTo>
                  <a:lnTo>
                    <a:pt x="1548961" y="914399"/>
                  </a:lnTo>
                  <a:close/>
                </a:path>
                <a:path w="3563620" h="2070100">
                  <a:moveTo>
                    <a:pt x="1559409" y="927099"/>
                  </a:moveTo>
                  <a:lnTo>
                    <a:pt x="1558873" y="927099"/>
                  </a:lnTo>
                  <a:lnTo>
                    <a:pt x="1559585" y="928549"/>
                  </a:lnTo>
                  <a:lnTo>
                    <a:pt x="1559409" y="927099"/>
                  </a:lnTo>
                  <a:close/>
                </a:path>
                <a:path w="3563620" h="2070100">
                  <a:moveTo>
                    <a:pt x="1447155" y="850899"/>
                  </a:moveTo>
                  <a:lnTo>
                    <a:pt x="1442390" y="850899"/>
                  </a:lnTo>
                  <a:lnTo>
                    <a:pt x="1442390" y="901699"/>
                  </a:lnTo>
                  <a:lnTo>
                    <a:pt x="1443933" y="914399"/>
                  </a:lnTo>
                  <a:lnTo>
                    <a:pt x="1462023" y="914399"/>
                  </a:lnTo>
                  <a:lnTo>
                    <a:pt x="1462023" y="876299"/>
                  </a:lnTo>
                  <a:lnTo>
                    <a:pt x="1447155" y="876299"/>
                  </a:lnTo>
                  <a:lnTo>
                    <a:pt x="1447155" y="850899"/>
                  </a:lnTo>
                  <a:close/>
                </a:path>
                <a:path w="3563620" h="2070100">
                  <a:moveTo>
                    <a:pt x="1466788" y="838199"/>
                  </a:moveTo>
                  <a:lnTo>
                    <a:pt x="1462023" y="838199"/>
                  </a:lnTo>
                  <a:lnTo>
                    <a:pt x="1462023" y="914399"/>
                  </a:lnTo>
                  <a:lnTo>
                    <a:pt x="1486994" y="914399"/>
                  </a:lnTo>
                  <a:lnTo>
                    <a:pt x="1486994" y="901699"/>
                  </a:lnTo>
                  <a:lnTo>
                    <a:pt x="1481656" y="901699"/>
                  </a:lnTo>
                  <a:lnTo>
                    <a:pt x="1481656" y="850899"/>
                  </a:lnTo>
                  <a:lnTo>
                    <a:pt x="1466788" y="850899"/>
                  </a:lnTo>
                  <a:lnTo>
                    <a:pt x="1466788" y="838199"/>
                  </a:lnTo>
                  <a:close/>
                </a:path>
                <a:path w="3563620" h="2070100">
                  <a:moveTo>
                    <a:pt x="1444885" y="800099"/>
                  </a:moveTo>
                  <a:lnTo>
                    <a:pt x="1437243" y="800099"/>
                  </a:lnTo>
                  <a:lnTo>
                    <a:pt x="1437243" y="863599"/>
                  </a:lnTo>
                  <a:lnTo>
                    <a:pt x="1429065" y="863599"/>
                  </a:lnTo>
                  <a:lnTo>
                    <a:pt x="1433273" y="876299"/>
                  </a:lnTo>
                  <a:lnTo>
                    <a:pt x="1442390" y="876299"/>
                  </a:lnTo>
                  <a:lnTo>
                    <a:pt x="1442390" y="863599"/>
                  </a:lnTo>
                  <a:lnTo>
                    <a:pt x="1429601" y="863599"/>
                  </a:lnTo>
                  <a:lnTo>
                    <a:pt x="1428889" y="862150"/>
                  </a:lnTo>
                  <a:lnTo>
                    <a:pt x="1442390" y="862150"/>
                  </a:lnTo>
                  <a:lnTo>
                    <a:pt x="1442390" y="850899"/>
                  </a:lnTo>
                  <a:lnTo>
                    <a:pt x="1447155" y="850899"/>
                  </a:lnTo>
                  <a:lnTo>
                    <a:pt x="1447155" y="825499"/>
                  </a:lnTo>
                  <a:lnTo>
                    <a:pt x="1446964" y="825499"/>
                  </a:lnTo>
                  <a:lnTo>
                    <a:pt x="1446964" y="804330"/>
                  </a:lnTo>
                  <a:lnTo>
                    <a:pt x="1444885" y="800099"/>
                  </a:lnTo>
                  <a:close/>
                </a:path>
                <a:path w="3563620" h="2070100">
                  <a:moveTo>
                    <a:pt x="1446964" y="804330"/>
                  </a:moveTo>
                  <a:lnTo>
                    <a:pt x="1446964" y="825499"/>
                  </a:lnTo>
                  <a:lnTo>
                    <a:pt x="1447155" y="825499"/>
                  </a:lnTo>
                  <a:lnTo>
                    <a:pt x="1447155" y="876299"/>
                  </a:lnTo>
                  <a:lnTo>
                    <a:pt x="1462023" y="876299"/>
                  </a:lnTo>
                  <a:lnTo>
                    <a:pt x="1462023" y="838199"/>
                  </a:lnTo>
                  <a:lnTo>
                    <a:pt x="1456876" y="838199"/>
                  </a:lnTo>
                  <a:lnTo>
                    <a:pt x="1456876" y="825499"/>
                  </a:lnTo>
                  <a:lnTo>
                    <a:pt x="1455333" y="812799"/>
                  </a:lnTo>
                  <a:lnTo>
                    <a:pt x="1451126" y="812799"/>
                  </a:lnTo>
                  <a:lnTo>
                    <a:pt x="1446964" y="804330"/>
                  </a:lnTo>
                  <a:close/>
                </a:path>
                <a:path w="3563620" h="2070100">
                  <a:moveTo>
                    <a:pt x="1434973" y="774699"/>
                  </a:moveTo>
                  <a:lnTo>
                    <a:pt x="1427331" y="774699"/>
                  </a:lnTo>
                  <a:lnTo>
                    <a:pt x="1427331" y="838199"/>
                  </a:lnTo>
                  <a:lnTo>
                    <a:pt x="1427522" y="838199"/>
                  </a:lnTo>
                  <a:lnTo>
                    <a:pt x="1427522" y="850899"/>
                  </a:lnTo>
                  <a:lnTo>
                    <a:pt x="1428889" y="862150"/>
                  </a:lnTo>
                  <a:lnTo>
                    <a:pt x="1429601" y="863599"/>
                  </a:lnTo>
                  <a:lnTo>
                    <a:pt x="1437243" y="863599"/>
                  </a:lnTo>
                  <a:lnTo>
                    <a:pt x="1437243" y="800099"/>
                  </a:lnTo>
                  <a:lnTo>
                    <a:pt x="1446964" y="800099"/>
                  </a:lnTo>
                  <a:lnTo>
                    <a:pt x="1445421" y="787399"/>
                  </a:lnTo>
                  <a:lnTo>
                    <a:pt x="1441214" y="787399"/>
                  </a:lnTo>
                  <a:lnTo>
                    <a:pt x="1434973" y="774699"/>
                  </a:lnTo>
                  <a:close/>
                </a:path>
                <a:path w="3563620" h="2070100">
                  <a:moveTo>
                    <a:pt x="1427331" y="774699"/>
                  </a:moveTo>
                  <a:lnTo>
                    <a:pt x="1427140" y="774699"/>
                  </a:lnTo>
                  <a:lnTo>
                    <a:pt x="1427140" y="800099"/>
                  </a:lnTo>
                  <a:lnTo>
                    <a:pt x="1407698" y="800099"/>
                  </a:lnTo>
                  <a:lnTo>
                    <a:pt x="1407698" y="825499"/>
                  </a:lnTo>
                  <a:lnTo>
                    <a:pt x="1417610" y="825499"/>
                  </a:lnTo>
                  <a:lnTo>
                    <a:pt x="1417610" y="838199"/>
                  </a:lnTo>
                  <a:lnTo>
                    <a:pt x="1419153" y="850899"/>
                  </a:lnTo>
                  <a:lnTo>
                    <a:pt x="1423361" y="850899"/>
                  </a:lnTo>
                  <a:lnTo>
                    <a:pt x="1428889" y="862150"/>
                  </a:lnTo>
                  <a:lnTo>
                    <a:pt x="1427522" y="850899"/>
                  </a:lnTo>
                  <a:lnTo>
                    <a:pt x="1427522" y="838199"/>
                  </a:lnTo>
                  <a:lnTo>
                    <a:pt x="1427331" y="838199"/>
                  </a:lnTo>
                  <a:lnTo>
                    <a:pt x="1427331" y="774699"/>
                  </a:lnTo>
                  <a:close/>
                </a:path>
                <a:path w="3563620" h="2070100">
                  <a:moveTo>
                    <a:pt x="1475906" y="838199"/>
                  </a:moveTo>
                  <a:lnTo>
                    <a:pt x="1466788" y="838199"/>
                  </a:lnTo>
                  <a:lnTo>
                    <a:pt x="1466788" y="850899"/>
                  </a:lnTo>
                  <a:lnTo>
                    <a:pt x="1480113" y="850899"/>
                  </a:lnTo>
                  <a:lnTo>
                    <a:pt x="1475906" y="838199"/>
                  </a:lnTo>
                  <a:close/>
                </a:path>
                <a:path w="3563620" h="2070100">
                  <a:moveTo>
                    <a:pt x="1417610" y="825499"/>
                  </a:moveTo>
                  <a:lnTo>
                    <a:pt x="1409241" y="825499"/>
                  </a:lnTo>
                  <a:lnTo>
                    <a:pt x="1413449" y="838199"/>
                  </a:lnTo>
                  <a:lnTo>
                    <a:pt x="1417610" y="838199"/>
                  </a:lnTo>
                  <a:lnTo>
                    <a:pt x="1417610" y="825499"/>
                  </a:lnTo>
                  <a:close/>
                </a:path>
                <a:path w="3563620" h="2070100">
                  <a:moveTo>
                    <a:pt x="1461038" y="825499"/>
                  </a:moveTo>
                  <a:lnTo>
                    <a:pt x="1456876" y="825499"/>
                  </a:lnTo>
                  <a:lnTo>
                    <a:pt x="1456876" y="838199"/>
                  </a:lnTo>
                  <a:lnTo>
                    <a:pt x="1465245" y="838199"/>
                  </a:lnTo>
                  <a:lnTo>
                    <a:pt x="1461038" y="825499"/>
                  </a:lnTo>
                  <a:close/>
                </a:path>
                <a:path w="3563620" h="2070100">
                  <a:moveTo>
                    <a:pt x="1407507" y="761999"/>
                  </a:moveTo>
                  <a:lnTo>
                    <a:pt x="1402360" y="761999"/>
                  </a:lnTo>
                  <a:lnTo>
                    <a:pt x="1402360" y="774699"/>
                  </a:lnTo>
                  <a:lnTo>
                    <a:pt x="1387874" y="774699"/>
                  </a:lnTo>
                  <a:lnTo>
                    <a:pt x="1387874" y="800099"/>
                  </a:lnTo>
                  <a:lnTo>
                    <a:pt x="1389417" y="800099"/>
                  </a:lnTo>
                  <a:lnTo>
                    <a:pt x="1393624" y="812799"/>
                  </a:lnTo>
                  <a:lnTo>
                    <a:pt x="1407507" y="812799"/>
                  </a:lnTo>
                  <a:lnTo>
                    <a:pt x="1407507" y="761999"/>
                  </a:lnTo>
                  <a:close/>
                </a:path>
                <a:path w="3563620" h="2070100">
                  <a:moveTo>
                    <a:pt x="1421390" y="761999"/>
                  </a:moveTo>
                  <a:lnTo>
                    <a:pt x="1407507" y="761999"/>
                  </a:lnTo>
                  <a:lnTo>
                    <a:pt x="1407507" y="812799"/>
                  </a:lnTo>
                  <a:lnTo>
                    <a:pt x="1407698" y="812799"/>
                  </a:lnTo>
                  <a:lnTo>
                    <a:pt x="1407698" y="800099"/>
                  </a:lnTo>
                  <a:lnTo>
                    <a:pt x="1427140" y="800099"/>
                  </a:lnTo>
                  <a:lnTo>
                    <a:pt x="1427140" y="774699"/>
                  </a:lnTo>
                  <a:lnTo>
                    <a:pt x="1425597" y="774699"/>
                  </a:lnTo>
                  <a:lnTo>
                    <a:pt x="1421390" y="761999"/>
                  </a:lnTo>
                  <a:close/>
                </a:path>
                <a:path w="3563620" h="2070100">
                  <a:moveTo>
                    <a:pt x="1446964" y="800099"/>
                  </a:moveTo>
                  <a:lnTo>
                    <a:pt x="1444885" y="800099"/>
                  </a:lnTo>
                  <a:lnTo>
                    <a:pt x="1446964" y="804330"/>
                  </a:lnTo>
                  <a:lnTo>
                    <a:pt x="1446964" y="800099"/>
                  </a:lnTo>
                  <a:close/>
                </a:path>
                <a:path w="3563620" h="2070100">
                  <a:moveTo>
                    <a:pt x="1382727" y="736599"/>
                  </a:moveTo>
                  <a:lnTo>
                    <a:pt x="1357756" y="736599"/>
                  </a:lnTo>
                  <a:lnTo>
                    <a:pt x="1357756" y="761999"/>
                  </a:lnTo>
                  <a:lnTo>
                    <a:pt x="1363094" y="761999"/>
                  </a:lnTo>
                  <a:lnTo>
                    <a:pt x="1363094" y="774699"/>
                  </a:lnTo>
                  <a:lnTo>
                    <a:pt x="1364637" y="787399"/>
                  </a:lnTo>
                  <a:lnTo>
                    <a:pt x="1368844" y="787399"/>
                  </a:lnTo>
                  <a:lnTo>
                    <a:pt x="1375085" y="800099"/>
                  </a:lnTo>
                  <a:lnTo>
                    <a:pt x="1382727" y="800099"/>
                  </a:lnTo>
                  <a:lnTo>
                    <a:pt x="1382727" y="736599"/>
                  </a:lnTo>
                  <a:close/>
                </a:path>
                <a:path w="3563620" h="2070100">
                  <a:moveTo>
                    <a:pt x="1390369" y="736599"/>
                  </a:moveTo>
                  <a:lnTo>
                    <a:pt x="1382727" y="736599"/>
                  </a:lnTo>
                  <a:lnTo>
                    <a:pt x="1382727" y="800099"/>
                  </a:lnTo>
                  <a:lnTo>
                    <a:pt x="1387874" y="800099"/>
                  </a:lnTo>
                  <a:lnTo>
                    <a:pt x="1387874" y="774699"/>
                  </a:lnTo>
                  <a:lnTo>
                    <a:pt x="1402360" y="774699"/>
                  </a:lnTo>
                  <a:lnTo>
                    <a:pt x="1402360" y="761999"/>
                  </a:lnTo>
                  <a:lnTo>
                    <a:pt x="1400817" y="749299"/>
                  </a:lnTo>
                  <a:lnTo>
                    <a:pt x="1396610" y="749299"/>
                  </a:lnTo>
                  <a:lnTo>
                    <a:pt x="1390369" y="736599"/>
                  </a:lnTo>
                  <a:close/>
                </a:path>
                <a:path w="3563620" h="2070100">
                  <a:moveTo>
                    <a:pt x="1335853" y="685799"/>
                  </a:moveTo>
                  <a:lnTo>
                    <a:pt x="1328211" y="685799"/>
                  </a:lnTo>
                  <a:lnTo>
                    <a:pt x="1328211" y="761999"/>
                  </a:lnTo>
                  <a:lnTo>
                    <a:pt x="1320033" y="761999"/>
                  </a:lnTo>
                  <a:lnTo>
                    <a:pt x="1324240" y="774699"/>
                  </a:lnTo>
                  <a:lnTo>
                    <a:pt x="1338123" y="774699"/>
                  </a:lnTo>
                  <a:lnTo>
                    <a:pt x="1338123" y="723899"/>
                  </a:lnTo>
                  <a:lnTo>
                    <a:pt x="1347844" y="723899"/>
                  </a:lnTo>
                  <a:lnTo>
                    <a:pt x="1347844" y="711199"/>
                  </a:lnTo>
                  <a:lnTo>
                    <a:pt x="1346301" y="698499"/>
                  </a:lnTo>
                  <a:lnTo>
                    <a:pt x="1342093" y="698499"/>
                  </a:lnTo>
                  <a:lnTo>
                    <a:pt x="1335853" y="685799"/>
                  </a:lnTo>
                  <a:close/>
                </a:path>
                <a:path w="3563620" h="2070100">
                  <a:moveTo>
                    <a:pt x="1347844" y="723899"/>
                  </a:moveTo>
                  <a:lnTo>
                    <a:pt x="1338123" y="723899"/>
                  </a:lnTo>
                  <a:lnTo>
                    <a:pt x="1338123" y="774699"/>
                  </a:lnTo>
                  <a:lnTo>
                    <a:pt x="1363094" y="774699"/>
                  </a:lnTo>
                  <a:lnTo>
                    <a:pt x="1363094" y="761999"/>
                  </a:lnTo>
                  <a:lnTo>
                    <a:pt x="1357756" y="761999"/>
                  </a:lnTo>
                  <a:lnTo>
                    <a:pt x="1357756" y="736599"/>
                  </a:lnTo>
                  <a:lnTo>
                    <a:pt x="1347844" y="736599"/>
                  </a:lnTo>
                  <a:lnTo>
                    <a:pt x="1347844" y="723899"/>
                  </a:lnTo>
                  <a:close/>
                </a:path>
                <a:path w="3563620" h="2070100">
                  <a:moveTo>
                    <a:pt x="1318490" y="757769"/>
                  </a:moveTo>
                  <a:lnTo>
                    <a:pt x="1318490" y="761999"/>
                  </a:lnTo>
                  <a:lnTo>
                    <a:pt x="1320569" y="761999"/>
                  </a:lnTo>
                  <a:lnTo>
                    <a:pt x="1318490" y="757769"/>
                  </a:lnTo>
                  <a:close/>
                </a:path>
                <a:path w="3563620" h="2070100">
                  <a:moveTo>
                    <a:pt x="1328211" y="736599"/>
                  </a:moveTo>
                  <a:lnTo>
                    <a:pt x="1318490" y="736599"/>
                  </a:lnTo>
                  <a:lnTo>
                    <a:pt x="1318490" y="757769"/>
                  </a:lnTo>
                  <a:lnTo>
                    <a:pt x="1320569" y="761999"/>
                  </a:lnTo>
                  <a:lnTo>
                    <a:pt x="1328211" y="761999"/>
                  </a:lnTo>
                  <a:lnTo>
                    <a:pt x="1328211" y="736599"/>
                  </a:lnTo>
                  <a:close/>
                </a:path>
                <a:path w="3563620" h="2070100">
                  <a:moveTo>
                    <a:pt x="1328211" y="685799"/>
                  </a:moveTo>
                  <a:lnTo>
                    <a:pt x="1281873" y="685799"/>
                  </a:lnTo>
                  <a:lnTo>
                    <a:pt x="1283416" y="698499"/>
                  </a:lnTo>
                  <a:lnTo>
                    <a:pt x="1283416" y="711199"/>
                  </a:lnTo>
                  <a:lnTo>
                    <a:pt x="1308578" y="711199"/>
                  </a:lnTo>
                  <a:lnTo>
                    <a:pt x="1308578" y="736599"/>
                  </a:lnTo>
                  <a:lnTo>
                    <a:pt x="1310121" y="749299"/>
                  </a:lnTo>
                  <a:lnTo>
                    <a:pt x="1314328" y="749299"/>
                  </a:lnTo>
                  <a:lnTo>
                    <a:pt x="1318490" y="757769"/>
                  </a:lnTo>
                  <a:lnTo>
                    <a:pt x="1318490" y="736599"/>
                  </a:lnTo>
                  <a:lnTo>
                    <a:pt x="1328211" y="736599"/>
                  </a:lnTo>
                  <a:lnTo>
                    <a:pt x="1328211" y="685799"/>
                  </a:lnTo>
                  <a:close/>
                </a:path>
                <a:path w="3563620" h="2070100">
                  <a:moveTo>
                    <a:pt x="1352005" y="723899"/>
                  </a:moveTo>
                  <a:lnTo>
                    <a:pt x="1347844" y="723899"/>
                  </a:lnTo>
                  <a:lnTo>
                    <a:pt x="1347844" y="736599"/>
                  </a:lnTo>
                  <a:lnTo>
                    <a:pt x="1356213" y="736599"/>
                  </a:lnTo>
                  <a:lnTo>
                    <a:pt x="1352005" y="723899"/>
                  </a:lnTo>
                  <a:close/>
                </a:path>
                <a:path w="3563620" h="2070100">
                  <a:moveTo>
                    <a:pt x="1253680" y="647699"/>
                  </a:moveTo>
                  <a:lnTo>
                    <a:pt x="1248915" y="647699"/>
                  </a:lnTo>
                  <a:lnTo>
                    <a:pt x="1248915" y="711199"/>
                  </a:lnTo>
                  <a:lnTo>
                    <a:pt x="1245693" y="711199"/>
                  </a:lnTo>
                  <a:lnTo>
                    <a:pt x="1249900" y="723899"/>
                  </a:lnTo>
                  <a:lnTo>
                    <a:pt x="1263783" y="723899"/>
                  </a:lnTo>
                  <a:lnTo>
                    <a:pt x="1263783" y="673099"/>
                  </a:lnTo>
                  <a:lnTo>
                    <a:pt x="1253680" y="673099"/>
                  </a:lnTo>
                  <a:lnTo>
                    <a:pt x="1253680" y="647699"/>
                  </a:lnTo>
                  <a:close/>
                </a:path>
                <a:path w="3563620" h="2070100">
                  <a:moveTo>
                    <a:pt x="1256557" y="647699"/>
                  </a:moveTo>
                  <a:lnTo>
                    <a:pt x="1253680" y="647699"/>
                  </a:lnTo>
                  <a:lnTo>
                    <a:pt x="1253680" y="673099"/>
                  </a:lnTo>
                  <a:lnTo>
                    <a:pt x="1263783" y="673099"/>
                  </a:lnTo>
                  <a:lnTo>
                    <a:pt x="1263783" y="723899"/>
                  </a:lnTo>
                  <a:lnTo>
                    <a:pt x="1308578" y="723899"/>
                  </a:lnTo>
                  <a:lnTo>
                    <a:pt x="1308578" y="711199"/>
                  </a:lnTo>
                  <a:lnTo>
                    <a:pt x="1283416" y="711199"/>
                  </a:lnTo>
                  <a:lnTo>
                    <a:pt x="1283416" y="698499"/>
                  </a:lnTo>
                  <a:lnTo>
                    <a:pt x="1268548" y="698499"/>
                  </a:lnTo>
                  <a:lnTo>
                    <a:pt x="1268548" y="673099"/>
                  </a:lnTo>
                  <a:lnTo>
                    <a:pt x="1267005" y="660399"/>
                  </a:lnTo>
                  <a:lnTo>
                    <a:pt x="1262797" y="660399"/>
                  </a:lnTo>
                  <a:lnTo>
                    <a:pt x="1256557" y="647699"/>
                  </a:lnTo>
                  <a:close/>
                </a:path>
                <a:path w="3563620" h="2070100">
                  <a:moveTo>
                    <a:pt x="1244150" y="698499"/>
                  </a:moveTo>
                  <a:lnTo>
                    <a:pt x="1230825" y="698499"/>
                  </a:lnTo>
                  <a:lnTo>
                    <a:pt x="1235032" y="711199"/>
                  </a:lnTo>
                  <a:lnTo>
                    <a:pt x="1244150" y="711199"/>
                  </a:lnTo>
                  <a:lnTo>
                    <a:pt x="1244150" y="698499"/>
                  </a:lnTo>
                  <a:close/>
                </a:path>
                <a:path w="3563620" h="2070100">
                  <a:moveTo>
                    <a:pt x="1234047" y="622299"/>
                  </a:moveTo>
                  <a:lnTo>
                    <a:pt x="1214031" y="622299"/>
                  </a:lnTo>
                  <a:lnTo>
                    <a:pt x="1214031" y="634999"/>
                  </a:lnTo>
                  <a:lnTo>
                    <a:pt x="1214414" y="634999"/>
                  </a:lnTo>
                  <a:lnTo>
                    <a:pt x="1214414" y="673099"/>
                  </a:lnTo>
                  <a:lnTo>
                    <a:pt x="1229282" y="673099"/>
                  </a:lnTo>
                  <a:lnTo>
                    <a:pt x="1229282" y="698499"/>
                  </a:lnTo>
                  <a:lnTo>
                    <a:pt x="1244150" y="698499"/>
                  </a:lnTo>
                  <a:lnTo>
                    <a:pt x="1244150" y="711199"/>
                  </a:lnTo>
                  <a:lnTo>
                    <a:pt x="1248915" y="711199"/>
                  </a:lnTo>
                  <a:lnTo>
                    <a:pt x="1248915" y="685799"/>
                  </a:lnTo>
                  <a:lnTo>
                    <a:pt x="1234047" y="685799"/>
                  </a:lnTo>
                  <a:lnTo>
                    <a:pt x="1234047" y="622299"/>
                  </a:lnTo>
                  <a:close/>
                </a:path>
                <a:path w="3563620" h="2070100">
                  <a:moveTo>
                    <a:pt x="1271425" y="673099"/>
                  </a:moveTo>
                  <a:lnTo>
                    <a:pt x="1268548" y="673099"/>
                  </a:lnTo>
                  <a:lnTo>
                    <a:pt x="1268548" y="698499"/>
                  </a:lnTo>
                  <a:lnTo>
                    <a:pt x="1283416" y="698499"/>
                  </a:lnTo>
                  <a:lnTo>
                    <a:pt x="1281873" y="685799"/>
                  </a:lnTo>
                  <a:lnTo>
                    <a:pt x="1277665" y="685799"/>
                  </a:lnTo>
                  <a:lnTo>
                    <a:pt x="1271425" y="673099"/>
                  </a:lnTo>
                  <a:close/>
                </a:path>
                <a:path w="3563620" h="2070100">
                  <a:moveTo>
                    <a:pt x="1229282" y="673099"/>
                  </a:moveTo>
                  <a:lnTo>
                    <a:pt x="1215957" y="673099"/>
                  </a:lnTo>
                  <a:lnTo>
                    <a:pt x="1220164" y="685799"/>
                  </a:lnTo>
                  <a:lnTo>
                    <a:pt x="1229282" y="685799"/>
                  </a:lnTo>
                  <a:lnTo>
                    <a:pt x="1229282" y="673099"/>
                  </a:lnTo>
                  <a:close/>
                </a:path>
                <a:path w="3563620" h="2070100">
                  <a:moveTo>
                    <a:pt x="1247929" y="622299"/>
                  </a:moveTo>
                  <a:lnTo>
                    <a:pt x="1234047" y="622299"/>
                  </a:lnTo>
                  <a:lnTo>
                    <a:pt x="1234047" y="685799"/>
                  </a:lnTo>
                  <a:lnTo>
                    <a:pt x="1248915" y="685799"/>
                  </a:lnTo>
                  <a:lnTo>
                    <a:pt x="1248915" y="647699"/>
                  </a:lnTo>
                  <a:lnTo>
                    <a:pt x="1253680" y="647699"/>
                  </a:lnTo>
                  <a:lnTo>
                    <a:pt x="1253680" y="634999"/>
                  </a:lnTo>
                  <a:lnTo>
                    <a:pt x="1252137" y="634999"/>
                  </a:lnTo>
                  <a:lnTo>
                    <a:pt x="1247929" y="622299"/>
                  </a:lnTo>
                  <a:close/>
                </a:path>
                <a:path w="3563620" h="2070100">
                  <a:moveTo>
                    <a:pt x="1179530" y="571499"/>
                  </a:moveTo>
                  <a:lnTo>
                    <a:pt x="1179339" y="571499"/>
                  </a:lnTo>
                  <a:lnTo>
                    <a:pt x="1179339" y="596899"/>
                  </a:lnTo>
                  <a:lnTo>
                    <a:pt x="1159898" y="596899"/>
                  </a:lnTo>
                  <a:lnTo>
                    <a:pt x="1159898" y="622299"/>
                  </a:lnTo>
                  <a:lnTo>
                    <a:pt x="1174766" y="622299"/>
                  </a:lnTo>
                  <a:lnTo>
                    <a:pt x="1174766" y="634999"/>
                  </a:lnTo>
                  <a:lnTo>
                    <a:pt x="1176308" y="647699"/>
                  </a:lnTo>
                  <a:lnTo>
                    <a:pt x="1180516" y="647699"/>
                  </a:lnTo>
                  <a:lnTo>
                    <a:pt x="1186756" y="660399"/>
                  </a:lnTo>
                  <a:lnTo>
                    <a:pt x="1194398" y="660399"/>
                  </a:lnTo>
                  <a:lnTo>
                    <a:pt x="1194398" y="634999"/>
                  </a:lnTo>
                  <a:lnTo>
                    <a:pt x="1179530" y="634999"/>
                  </a:lnTo>
                  <a:lnTo>
                    <a:pt x="1179530" y="571499"/>
                  </a:lnTo>
                  <a:close/>
                </a:path>
                <a:path w="3563620" h="2070100">
                  <a:moveTo>
                    <a:pt x="1199163" y="596899"/>
                  </a:moveTo>
                  <a:lnTo>
                    <a:pt x="1194398" y="596899"/>
                  </a:lnTo>
                  <a:lnTo>
                    <a:pt x="1194398" y="660399"/>
                  </a:lnTo>
                  <a:lnTo>
                    <a:pt x="1214414" y="660399"/>
                  </a:lnTo>
                  <a:lnTo>
                    <a:pt x="1214414" y="634999"/>
                  </a:lnTo>
                  <a:lnTo>
                    <a:pt x="1214031" y="634999"/>
                  </a:lnTo>
                  <a:lnTo>
                    <a:pt x="1214031" y="622299"/>
                  </a:lnTo>
                  <a:lnTo>
                    <a:pt x="1199163" y="622299"/>
                  </a:lnTo>
                  <a:lnTo>
                    <a:pt x="1199163" y="596899"/>
                  </a:lnTo>
                  <a:close/>
                </a:path>
                <a:path w="3563620" h="2070100">
                  <a:moveTo>
                    <a:pt x="1174766" y="622299"/>
                  </a:moveTo>
                  <a:lnTo>
                    <a:pt x="1161440" y="622299"/>
                  </a:lnTo>
                  <a:lnTo>
                    <a:pt x="1165648" y="634999"/>
                  </a:lnTo>
                  <a:lnTo>
                    <a:pt x="1174766" y="634999"/>
                  </a:lnTo>
                  <a:lnTo>
                    <a:pt x="1174766" y="622299"/>
                  </a:lnTo>
                  <a:close/>
                </a:path>
                <a:path w="3563620" h="2070100">
                  <a:moveTo>
                    <a:pt x="1187172" y="571499"/>
                  </a:moveTo>
                  <a:lnTo>
                    <a:pt x="1179530" y="571499"/>
                  </a:lnTo>
                  <a:lnTo>
                    <a:pt x="1179530" y="634999"/>
                  </a:lnTo>
                  <a:lnTo>
                    <a:pt x="1194398" y="634999"/>
                  </a:lnTo>
                  <a:lnTo>
                    <a:pt x="1194398" y="596899"/>
                  </a:lnTo>
                  <a:lnTo>
                    <a:pt x="1199163" y="596899"/>
                  </a:lnTo>
                  <a:lnTo>
                    <a:pt x="1197620" y="584199"/>
                  </a:lnTo>
                  <a:lnTo>
                    <a:pt x="1193413" y="584199"/>
                  </a:lnTo>
                  <a:lnTo>
                    <a:pt x="1187172" y="571499"/>
                  </a:lnTo>
                  <a:close/>
                </a:path>
                <a:path w="3563620" h="2070100">
                  <a:moveTo>
                    <a:pt x="1202040" y="596899"/>
                  </a:moveTo>
                  <a:lnTo>
                    <a:pt x="1199163" y="596899"/>
                  </a:lnTo>
                  <a:lnTo>
                    <a:pt x="1199163" y="622299"/>
                  </a:lnTo>
                  <a:lnTo>
                    <a:pt x="1214031" y="622299"/>
                  </a:lnTo>
                  <a:lnTo>
                    <a:pt x="1212489" y="609599"/>
                  </a:lnTo>
                  <a:lnTo>
                    <a:pt x="1208281" y="609599"/>
                  </a:lnTo>
                  <a:lnTo>
                    <a:pt x="1202040" y="596899"/>
                  </a:lnTo>
                  <a:close/>
                </a:path>
                <a:path w="3563620" h="2070100">
                  <a:moveTo>
                    <a:pt x="1144838" y="520699"/>
                  </a:moveTo>
                  <a:lnTo>
                    <a:pt x="1144838" y="596899"/>
                  </a:lnTo>
                  <a:lnTo>
                    <a:pt x="1141616" y="596899"/>
                  </a:lnTo>
                  <a:lnTo>
                    <a:pt x="1145824" y="609599"/>
                  </a:lnTo>
                  <a:lnTo>
                    <a:pt x="1159706" y="609599"/>
                  </a:lnTo>
                  <a:lnTo>
                    <a:pt x="1159706" y="558799"/>
                  </a:lnTo>
                  <a:lnTo>
                    <a:pt x="1164471" y="558799"/>
                  </a:lnTo>
                  <a:lnTo>
                    <a:pt x="1164471" y="546099"/>
                  </a:lnTo>
                  <a:lnTo>
                    <a:pt x="1162928" y="533399"/>
                  </a:lnTo>
                  <a:lnTo>
                    <a:pt x="1152480" y="533399"/>
                  </a:lnTo>
                  <a:lnTo>
                    <a:pt x="1144838" y="520699"/>
                  </a:lnTo>
                  <a:close/>
                </a:path>
                <a:path w="3563620" h="2070100">
                  <a:moveTo>
                    <a:pt x="1164471" y="558799"/>
                  </a:moveTo>
                  <a:lnTo>
                    <a:pt x="1159706" y="558799"/>
                  </a:lnTo>
                  <a:lnTo>
                    <a:pt x="1159706" y="609599"/>
                  </a:lnTo>
                  <a:lnTo>
                    <a:pt x="1159898" y="609599"/>
                  </a:lnTo>
                  <a:lnTo>
                    <a:pt x="1159898" y="596899"/>
                  </a:lnTo>
                  <a:lnTo>
                    <a:pt x="1179339" y="596899"/>
                  </a:lnTo>
                  <a:lnTo>
                    <a:pt x="1179339" y="571499"/>
                  </a:lnTo>
                  <a:lnTo>
                    <a:pt x="1164471" y="571499"/>
                  </a:lnTo>
                  <a:lnTo>
                    <a:pt x="1164471" y="558799"/>
                  </a:lnTo>
                  <a:close/>
                </a:path>
                <a:path w="3563620" h="2070100">
                  <a:moveTo>
                    <a:pt x="1144838" y="520699"/>
                  </a:moveTo>
                  <a:lnTo>
                    <a:pt x="1118324" y="520699"/>
                  </a:lnTo>
                  <a:lnTo>
                    <a:pt x="1119867" y="533399"/>
                  </a:lnTo>
                  <a:lnTo>
                    <a:pt x="1119867" y="546099"/>
                  </a:lnTo>
                  <a:lnTo>
                    <a:pt x="1125205" y="546099"/>
                  </a:lnTo>
                  <a:lnTo>
                    <a:pt x="1125205" y="571499"/>
                  </a:lnTo>
                  <a:lnTo>
                    <a:pt x="1126748" y="584199"/>
                  </a:lnTo>
                  <a:lnTo>
                    <a:pt x="1130956" y="584199"/>
                  </a:lnTo>
                  <a:lnTo>
                    <a:pt x="1137196" y="596899"/>
                  </a:lnTo>
                  <a:lnTo>
                    <a:pt x="1140073" y="596899"/>
                  </a:lnTo>
                  <a:lnTo>
                    <a:pt x="1140073" y="571499"/>
                  </a:lnTo>
                  <a:lnTo>
                    <a:pt x="1144838" y="571499"/>
                  </a:lnTo>
                  <a:lnTo>
                    <a:pt x="1144838" y="520699"/>
                  </a:lnTo>
                  <a:close/>
                </a:path>
                <a:path w="3563620" h="2070100">
                  <a:moveTo>
                    <a:pt x="1144838" y="571499"/>
                  </a:moveTo>
                  <a:lnTo>
                    <a:pt x="1140073" y="571499"/>
                  </a:lnTo>
                  <a:lnTo>
                    <a:pt x="1140073" y="596899"/>
                  </a:lnTo>
                  <a:lnTo>
                    <a:pt x="1144838" y="596899"/>
                  </a:lnTo>
                  <a:lnTo>
                    <a:pt x="1144838" y="571499"/>
                  </a:lnTo>
                  <a:close/>
                </a:path>
                <a:path w="3563620" h="2070100">
                  <a:moveTo>
                    <a:pt x="1100234" y="507999"/>
                  </a:moveTo>
                  <a:lnTo>
                    <a:pt x="1075263" y="507999"/>
                  </a:lnTo>
                  <a:lnTo>
                    <a:pt x="1075263" y="533399"/>
                  </a:lnTo>
                  <a:lnTo>
                    <a:pt x="1080601" y="533399"/>
                  </a:lnTo>
                  <a:lnTo>
                    <a:pt x="1080601" y="546099"/>
                  </a:lnTo>
                  <a:lnTo>
                    <a:pt x="1082144" y="558799"/>
                  </a:lnTo>
                  <a:lnTo>
                    <a:pt x="1092592" y="558799"/>
                  </a:lnTo>
                  <a:lnTo>
                    <a:pt x="1100234" y="571499"/>
                  </a:lnTo>
                  <a:lnTo>
                    <a:pt x="1100234" y="507999"/>
                  </a:lnTo>
                  <a:close/>
                </a:path>
                <a:path w="3563620" h="2070100">
                  <a:moveTo>
                    <a:pt x="1107876" y="507999"/>
                  </a:moveTo>
                  <a:lnTo>
                    <a:pt x="1100234" y="507999"/>
                  </a:lnTo>
                  <a:lnTo>
                    <a:pt x="1100234" y="571499"/>
                  </a:lnTo>
                  <a:lnTo>
                    <a:pt x="1125205" y="571499"/>
                  </a:lnTo>
                  <a:lnTo>
                    <a:pt x="1125205" y="546099"/>
                  </a:lnTo>
                  <a:lnTo>
                    <a:pt x="1119867" y="546099"/>
                  </a:lnTo>
                  <a:lnTo>
                    <a:pt x="1119867" y="533399"/>
                  </a:lnTo>
                  <a:lnTo>
                    <a:pt x="1118324" y="520699"/>
                  </a:lnTo>
                  <a:lnTo>
                    <a:pt x="1114117" y="520699"/>
                  </a:lnTo>
                  <a:lnTo>
                    <a:pt x="1107876" y="507999"/>
                  </a:lnTo>
                  <a:close/>
                </a:path>
                <a:path w="3563620" h="2070100">
                  <a:moveTo>
                    <a:pt x="1173589" y="558799"/>
                  </a:moveTo>
                  <a:lnTo>
                    <a:pt x="1164471" y="558799"/>
                  </a:lnTo>
                  <a:lnTo>
                    <a:pt x="1164471" y="571499"/>
                  </a:lnTo>
                  <a:lnTo>
                    <a:pt x="1177796" y="571499"/>
                  </a:lnTo>
                  <a:lnTo>
                    <a:pt x="1173589" y="558799"/>
                  </a:lnTo>
                  <a:close/>
                </a:path>
                <a:path w="3563620" h="2070100">
                  <a:moveTo>
                    <a:pt x="1055630" y="457199"/>
                  </a:moveTo>
                  <a:lnTo>
                    <a:pt x="1010835" y="457199"/>
                  </a:lnTo>
                  <a:lnTo>
                    <a:pt x="1010835" y="469899"/>
                  </a:lnTo>
                  <a:lnTo>
                    <a:pt x="1035997" y="469899"/>
                  </a:lnTo>
                  <a:lnTo>
                    <a:pt x="1035997" y="533399"/>
                  </a:lnTo>
                  <a:lnTo>
                    <a:pt x="1037540" y="533399"/>
                  </a:lnTo>
                  <a:lnTo>
                    <a:pt x="1041748" y="546099"/>
                  </a:lnTo>
                  <a:lnTo>
                    <a:pt x="1055630" y="546099"/>
                  </a:lnTo>
                  <a:lnTo>
                    <a:pt x="1055630" y="507999"/>
                  </a:lnTo>
                  <a:lnTo>
                    <a:pt x="1075263" y="507999"/>
                  </a:lnTo>
                  <a:lnTo>
                    <a:pt x="1075263" y="495299"/>
                  </a:lnTo>
                  <a:lnTo>
                    <a:pt x="1055630" y="495299"/>
                  </a:lnTo>
                  <a:lnTo>
                    <a:pt x="1055630" y="457199"/>
                  </a:lnTo>
                  <a:close/>
                </a:path>
                <a:path w="3563620" h="2070100">
                  <a:moveTo>
                    <a:pt x="1075263" y="507999"/>
                  </a:moveTo>
                  <a:lnTo>
                    <a:pt x="1055630" y="507999"/>
                  </a:lnTo>
                  <a:lnTo>
                    <a:pt x="1055630" y="546099"/>
                  </a:lnTo>
                  <a:lnTo>
                    <a:pt x="1080601" y="546099"/>
                  </a:lnTo>
                  <a:lnTo>
                    <a:pt x="1080601" y="533399"/>
                  </a:lnTo>
                  <a:lnTo>
                    <a:pt x="1075263" y="533399"/>
                  </a:lnTo>
                  <a:lnTo>
                    <a:pt x="1075263" y="507999"/>
                  </a:lnTo>
                  <a:close/>
                </a:path>
                <a:path w="3563620" h="2070100">
                  <a:moveTo>
                    <a:pt x="991202" y="431799"/>
                  </a:moveTo>
                  <a:lnTo>
                    <a:pt x="936495" y="431799"/>
                  </a:lnTo>
                  <a:lnTo>
                    <a:pt x="936495" y="444499"/>
                  </a:lnTo>
                  <a:lnTo>
                    <a:pt x="971569" y="444499"/>
                  </a:lnTo>
                  <a:lnTo>
                    <a:pt x="971569" y="469899"/>
                  </a:lnTo>
                  <a:lnTo>
                    <a:pt x="973112" y="482599"/>
                  </a:lnTo>
                  <a:lnTo>
                    <a:pt x="977319" y="482599"/>
                  </a:lnTo>
                  <a:lnTo>
                    <a:pt x="983560" y="495299"/>
                  </a:lnTo>
                  <a:lnTo>
                    <a:pt x="991202" y="495299"/>
                  </a:lnTo>
                  <a:lnTo>
                    <a:pt x="991202" y="431799"/>
                  </a:lnTo>
                  <a:close/>
                </a:path>
                <a:path w="3563620" h="2070100">
                  <a:moveTo>
                    <a:pt x="1005085" y="431799"/>
                  </a:moveTo>
                  <a:lnTo>
                    <a:pt x="991202" y="431799"/>
                  </a:lnTo>
                  <a:lnTo>
                    <a:pt x="991202" y="495299"/>
                  </a:lnTo>
                  <a:lnTo>
                    <a:pt x="1035997" y="495299"/>
                  </a:lnTo>
                  <a:lnTo>
                    <a:pt x="1035997" y="469899"/>
                  </a:lnTo>
                  <a:lnTo>
                    <a:pt x="1010835" y="469899"/>
                  </a:lnTo>
                  <a:lnTo>
                    <a:pt x="1010835" y="444499"/>
                  </a:lnTo>
                  <a:lnTo>
                    <a:pt x="1009292" y="444499"/>
                  </a:lnTo>
                  <a:lnTo>
                    <a:pt x="1005085" y="431799"/>
                  </a:lnTo>
                  <a:close/>
                </a:path>
                <a:path w="3563620" h="2070100">
                  <a:moveTo>
                    <a:pt x="1069513" y="457199"/>
                  </a:moveTo>
                  <a:lnTo>
                    <a:pt x="1055630" y="457199"/>
                  </a:lnTo>
                  <a:lnTo>
                    <a:pt x="1055630" y="495299"/>
                  </a:lnTo>
                  <a:lnTo>
                    <a:pt x="1075263" y="495299"/>
                  </a:lnTo>
                  <a:lnTo>
                    <a:pt x="1075263" y="469899"/>
                  </a:lnTo>
                  <a:lnTo>
                    <a:pt x="1073720" y="469899"/>
                  </a:lnTo>
                  <a:lnTo>
                    <a:pt x="1069513" y="457199"/>
                  </a:lnTo>
                  <a:close/>
                </a:path>
                <a:path w="3563620" h="2070100">
                  <a:moveTo>
                    <a:pt x="916862" y="406399"/>
                  </a:moveTo>
                  <a:lnTo>
                    <a:pt x="881979" y="406399"/>
                  </a:lnTo>
                  <a:lnTo>
                    <a:pt x="881979" y="419099"/>
                  </a:lnTo>
                  <a:lnTo>
                    <a:pt x="897229" y="419099"/>
                  </a:lnTo>
                  <a:lnTo>
                    <a:pt x="897229" y="444499"/>
                  </a:lnTo>
                  <a:lnTo>
                    <a:pt x="898772" y="457199"/>
                  </a:lnTo>
                  <a:lnTo>
                    <a:pt x="902979" y="457199"/>
                  </a:lnTo>
                  <a:lnTo>
                    <a:pt x="909220" y="469899"/>
                  </a:lnTo>
                  <a:lnTo>
                    <a:pt x="916862" y="469899"/>
                  </a:lnTo>
                  <a:lnTo>
                    <a:pt x="916862" y="406399"/>
                  </a:lnTo>
                  <a:close/>
                </a:path>
                <a:path w="3563620" h="2070100">
                  <a:moveTo>
                    <a:pt x="930744" y="406399"/>
                  </a:moveTo>
                  <a:lnTo>
                    <a:pt x="916862" y="406399"/>
                  </a:lnTo>
                  <a:lnTo>
                    <a:pt x="916862" y="469899"/>
                  </a:lnTo>
                  <a:lnTo>
                    <a:pt x="971569" y="469899"/>
                  </a:lnTo>
                  <a:lnTo>
                    <a:pt x="971569" y="444499"/>
                  </a:lnTo>
                  <a:lnTo>
                    <a:pt x="936495" y="444499"/>
                  </a:lnTo>
                  <a:lnTo>
                    <a:pt x="936495" y="419099"/>
                  </a:lnTo>
                  <a:lnTo>
                    <a:pt x="934952" y="419099"/>
                  </a:lnTo>
                  <a:lnTo>
                    <a:pt x="930744" y="406399"/>
                  </a:lnTo>
                  <a:close/>
                </a:path>
                <a:path w="3563620" h="2070100">
                  <a:moveTo>
                    <a:pt x="862346" y="368299"/>
                  </a:moveTo>
                  <a:lnTo>
                    <a:pt x="847287" y="368299"/>
                  </a:lnTo>
                  <a:lnTo>
                    <a:pt x="847287" y="380999"/>
                  </a:lnTo>
                  <a:lnTo>
                    <a:pt x="842713" y="380999"/>
                  </a:lnTo>
                  <a:lnTo>
                    <a:pt x="842713" y="419099"/>
                  </a:lnTo>
                  <a:lnTo>
                    <a:pt x="844256" y="431799"/>
                  </a:lnTo>
                  <a:lnTo>
                    <a:pt x="848463" y="431799"/>
                  </a:lnTo>
                  <a:lnTo>
                    <a:pt x="854704" y="444499"/>
                  </a:lnTo>
                  <a:lnTo>
                    <a:pt x="862346" y="444499"/>
                  </a:lnTo>
                  <a:lnTo>
                    <a:pt x="862346" y="368299"/>
                  </a:lnTo>
                  <a:close/>
                </a:path>
                <a:path w="3563620" h="2070100">
                  <a:moveTo>
                    <a:pt x="876228" y="368299"/>
                  </a:moveTo>
                  <a:lnTo>
                    <a:pt x="862346" y="368299"/>
                  </a:lnTo>
                  <a:lnTo>
                    <a:pt x="862346" y="444499"/>
                  </a:lnTo>
                  <a:lnTo>
                    <a:pt x="897229" y="444499"/>
                  </a:lnTo>
                  <a:lnTo>
                    <a:pt x="897229" y="419099"/>
                  </a:lnTo>
                  <a:lnTo>
                    <a:pt x="881979" y="419099"/>
                  </a:lnTo>
                  <a:lnTo>
                    <a:pt x="881979" y="380999"/>
                  </a:lnTo>
                  <a:lnTo>
                    <a:pt x="880436" y="380999"/>
                  </a:lnTo>
                  <a:lnTo>
                    <a:pt x="876228" y="368299"/>
                  </a:lnTo>
                  <a:close/>
                </a:path>
                <a:path w="3563620" h="2070100">
                  <a:moveTo>
                    <a:pt x="812786" y="355599"/>
                  </a:moveTo>
                  <a:lnTo>
                    <a:pt x="808021" y="355599"/>
                  </a:lnTo>
                  <a:lnTo>
                    <a:pt x="808021" y="380999"/>
                  </a:lnTo>
                  <a:lnTo>
                    <a:pt x="809564" y="393699"/>
                  </a:lnTo>
                  <a:lnTo>
                    <a:pt x="813771" y="393699"/>
                  </a:lnTo>
                  <a:lnTo>
                    <a:pt x="820012" y="406399"/>
                  </a:lnTo>
                  <a:lnTo>
                    <a:pt x="827654" y="406399"/>
                  </a:lnTo>
                  <a:lnTo>
                    <a:pt x="827654" y="380999"/>
                  </a:lnTo>
                  <a:lnTo>
                    <a:pt x="812786" y="380999"/>
                  </a:lnTo>
                  <a:lnTo>
                    <a:pt x="812786" y="355599"/>
                  </a:lnTo>
                  <a:close/>
                </a:path>
                <a:path w="3563620" h="2070100">
                  <a:moveTo>
                    <a:pt x="832418" y="342899"/>
                  </a:moveTo>
                  <a:lnTo>
                    <a:pt x="827654" y="342899"/>
                  </a:lnTo>
                  <a:lnTo>
                    <a:pt x="827654" y="406399"/>
                  </a:lnTo>
                  <a:lnTo>
                    <a:pt x="842713" y="406399"/>
                  </a:lnTo>
                  <a:lnTo>
                    <a:pt x="842713" y="380999"/>
                  </a:lnTo>
                  <a:lnTo>
                    <a:pt x="847287" y="380999"/>
                  </a:lnTo>
                  <a:lnTo>
                    <a:pt x="847287" y="355599"/>
                  </a:lnTo>
                  <a:lnTo>
                    <a:pt x="832418" y="355599"/>
                  </a:lnTo>
                  <a:lnTo>
                    <a:pt x="832418" y="342899"/>
                  </a:lnTo>
                  <a:close/>
                </a:path>
                <a:path w="3563620" h="2070100">
                  <a:moveTo>
                    <a:pt x="812786" y="304799"/>
                  </a:moveTo>
                  <a:lnTo>
                    <a:pt x="802682" y="304799"/>
                  </a:lnTo>
                  <a:lnTo>
                    <a:pt x="802682" y="330199"/>
                  </a:lnTo>
                  <a:lnTo>
                    <a:pt x="793153" y="330199"/>
                  </a:lnTo>
                  <a:lnTo>
                    <a:pt x="793153" y="355599"/>
                  </a:lnTo>
                  <a:lnTo>
                    <a:pt x="794695" y="368299"/>
                  </a:lnTo>
                  <a:lnTo>
                    <a:pt x="798903" y="368299"/>
                  </a:lnTo>
                  <a:lnTo>
                    <a:pt x="805143" y="380999"/>
                  </a:lnTo>
                  <a:lnTo>
                    <a:pt x="808021" y="380999"/>
                  </a:lnTo>
                  <a:lnTo>
                    <a:pt x="808021" y="355599"/>
                  </a:lnTo>
                  <a:lnTo>
                    <a:pt x="812786" y="355599"/>
                  </a:lnTo>
                  <a:lnTo>
                    <a:pt x="812786" y="304799"/>
                  </a:lnTo>
                  <a:close/>
                </a:path>
                <a:path w="3563620" h="2070100">
                  <a:moveTo>
                    <a:pt x="812786" y="304799"/>
                  </a:moveTo>
                  <a:lnTo>
                    <a:pt x="812786" y="380999"/>
                  </a:lnTo>
                  <a:lnTo>
                    <a:pt x="827654" y="380999"/>
                  </a:lnTo>
                  <a:lnTo>
                    <a:pt x="827654" y="342899"/>
                  </a:lnTo>
                  <a:lnTo>
                    <a:pt x="832418" y="342899"/>
                  </a:lnTo>
                  <a:lnTo>
                    <a:pt x="832418" y="330199"/>
                  </a:lnTo>
                  <a:lnTo>
                    <a:pt x="830876" y="317499"/>
                  </a:lnTo>
                  <a:lnTo>
                    <a:pt x="820428" y="317499"/>
                  </a:lnTo>
                  <a:lnTo>
                    <a:pt x="812786" y="304799"/>
                  </a:lnTo>
                  <a:close/>
                </a:path>
                <a:path w="3563620" h="2070100">
                  <a:moveTo>
                    <a:pt x="783049" y="279399"/>
                  </a:moveTo>
                  <a:lnTo>
                    <a:pt x="758078" y="279399"/>
                  </a:lnTo>
                  <a:lnTo>
                    <a:pt x="758078" y="304799"/>
                  </a:lnTo>
                  <a:lnTo>
                    <a:pt x="763417" y="304799"/>
                  </a:lnTo>
                  <a:lnTo>
                    <a:pt x="763417" y="330199"/>
                  </a:lnTo>
                  <a:lnTo>
                    <a:pt x="764959" y="342899"/>
                  </a:lnTo>
                  <a:lnTo>
                    <a:pt x="775407" y="342899"/>
                  </a:lnTo>
                  <a:lnTo>
                    <a:pt x="783049" y="355599"/>
                  </a:lnTo>
                  <a:lnTo>
                    <a:pt x="783049" y="279399"/>
                  </a:lnTo>
                  <a:close/>
                </a:path>
                <a:path w="3563620" h="2070100">
                  <a:moveTo>
                    <a:pt x="790691" y="279399"/>
                  </a:moveTo>
                  <a:lnTo>
                    <a:pt x="783049" y="279399"/>
                  </a:lnTo>
                  <a:lnTo>
                    <a:pt x="783049" y="355599"/>
                  </a:lnTo>
                  <a:lnTo>
                    <a:pt x="793153" y="355599"/>
                  </a:lnTo>
                  <a:lnTo>
                    <a:pt x="793153" y="330199"/>
                  </a:lnTo>
                  <a:lnTo>
                    <a:pt x="802682" y="330199"/>
                  </a:lnTo>
                  <a:lnTo>
                    <a:pt x="802682" y="304799"/>
                  </a:lnTo>
                  <a:lnTo>
                    <a:pt x="801139" y="292099"/>
                  </a:lnTo>
                  <a:lnTo>
                    <a:pt x="796932" y="292099"/>
                  </a:lnTo>
                  <a:lnTo>
                    <a:pt x="790691" y="279399"/>
                  </a:lnTo>
                  <a:close/>
                </a:path>
                <a:path w="3563620" h="2070100">
                  <a:moveTo>
                    <a:pt x="841536" y="342899"/>
                  </a:moveTo>
                  <a:lnTo>
                    <a:pt x="832418" y="342899"/>
                  </a:lnTo>
                  <a:lnTo>
                    <a:pt x="832418" y="355599"/>
                  </a:lnTo>
                  <a:lnTo>
                    <a:pt x="845744" y="355599"/>
                  </a:lnTo>
                  <a:lnTo>
                    <a:pt x="841536" y="342899"/>
                  </a:lnTo>
                  <a:close/>
                </a:path>
                <a:path w="3563620" h="2070100">
                  <a:moveTo>
                    <a:pt x="738445" y="241299"/>
                  </a:moveTo>
                  <a:lnTo>
                    <a:pt x="678782" y="241299"/>
                  </a:lnTo>
                  <a:lnTo>
                    <a:pt x="678782" y="266699"/>
                  </a:lnTo>
                  <a:lnTo>
                    <a:pt x="718812" y="266699"/>
                  </a:lnTo>
                  <a:lnTo>
                    <a:pt x="718812" y="304799"/>
                  </a:lnTo>
                  <a:lnTo>
                    <a:pt x="720355" y="304799"/>
                  </a:lnTo>
                  <a:lnTo>
                    <a:pt x="724563" y="317499"/>
                  </a:lnTo>
                  <a:lnTo>
                    <a:pt x="738445" y="317499"/>
                  </a:lnTo>
                  <a:lnTo>
                    <a:pt x="738445" y="241299"/>
                  </a:lnTo>
                  <a:close/>
                </a:path>
                <a:path w="3563620" h="2070100">
                  <a:moveTo>
                    <a:pt x="752328" y="241299"/>
                  </a:moveTo>
                  <a:lnTo>
                    <a:pt x="738445" y="241299"/>
                  </a:lnTo>
                  <a:lnTo>
                    <a:pt x="738445" y="317499"/>
                  </a:lnTo>
                  <a:lnTo>
                    <a:pt x="763417" y="317499"/>
                  </a:lnTo>
                  <a:lnTo>
                    <a:pt x="763417" y="304799"/>
                  </a:lnTo>
                  <a:lnTo>
                    <a:pt x="758078" y="304799"/>
                  </a:lnTo>
                  <a:lnTo>
                    <a:pt x="758078" y="266699"/>
                  </a:lnTo>
                  <a:lnTo>
                    <a:pt x="756535" y="253999"/>
                  </a:lnTo>
                  <a:lnTo>
                    <a:pt x="752328" y="241299"/>
                  </a:lnTo>
                  <a:close/>
                </a:path>
                <a:path w="3563620" h="2070100">
                  <a:moveTo>
                    <a:pt x="659149" y="215899"/>
                  </a:moveTo>
                  <a:lnTo>
                    <a:pt x="629222" y="215899"/>
                  </a:lnTo>
                  <a:lnTo>
                    <a:pt x="629222" y="228599"/>
                  </a:lnTo>
                  <a:lnTo>
                    <a:pt x="639516" y="228599"/>
                  </a:lnTo>
                  <a:lnTo>
                    <a:pt x="639516" y="266699"/>
                  </a:lnTo>
                  <a:lnTo>
                    <a:pt x="641059" y="266699"/>
                  </a:lnTo>
                  <a:lnTo>
                    <a:pt x="645267" y="279399"/>
                  </a:lnTo>
                  <a:lnTo>
                    <a:pt x="659149" y="279399"/>
                  </a:lnTo>
                  <a:lnTo>
                    <a:pt x="659149" y="215899"/>
                  </a:lnTo>
                  <a:close/>
                </a:path>
                <a:path w="3563620" h="2070100">
                  <a:moveTo>
                    <a:pt x="673032" y="215899"/>
                  </a:moveTo>
                  <a:lnTo>
                    <a:pt x="659149" y="215899"/>
                  </a:lnTo>
                  <a:lnTo>
                    <a:pt x="659149" y="279399"/>
                  </a:lnTo>
                  <a:lnTo>
                    <a:pt x="718812" y="279399"/>
                  </a:lnTo>
                  <a:lnTo>
                    <a:pt x="718812" y="266699"/>
                  </a:lnTo>
                  <a:lnTo>
                    <a:pt x="678782" y="266699"/>
                  </a:lnTo>
                  <a:lnTo>
                    <a:pt x="678782" y="228599"/>
                  </a:lnTo>
                  <a:lnTo>
                    <a:pt x="677239" y="228599"/>
                  </a:lnTo>
                  <a:lnTo>
                    <a:pt x="673032" y="215899"/>
                  </a:lnTo>
                  <a:close/>
                </a:path>
                <a:path w="3563620" h="2070100">
                  <a:moveTo>
                    <a:pt x="609589" y="190499"/>
                  </a:moveTo>
                  <a:lnTo>
                    <a:pt x="574706" y="190499"/>
                  </a:lnTo>
                  <a:lnTo>
                    <a:pt x="574706" y="203199"/>
                  </a:lnTo>
                  <a:lnTo>
                    <a:pt x="589956" y="203199"/>
                  </a:lnTo>
                  <a:lnTo>
                    <a:pt x="589956" y="228599"/>
                  </a:lnTo>
                  <a:lnTo>
                    <a:pt x="591499" y="241299"/>
                  </a:lnTo>
                  <a:lnTo>
                    <a:pt x="595706" y="241299"/>
                  </a:lnTo>
                  <a:lnTo>
                    <a:pt x="601947" y="253999"/>
                  </a:lnTo>
                  <a:lnTo>
                    <a:pt x="609589" y="253999"/>
                  </a:lnTo>
                  <a:lnTo>
                    <a:pt x="609589" y="190499"/>
                  </a:lnTo>
                  <a:close/>
                </a:path>
                <a:path w="3563620" h="2070100">
                  <a:moveTo>
                    <a:pt x="623472" y="190499"/>
                  </a:moveTo>
                  <a:lnTo>
                    <a:pt x="609589" y="190499"/>
                  </a:lnTo>
                  <a:lnTo>
                    <a:pt x="609589" y="253999"/>
                  </a:lnTo>
                  <a:lnTo>
                    <a:pt x="639516" y="253999"/>
                  </a:lnTo>
                  <a:lnTo>
                    <a:pt x="639516" y="228599"/>
                  </a:lnTo>
                  <a:lnTo>
                    <a:pt x="629222" y="228599"/>
                  </a:lnTo>
                  <a:lnTo>
                    <a:pt x="629222" y="203199"/>
                  </a:lnTo>
                  <a:lnTo>
                    <a:pt x="627679" y="203199"/>
                  </a:lnTo>
                  <a:lnTo>
                    <a:pt x="623472" y="190499"/>
                  </a:lnTo>
                  <a:close/>
                </a:path>
                <a:path w="3563620" h="2070100">
                  <a:moveTo>
                    <a:pt x="555073" y="165099"/>
                  </a:moveTo>
                  <a:lnTo>
                    <a:pt x="480542" y="165099"/>
                  </a:lnTo>
                  <a:lnTo>
                    <a:pt x="480542" y="177799"/>
                  </a:lnTo>
                  <a:lnTo>
                    <a:pt x="535440" y="177799"/>
                  </a:lnTo>
                  <a:lnTo>
                    <a:pt x="535440" y="203199"/>
                  </a:lnTo>
                  <a:lnTo>
                    <a:pt x="536983" y="215899"/>
                  </a:lnTo>
                  <a:lnTo>
                    <a:pt x="541190" y="215899"/>
                  </a:lnTo>
                  <a:lnTo>
                    <a:pt x="547431" y="228599"/>
                  </a:lnTo>
                  <a:lnTo>
                    <a:pt x="555073" y="228599"/>
                  </a:lnTo>
                  <a:lnTo>
                    <a:pt x="555073" y="165099"/>
                  </a:lnTo>
                  <a:close/>
                </a:path>
                <a:path w="3563620" h="2070100">
                  <a:moveTo>
                    <a:pt x="568955" y="165099"/>
                  </a:moveTo>
                  <a:lnTo>
                    <a:pt x="555073" y="165099"/>
                  </a:lnTo>
                  <a:lnTo>
                    <a:pt x="555073" y="228599"/>
                  </a:lnTo>
                  <a:lnTo>
                    <a:pt x="589956" y="228599"/>
                  </a:lnTo>
                  <a:lnTo>
                    <a:pt x="589956" y="203199"/>
                  </a:lnTo>
                  <a:lnTo>
                    <a:pt x="574706" y="203199"/>
                  </a:lnTo>
                  <a:lnTo>
                    <a:pt x="574706" y="177799"/>
                  </a:lnTo>
                  <a:lnTo>
                    <a:pt x="573163" y="177799"/>
                  </a:lnTo>
                  <a:lnTo>
                    <a:pt x="568955" y="165099"/>
                  </a:lnTo>
                  <a:close/>
                </a:path>
                <a:path w="3563620" h="2070100">
                  <a:moveTo>
                    <a:pt x="460909" y="126999"/>
                  </a:moveTo>
                  <a:lnTo>
                    <a:pt x="445849" y="126999"/>
                  </a:lnTo>
                  <a:lnTo>
                    <a:pt x="445849" y="152399"/>
                  </a:lnTo>
                  <a:lnTo>
                    <a:pt x="441276" y="152399"/>
                  </a:lnTo>
                  <a:lnTo>
                    <a:pt x="441276" y="177799"/>
                  </a:lnTo>
                  <a:lnTo>
                    <a:pt x="442819" y="190499"/>
                  </a:lnTo>
                  <a:lnTo>
                    <a:pt x="447026" y="190499"/>
                  </a:lnTo>
                  <a:lnTo>
                    <a:pt x="453267" y="203199"/>
                  </a:lnTo>
                  <a:lnTo>
                    <a:pt x="460909" y="203199"/>
                  </a:lnTo>
                  <a:lnTo>
                    <a:pt x="460909" y="126999"/>
                  </a:lnTo>
                  <a:close/>
                </a:path>
                <a:path w="3563620" h="2070100">
                  <a:moveTo>
                    <a:pt x="468551" y="126999"/>
                  </a:moveTo>
                  <a:lnTo>
                    <a:pt x="460909" y="126999"/>
                  </a:lnTo>
                  <a:lnTo>
                    <a:pt x="460909" y="203199"/>
                  </a:lnTo>
                  <a:lnTo>
                    <a:pt x="535440" y="203199"/>
                  </a:lnTo>
                  <a:lnTo>
                    <a:pt x="535440" y="177799"/>
                  </a:lnTo>
                  <a:lnTo>
                    <a:pt x="480542" y="177799"/>
                  </a:lnTo>
                  <a:lnTo>
                    <a:pt x="480542" y="152399"/>
                  </a:lnTo>
                  <a:lnTo>
                    <a:pt x="478999" y="139699"/>
                  </a:lnTo>
                  <a:lnTo>
                    <a:pt x="474791" y="139699"/>
                  </a:lnTo>
                  <a:lnTo>
                    <a:pt x="468551" y="126999"/>
                  </a:lnTo>
                  <a:close/>
                </a:path>
                <a:path w="3563620" h="2070100">
                  <a:moveTo>
                    <a:pt x="426217" y="88899"/>
                  </a:moveTo>
                  <a:lnTo>
                    <a:pt x="426025" y="88899"/>
                  </a:lnTo>
                  <a:lnTo>
                    <a:pt x="426025" y="114299"/>
                  </a:lnTo>
                  <a:lnTo>
                    <a:pt x="406584" y="114299"/>
                  </a:lnTo>
                  <a:lnTo>
                    <a:pt x="406584" y="152399"/>
                  </a:lnTo>
                  <a:lnTo>
                    <a:pt x="408127" y="152399"/>
                  </a:lnTo>
                  <a:lnTo>
                    <a:pt x="412334" y="165099"/>
                  </a:lnTo>
                  <a:lnTo>
                    <a:pt x="426217" y="165099"/>
                  </a:lnTo>
                  <a:lnTo>
                    <a:pt x="426217" y="88899"/>
                  </a:lnTo>
                  <a:close/>
                </a:path>
                <a:path w="3563620" h="2070100">
                  <a:moveTo>
                    <a:pt x="426217" y="88899"/>
                  </a:moveTo>
                  <a:lnTo>
                    <a:pt x="426217" y="165099"/>
                  </a:lnTo>
                  <a:lnTo>
                    <a:pt x="441276" y="165099"/>
                  </a:lnTo>
                  <a:lnTo>
                    <a:pt x="441276" y="152399"/>
                  </a:lnTo>
                  <a:lnTo>
                    <a:pt x="445849" y="152399"/>
                  </a:lnTo>
                  <a:lnTo>
                    <a:pt x="445849" y="114299"/>
                  </a:lnTo>
                  <a:lnTo>
                    <a:pt x="444307" y="101599"/>
                  </a:lnTo>
                  <a:lnTo>
                    <a:pt x="433859" y="101599"/>
                  </a:lnTo>
                  <a:lnTo>
                    <a:pt x="426217" y="88899"/>
                  </a:lnTo>
                  <a:close/>
                </a:path>
                <a:path w="3563620" h="2070100">
                  <a:moveTo>
                    <a:pt x="406392" y="63499"/>
                  </a:moveTo>
                  <a:lnTo>
                    <a:pt x="371509" y="63499"/>
                  </a:lnTo>
                  <a:lnTo>
                    <a:pt x="371509" y="76199"/>
                  </a:lnTo>
                  <a:lnTo>
                    <a:pt x="386760" y="76199"/>
                  </a:lnTo>
                  <a:lnTo>
                    <a:pt x="386760" y="114299"/>
                  </a:lnTo>
                  <a:lnTo>
                    <a:pt x="388302" y="126999"/>
                  </a:lnTo>
                  <a:lnTo>
                    <a:pt x="406392" y="126999"/>
                  </a:lnTo>
                  <a:lnTo>
                    <a:pt x="406392" y="63499"/>
                  </a:lnTo>
                  <a:close/>
                </a:path>
                <a:path w="3563620" h="2070100">
                  <a:moveTo>
                    <a:pt x="420275" y="63499"/>
                  </a:moveTo>
                  <a:lnTo>
                    <a:pt x="406392" y="63499"/>
                  </a:lnTo>
                  <a:lnTo>
                    <a:pt x="406392" y="126999"/>
                  </a:lnTo>
                  <a:lnTo>
                    <a:pt x="406584" y="126999"/>
                  </a:lnTo>
                  <a:lnTo>
                    <a:pt x="406584" y="114299"/>
                  </a:lnTo>
                  <a:lnTo>
                    <a:pt x="426025" y="114299"/>
                  </a:lnTo>
                  <a:lnTo>
                    <a:pt x="426025" y="76199"/>
                  </a:lnTo>
                  <a:lnTo>
                    <a:pt x="424483" y="76199"/>
                  </a:lnTo>
                  <a:lnTo>
                    <a:pt x="420275" y="63499"/>
                  </a:lnTo>
                  <a:close/>
                </a:path>
                <a:path w="3563620" h="2070100">
                  <a:moveTo>
                    <a:pt x="351876" y="38099"/>
                  </a:moveTo>
                  <a:lnTo>
                    <a:pt x="255978" y="38099"/>
                  </a:lnTo>
                  <a:lnTo>
                    <a:pt x="257521" y="50799"/>
                  </a:lnTo>
                  <a:lnTo>
                    <a:pt x="257521" y="63499"/>
                  </a:lnTo>
                  <a:lnTo>
                    <a:pt x="332243" y="63499"/>
                  </a:lnTo>
                  <a:lnTo>
                    <a:pt x="332243" y="76199"/>
                  </a:lnTo>
                  <a:lnTo>
                    <a:pt x="333786" y="88899"/>
                  </a:lnTo>
                  <a:lnTo>
                    <a:pt x="337994" y="88899"/>
                  </a:lnTo>
                  <a:lnTo>
                    <a:pt x="344234" y="101599"/>
                  </a:lnTo>
                  <a:lnTo>
                    <a:pt x="351876" y="101599"/>
                  </a:lnTo>
                  <a:lnTo>
                    <a:pt x="351876" y="38099"/>
                  </a:lnTo>
                  <a:close/>
                </a:path>
                <a:path w="3563620" h="2070100">
                  <a:moveTo>
                    <a:pt x="359518" y="38099"/>
                  </a:moveTo>
                  <a:lnTo>
                    <a:pt x="351876" y="38099"/>
                  </a:lnTo>
                  <a:lnTo>
                    <a:pt x="351876" y="101599"/>
                  </a:lnTo>
                  <a:lnTo>
                    <a:pt x="386760" y="101599"/>
                  </a:lnTo>
                  <a:lnTo>
                    <a:pt x="386760" y="76199"/>
                  </a:lnTo>
                  <a:lnTo>
                    <a:pt x="371509" y="76199"/>
                  </a:lnTo>
                  <a:lnTo>
                    <a:pt x="371509" y="63499"/>
                  </a:lnTo>
                  <a:lnTo>
                    <a:pt x="369966" y="50799"/>
                  </a:lnTo>
                  <a:lnTo>
                    <a:pt x="365759" y="50799"/>
                  </a:lnTo>
                  <a:lnTo>
                    <a:pt x="359518" y="38099"/>
                  </a:lnTo>
                  <a:close/>
                </a:path>
                <a:path w="3563620" h="2070100">
                  <a:moveTo>
                    <a:pt x="237888" y="25399"/>
                  </a:moveTo>
                  <a:lnTo>
                    <a:pt x="163357" y="25399"/>
                  </a:lnTo>
                  <a:lnTo>
                    <a:pt x="163357" y="50799"/>
                  </a:lnTo>
                  <a:lnTo>
                    <a:pt x="218255" y="50799"/>
                  </a:lnTo>
                  <a:lnTo>
                    <a:pt x="218255" y="63499"/>
                  </a:lnTo>
                  <a:lnTo>
                    <a:pt x="219798" y="63499"/>
                  </a:lnTo>
                  <a:lnTo>
                    <a:pt x="224006" y="76199"/>
                  </a:lnTo>
                  <a:lnTo>
                    <a:pt x="237888" y="76199"/>
                  </a:lnTo>
                  <a:lnTo>
                    <a:pt x="237888" y="25399"/>
                  </a:lnTo>
                  <a:close/>
                </a:path>
                <a:path w="3563620" h="2070100">
                  <a:moveTo>
                    <a:pt x="251771" y="25399"/>
                  </a:moveTo>
                  <a:lnTo>
                    <a:pt x="237888" y="25399"/>
                  </a:lnTo>
                  <a:lnTo>
                    <a:pt x="237888" y="76199"/>
                  </a:lnTo>
                  <a:lnTo>
                    <a:pt x="332243" y="76199"/>
                  </a:lnTo>
                  <a:lnTo>
                    <a:pt x="332243" y="63499"/>
                  </a:lnTo>
                  <a:lnTo>
                    <a:pt x="257521" y="63499"/>
                  </a:lnTo>
                  <a:lnTo>
                    <a:pt x="257521" y="50799"/>
                  </a:lnTo>
                  <a:lnTo>
                    <a:pt x="255978" y="38099"/>
                  </a:lnTo>
                  <a:lnTo>
                    <a:pt x="251771" y="25399"/>
                  </a:lnTo>
                  <a:close/>
                </a:path>
                <a:path w="3563620" h="2070100">
                  <a:moveTo>
                    <a:pt x="143724" y="25399"/>
                  </a:moveTo>
                  <a:lnTo>
                    <a:pt x="124091" y="25399"/>
                  </a:lnTo>
                  <a:lnTo>
                    <a:pt x="124091" y="50799"/>
                  </a:lnTo>
                  <a:lnTo>
                    <a:pt x="125634" y="50799"/>
                  </a:lnTo>
                  <a:lnTo>
                    <a:pt x="129841" y="63499"/>
                  </a:lnTo>
                  <a:lnTo>
                    <a:pt x="143724" y="63499"/>
                  </a:lnTo>
                  <a:lnTo>
                    <a:pt x="143724" y="25399"/>
                  </a:lnTo>
                  <a:close/>
                </a:path>
                <a:path w="3563620" h="2070100">
                  <a:moveTo>
                    <a:pt x="143724" y="0"/>
                  </a:moveTo>
                  <a:lnTo>
                    <a:pt x="143724" y="63499"/>
                  </a:lnTo>
                  <a:lnTo>
                    <a:pt x="218255" y="63499"/>
                  </a:lnTo>
                  <a:lnTo>
                    <a:pt x="218255" y="50799"/>
                  </a:lnTo>
                  <a:lnTo>
                    <a:pt x="163357" y="50799"/>
                  </a:lnTo>
                  <a:lnTo>
                    <a:pt x="163357" y="25399"/>
                  </a:lnTo>
                  <a:lnTo>
                    <a:pt x="161814" y="12699"/>
                  </a:lnTo>
                  <a:lnTo>
                    <a:pt x="151366" y="12699"/>
                  </a:lnTo>
                  <a:lnTo>
                    <a:pt x="143724" y="0"/>
                  </a:lnTo>
                  <a:close/>
                </a:path>
                <a:path w="3563620" h="2070100">
                  <a:moveTo>
                    <a:pt x="143724" y="0"/>
                  </a:moveTo>
                  <a:lnTo>
                    <a:pt x="0" y="0"/>
                  </a:lnTo>
                  <a:lnTo>
                    <a:pt x="0" y="38099"/>
                  </a:lnTo>
                  <a:lnTo>
                    <a:pt x="124091" y="38099"/>
                  </a:lnTo>
                  <a:lnTo>
                    <a:pt x="124091" y="25399"/>
                  </a:lnTo>
                  <a:lnTo>
                    <a:pt x="143724" y="25399"/>
                  </a:lnTo>
                  <a:lnTo>
                    <a:pt x="143724" y="0"/>
                  </a:lnTo>
                  <a:close/>
                </a:path>
              </a:pathLst>
            </a:custGeom>
            <a:solidFill>
              <a:srgbClr val="6799BD"/>
            </a:solidFill>
            <a:ln>
              <a:solidFill>
                <a:srgbClr val="327DD2"/>
              </a:solidFill>
            </a:ln>
          </p:spPr>
          <p:txBody>
            <a:bodyPr wrap="square" lIns="0" tIns="0" rIns="0" bIns="0" rtlCol="0"/>
            <a:lstStyle/>
            <a:p>
              <a:pPr defTabSz="914400">
                <a:defRPr/>
              </a:pPr>
              <a:endParaRPr sz="818">
                <a:solidFill>
                  <a:prstClr val="black"/>
                </a:solidFill>
                <a:latin typeface="Calibri" panose="020F0502020204030204"/>
              </a:endParaRPr>
            </a:p>
          </p:txBody>
        </p:sp>
        <p:sp>
          <p:nvSpPr>
            <p:cNvPr id="9" name="object 25">
              <a:extLst>
                <a:ext uri="{FF2B5EF4-FFF2-40B4-BE49-F238E27FC236}">
                  <a16:creationId xmlns:a16="http://schemas.microsoft.com/office/drawing/2014/main" xmlns="" id="{56CBD212-4DAB-1D8B-765D-438152EAEB1D}"/>
                </a:ext>
              </a:extLst>
            </p:cNvPr>
            <p:cNvSpPr/>
            <p:nvPr/>
          </p:nvSpPr>
          <p:spPr>
            <a:xfrm>
              <a:off x="1884756" y="6164744"/>
              <a:ext cx="69215" cy="4574540"/>
            </a:xfrm>
            <a:custGeom>
              <a:avLst/>
              <a:gdLst/>
              <a:ahLst/>
              <a:cxnLst/>
              <a:rect l="l" t="t" r="r" b="b"/>
              <a:pathLst>
                <a:path w="69214" h="4574540">
                  <a:moveTo>
                    <a:pt x="68707" y="4554829"/>
                  </a:moveTo>
                  <a:lnTo>
                    <a:pt x="0" y="4554829"/>
                  </a:lnTo>
                  <a:lnTo>
                    <a:pt x="0" y="4574464"/>
                  </a:lnTo>
                  <a:lnTo>
                    <a:pt x="68707" y="4574464"/>
                  </a:lnTo>
                  <a:lnTo>
                    <a:pt x="68707" y="4554829"/>
                  </a:lnTo>
                  <a:close/>
                </a:path>
                <a:path w="69214" h="4574540">
                  <a:moveTo>
                    <a:pt x="68707" y="3651720"/>
                  </a:moveTo>
                  <a:lnTo>
                    <a:pt x="0" y="3651720"/>
                  </a:lnTo>
                  <a:lnTo>
                    <a:pt x="0" y="3671354"/>
                  </a:lnTo>
                  <a:lnTo>
                    <a:pt x="68707" y="3671354"/>
                  </a:lnTo>
                  <a:lnTo>
                    <a:pt x="68707" y="3651720"/>
                  </a:lnTo>
                  <a:close/>
                </a:path>
                <a:path w="69214" h="4574540">
                  <a:moveTo>
                    <a:pt x="68707" y="2738780"/>
                  </a:moveTo>
                  <a:lnTo>
                    <a:pt x="0" y="2738780"/>
                  </a:lnTo>
                  <a:lnTo>
                    <a:pt x="0" y="2758414"/>
                  </a:lnTo>
                  <a:lnTo>
                    <a:pt x="68707" y="2758414"/>
                  </a:lnTo>
                  <a:lnTo>
                    <a:pt x="68707" y="2738780"/>
                  </a:lnTo>
                  <a:close/>
                </a:path>
                <a:path w="69214" h="4574540">
                  <a:moveTo>
                    <a:pt x="68707" y="1825853"/>
                  </a:moveTo>
                  <a:lnTo>
                    <a:pt x="0" y="1825853"/>
                  </a:lnTo>
                  <a:lnTo>
                    <a:pt x="0" y="1845487"/>
                  </a:lnTo>
                  <a:lnTo>
                    <a:pt x="68707" y="1845487"/>
                  </a:lnTo>
                  <a:lnTo>
                    <a:pt x="68707" y="1825853"/>
                  </a:lnTo>
                  <a:close/>
                </a:path>
                <a:path w="69214" h="4574540">
                  <a:moveTo>
                    <a:pt x="68707" y="912926"/>
                  </a:moveTo>
                  <a:lnTo>
                    <a:pt x="0" y="912926"/>
                  </a:lnTo>
                  <a:lnTo>
                    <a:pt x="0" y="932561"/>
                  </a:lnTo>
                  <a:lnTo>
                    <a:pt x="68707" y="932561"/>
                  </a:lnTo>
                  <a:lnTo>
                    <a:pt x="68707" y="912926"/>
                  </a:lnTo>
                  <a:close/>
                </a:path>
                <a:path w="69214" h="4574540">
                  <a:moveTo>
                    <a:pt x="68707" y="0"/>
                  </a:moveTo>
                  <a:lnTo>
                    <a:pt x="0" y="0"/>
                  </a:lnTo>
                  <a:lnTo>
                    <a:pt x="0" y="19634"/>
                  </a:lnTo>
                  <a:lnTo>
                    <a:pt x="68707" y="19634"/>
                  </a:lnTo>
                  <a:lnTo>
                    <a:pt x="68707" y="0"/>
                  </a:lnTo>
                  <a:close/>
                </a:path>
              </a:pathLst>
            </a:custGeom>
            <a:solidFill>
              <a:srgbClr val="BABCBD"/>
            </a:solidFill>
          </p:spPr>
          <p:txBody>
            <a:bodyPr wrap="square" lIns="0" tIns="0" rIns="0" bIns="0" rtlCol="0"/>
            <a:lstStyle/>
            <a:p>
              <a:pPr defTabSz="914400">
                <a:defRPr/>
              </a:pPr>
              <a:endParaRPr sz="818">
                <a:solidFill>
                  <a:prstClr val="black"/>
                </a:solidFill>
                <a:latin typeface="Calibri" panose="020F0502020204030204"/>
              </a:endParaRPr>
            </a:p>
          </p:txBody>
        </p:sp>
        <p:sp>
          <p:nvSpPr>
            <p:cNvPr id="10" name="object 27">
              <a:extLst>
                <a:ext uri="{FF2B5EF4-FFF2-40B4-BE49-F238E27FC236}">
                  <a16:creationId xmlns:a16="http://schemas.microsoft.com/office/drawing/2014/main" xmlns="" id="{2ED71B49-AF87-2056-5C54-A823265A49E1}"/>
                </a:ext>
              </a:extLst>
            </p:cNvPr>
            <p:cNvSpPr/>
            <p:nvPr/>
          </p:nvSpPr>
          <p:spPr>
            <a:xfrm>
              <a:off x="1880222" y="5987084"/>
              <a:ext cx="146685" cy="4820920"/>
            </a:xfrm>
            <a:custGeom>
              <a:avLst/>
              <a:gdLst/>
              <a:ahLst/>
              <a:cxnLst/>
              <a:rect l="l" t="t" r="r" b="b"/>
              <a:pathLst>
                <a:path w="146685" h="4820920">
                  <a:moveTo>
                    <a:pt x="146494" y="70142"/>
                  </a:moveTo>
                  <a:lnTo>
                    <a:pt x="83058" y="6705"/>
                  </a:lnTo>
                  <a:lnTo>
                    <a:pt x="76352" y="0"/>
                  </a:lnTo>
                  <a:lnTo>
                    <a:pt x="70142" y="0"/>
                  </a:lnTo>
                  <a:lnTo>
                    <a:pt x="63423" y="6705"/>
                  </a:lnTo>
                  <a:lnTo>
                    <a:pt x="0" y="70142"/>
                  </a:lnTo>
                  <a:lnTo>
                    <a:pt x="0" y="76352"/>
                  </a:lnTo>
                  <a:lnTo>
                    <a:pt x="7670" y="84023"/>
                  </a:lnTo>
                  <a:lnTo>
                    <a:pt x="13881" y="84023"/>
                  </a:lnTo>
                  <a:lnTo>
                    <a:pt x="63423" y="34480"/>
                  </a:lnTo>
                  <a:lnTo>
                    <a:pt x="63423" y="4752124"/>
                  </a:lnTo>
                  <a:lnTo>
                    <a:pt x="63423" y="4820844"/>
                  </a:lnTo>
                  <a:lnTo>
                    <a:pt x="83058" y="4820844"/>
                  </a:lnTo>
                  <a:lnTo>
                    <a:pt x="83058" y="4752124"/>
                  </a:lnTo>
                  <a:lnTo>
                    <a:pt x="83058" y="34480"/>
                  </a:lnTo>
                  <a:lnTo>
                    <a:pt x="132613" y="84023"/>
                  </a:lnTo>
                  <a:lnTo>
                    <a:pt x="138823" y="84023"/>
                  </a:lnTo>
                  <a:lnTo>
                    <a:pt x="146494" y="76352"/>
                  </a:lnTo>
                  <a:lnTo>
                    <a:pt x="146494" y="70142"/>
                  </a:lnTo>
                  <a:close/>
                </a:path>
              </a:pathLst>
            </a:custGeom>
            <a:solidFill>
              <a:srgbClr val="BABCBD"/>
            </a:solidFill>
          </p:spPr>
          <p:txBody>
            <a:bodyPr wrap="square" lIns="0" tIns="0" rIns="0" bIns="0" rtlCol="0"/>
            <a:lstStyle/>
            <a:p>
              <a:pPr defTabSz="914400">
                <a:defRPr/>
              </a:pPr>
              <a:endParaRPr sz="818" dirty="0">
                <a:solidFill>
                  <a:prstClr val="black"/>
                </a:solidFill>
                <a:latin typeface="Calibri" panose="020F0502020204030204"/>
              </a:endParaRPr>
            </a:p>
          </p:txBody>
        </p:sp>
      </p:grpSp>
      <p:sp>
        <p:nvSpPr>
          <p:cNvPr id="11" name="object 49">
            <a:extLst>
              <a:ext uri="{FF2B5EF4-FFF2-40B4-BE49-F238E27FC236}">
                <a16:creationId xmlns:a16="http://schemas.microsoft.com/office/drawing/2014/main" xmlns="" id="{0C3B68D2-5390-680F-B565-DA83EE87FE82}"/>
              </a:ext>
            </a:extLst>
          </p:cNvPr>
          <p:cNvSpPr/>
          <p:nvPr/>
        </p:nvSpPr>
        <p:spPr>
          <a:xfrm>
            <a:off x="1908454" y="4845739"/>
            <a:ext cx="2206346" cy="69247"/>
          </a:xfrm>
          <a:custGeom>
            <a:avLst/>
            <a:gdLst/>
            <a:ahLst/>
            <a:cxnLst/>
            <a:rect l="l" t="t" r="r" b="b"/>
            <a:pathLst>
              <a:path w="4526915" h="146684">
                <a:moveTo>
                  <a:pt x="4456205" y="0"/>
                </a:moveTo>
                <a:lnTo>
                  <a:pt x="4449989" y="0"/>
                </a:lnTo>
                <a:lnTo>
                  <a:pt x="4442322" y="7667"/>
                </a:lnTo>
                <a:lnTo>
                  <a:pt x="4442322" y="13882"/>
                </a:lnTo>
                <a:lnTo>
                  <a:pt x="4501686" y="73246"/>
                </a:lnTo>
                <a:lnTo>
                  <a:pt x="4442322" y="132610"/>
                </a:lnTo>
                <a:lnTo>
                  <a:pt x="4442322" y="138825"/>
                </a:lnTo>
                <a:lnTo>
                  <a:pt x="4449989" y="146492"/>
                </a:lnTo>
                <a:lnTo>
                  <a:pt x="4456205" y="146492"/>
                </a:lnTo>
                <a:lnTo>
                  <a:pt x="4519635" y="83062"/>
                </a:lnTo>
                <a:lnTo>
                  <a:pt x="4515568" y="83062"/>
                </a:lnTo>
                <a:lnTo>
                  <a:pt x="4515568" y="63429"/>
                </a:lnTo>
                <a:lnTo>
                  <a:pt x="4519635" y="63429"/>
                </a:lnTo>
                <a:lnTo>
                  <a:pt x="4456205" y="0"/>
                </a:lnTo>
                <a:close/>
              </a:path>
              <a:path w="4526915" h="146684">
                <a:moveTo>
                  <a:pt x="4491869" y="63429"/>
                </a:moveTo>
                <a:lnTo>
                  <a:pt x="0" y="63429"/>
                </a:lnTo>
                <a:lnTo>
                  <a:pt x="0" y="83062"/>
                </a:lnTo>
                <a:lnTo>
                  <a:pt x="4491869" y="83062"/>
                </a:lnTo>
                <a:lnTo>
                  <a:pt x="4501686" y="73246"/>
                </a:lnTo>
                <a:lnTo>
                  <a:pt x="4491869" y="63429"/>
                </a:lnTo>
                <a:close/>
              </a:path>
              <a:path w="4526915" h="146684">
                <a:moveTo>
                  <a:pt x="4519635" y="63429"/>
                </a:moveTo>
                <a:lnTo>
                  <a:pt x="4515568" y="63429"/>
                </a:lnTo>
                <a:lnTo>
                  <a:pt x="4515568" y="83062"/>
                </a:lnTo>
                <a:lnTo>
                  <a:pt x="4519635" y="83062"/>
                </a:lnTo>
                <a:lnTo>
                  <a:pt x="4526343" y="76354"/>
                </a:lnTo>
                <a:lnTo>
                  <a:pt x="4526343" y="70138"/>
                </a:lnTo>
                <a:lnTo>
                  <a:pt x="4519635" y="63429"/>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12" name="object 50">
            <a:extLst>
              <a:ext uri="{FF2B5EF4-FFF2-40B4-BE49-F238E27FC236}">
                <a16:creationId xmlns:a16="http://schemas.microsoft.com/office/drawing/2014/main" xmlns="" id="{65318CE8-8659-AAEB-578C-8E49A03A1B7E}"/>
              </a:ext>
            </a:extLst>
          </p:cNvPr>
          <p:cNvSpPr/>
          <p:nvPr/>
        </p:nvSpPr>
        <p:spPr>
          <a:xfrm>
            <a:off x="1908449" y="3838961"/>
            <a:ext cx="2053646" cy="8951"/>
          </a:xfrm>
          <a:custGeom>
            <a:avLst/>
            <a:gdLst/>
            <a:ahLst/>
            <a:cxnLst/>
            <a:rect l="l" t="t" r="r" b="b"/>
            <a:pathLst>
              <a:path w="4516120" h="19684">
                <a:moveTo>
                  <a:pt x="19812" y="0"/>
                </a:moveTo>
                <a:lnTo>
                  <a:pt x="0" y="0"/>
                </a:lnTo>
                <a:lnTo>
                  <a:pt x="0" y="19634"/>
                </a:lnTo>
                <a:lnTo>
                  <a:pt x="19812" y="19634"/>
                </a:lnTo>
                <a:lnTo>
                  <a:pt x="19812" y="0"/>
                </a:lnTo>
                <a:close/>
              </a:path>
              <a:path w="4516120" h="19684">
                <a:moveTo>
                  <a:pt x="99034" y="0"/>
                </a:moveTo>
                <a:lnTo>
                  <a:pt x="59423" y="0"/>
                </a:lnTo>
                <a:lnTo>
                  <a:pt x="59423" y="19634"/>
                </a:lnTo>
                <a:lnTo>
                  <a:pt x="99034" y="19634"/>
                </a:lnTo>
                <a:lnTo>
                  <a:pt x="99034" y="0"/>
                </a:lnTo>
                <a:close/>
              </a:path>
              <a:path w="4516120" h="19684">
                <a:moveTo>
                  <a:pt x="178257" y="0"/>
                </a:moveTo>
                <a:lnTo>
                  <a:pt x="138645" y="0"/>
                </a:lnTo>
                <a:lnTo>
                  <a:pt x="138645" y="19634"/>
                </a:lnTo>
                <a:lnTo>
                  <a:pt x="178257" y="19634"/>
                </a:lnTo>
                <a:lnTo>
                  <a:pt x="178257" y="0"/>
                </a:lnTo>
                <a:close/>
              </a:path>
              <a:path w="4516120" h="19684">
                <a:moveTo>
                  <a:pt x="257467" y="0"/>
                </a:moveTo>
                <a:lnTo>
                  <a:pt x="217855" y="0"/>
                </a:lnTo>
                <a:lnTo>
                  <a:pt x="217855" y="19634"/>
                </a:lnTo>
                <a:lnTo>
                  <a:pt x="257467" y="19634"/>
                </a:lnTo>
                <a:lnTo>
                  <a:pt x="257467" y="0"/>
                </a:lnTo>
                <a:close/>
              </a:path>
              <a:path w="4516120" h="19684">
                <a:moveTo>
                  <a:pt x="336689" y="0"/>
                </a:moveTo>
                <a:lnTo>
                  <a:pt x="297078" y="0"/>
                </a:lnTo>
                <a:lnTo>
                  <a:pt x="297078" y="19634"/>
                </a:lnTo>
                <a:lnTo>
                  <a:pt x="336689" y="19634"/>
                </a:lnTo>
                <a:lnTo>
                  <a:pt x="336689" y="0"/>
                </a:lnTo>
                <a:close/>
              </a:path>
              <a:path w="4516120" h="19684">
                <a:moveTo>
                  <a:pt x="415912" y="0"/>
                </a:moveTo>
                <a:lnTo>
                  <a:pt x="376301" y="0"/>
                </a:lnTo>
                <a:lnTo>
                  <a:pt x="376301" y="19634"/>
                </a:lnTo>
                <a:lnTo>
                  <a:pt x="415912" y="19634"/>
                </a:lnTo>
                <a:lnTo>
                  <a:pt x="415912" y="0"/>
                </a:lnTo>
                <a:close/>
              </a:path>
              <a:path w="4516120" h="19684">
                <a:moveTo>
                  <a:pt x="495134" y="0"/>
                </a:moveTo>
                <a:lnTo>
                  <a:pt x="455523" y="0"/>
                </a:lnTo>
                <a:lnTo>
                  <a:pt x="455523" y="19634"/>
                </a:lnTo>
                <a:lnTo>
                  <a:pt x="495134" y="19634"/>
                </a:lnTo>
                <a:lnTo>
                  <a:pt x="495134" y="0"/>
                </a:lnTo>
                <a:close/>
              </a:path>
              <a:path w="4516120" h="19684">
                <a:moveTo>
                  <a:pt x="574357" y="0"/>
                </a:moveTo>
                <a:lnTo>
                  <a:pt x="534746" y="0"/>
                </a:lnTo>
                <a:lnTo>
                  <a:pt x="534746" y="19634"/>
                </a:lnTo>
                <a:lnTo>
                  <a:pt x="574357" y="19634"/>
                </a:lnTo>
                <a:lnTo>
                  <a:pt x="574357" y="0"/>
                </a:lnTo>
                <a:close/>
              </a:path>
              <a:path w="4516120" h="19684">
                <a:moveTo>
                  <a:pt x="653580" y="0"/>
                </a:moveTo>
                <a:lnTo>
                  <a:pt x="613968" y="0"/>
                </a:lnTo>
                <a:lnTo>
                  <a:pt x="613968" y="19634"/>
                </a:lnTo>
                <a:lnTo>
                  <a:pt x="653580" y="19634"/>
                </a:lnTo>
                <a:lnTo>
                  <a:pt x="653580" y="0"/>
                </a:lnTo>
                <a:close/>
              </a:path>
              <a:path w="4516120" h="19684">
                <a:moveTo>
                  <a:pt x="732790" y="0"/>
                </a:moveTo>
                <a:lnTo>
                  <a:pt x="693178" y="0"/>
                </a:lnTo>
                <a:lnTo>
                  <a:pt x="693178" y="19634"/>
                </a:lnTo>
                <a:lnTo>
                  <a:pt x="732790" y="19634"/>
                </a:lnTo>
                <a:lnTo>
                  <a:pt x="732790" y="0"/>
                </a:lnTo>
                <a:close/>
              </a:path>
              <a:path w="4516120" h="19684">
                <a:moveTo>
                  <a:pt x="812012" y="0"/>
                </a:moveTo>
                <a:lnTo>
                  <a:pt x="772401" y="0"/>
                </a:lnTo>
                <a:lnTo>
                  <a:pt x="772401" y="19634"/>
                </a:lnTo>
                <a:lnTo>
                  <a:pt x="812012" y="19634"/>
                </a:lnTo>
                <a:lnTo>
                  <a:pt x="812012" y="0"/>
                </a:lnTo>
                <a:close/>
              </a:path>
              <a:path w="4516120" h="19684">
                <a:moveTo>
                  <a:pt x="891235" y="0"/>
                </a:moveTo>
                <a:lnTo>
                  <a:pt x="851623" y="0"/>
                </a:lnTo>
                <a:lnTo>
                  <a:pt x="851623" y="19634"/>
                </a:lnTo>
                <a:lnTo>
                  <a:pt x="891235" y="19634"/>
                </a:lnTo>
                <a:lnTo>
                  <a:pt x="891235" y="0"/>
                </a:lnTo>
                <a:close/>
              </a:path>
              <a:path w="4516120" h="19684">
                <a:moveTo>
                  <a:pt x="970457" y="0"/>
                </a:moveTo>
                <a:lnTo>
                  <a:pt x="930846" y="0"/>
                </a:lnTo>
                <a:lnTo>
                  <a:pt x="930846" y="19634"/>
                </a:lnTo>
                <a:lnTo>
                  <a:pt x="970457" y="19634"/>
                </a:lnTo>
                <a:lnTo>
                  <a:pt x="970457" y="0"/>
                </a:lnTo>
                <a:close/>
              </a:path>
              <a:path w="4516120" h="19684">
                <a:moveTo>
                  <a:pt x="1049680" y="0"/>
                </a:moveTo>
                <a:lnTo>
                  <a:pt x="1010069" y="0"/>
                </a:lnTo>
                <a:lnTo>
                  <a:pt x="1010069" y="19634"/>
                </a:lnTo>
                <a:lnTo>
                  <a:pt x="1049680" y="19634"/>
                </a:lnTo>
                <a:lnTo>
                  <a:pt x="1049680" y="0"/>
                </a:lnTo>
                <a:close/>
              </a:path>
              <a:path w="4516120" h="19684">
                <a:moveTo>
                  <a:pt x="1128903" y="0"/>
                </a:moveTo>
                <a:lnTo>
                  <a:pt x="1089291" y="0"/>
                </a:lnTo>
                <a:lnTo>
                  <a:pt x="1089291" y="19634"/>
                </a:lnTo>
                <a:lnTo>
                  <a:pt x="1128903" y="19634"/>
                </a:lnTo>
                <a:lnTo>
                  <a:pt x="1128903" y="0"/>
                </a:lnTo>
                <a:close/>
              </a:path>
              <a:path w="4516120" h="19684">
                <a:moveTo>
                  <a:pt x="1208112" y="0"/>
                </a:moveTo>
                <a:lnTo>
                  <a:pt x="1168501" y="0"/>
                </a:lnTo>
                <a:lnTo>
                  <a:pt x="1168501" y="19634"/>
                </a:lnTo>
                <a:lnTo>
                  <a:pt x="1208112" y="19634"/>
                </a:lnTo>
                <a:lnTo>
                  <a:pt x="1208112" y="0"/>
                </a:lnTo>
                <a:close/>
              </a:path>
              <a:path w="4516120" h="19684">
                <a:moveTo>
                  <a:pt x="1287335" y="0"/>
                </a:moveTo>
                <a:lnTo>
                  <a:pt x="1247724" y="0"/>
                </a:lnTo>
                <a:lnTo>
                  <a:pt x="1247724" y="19634"/>
                </a:lnTo>
                <a:lnTo>
                  <a:pt x="1287335" y="19634"/>
                </a:lnTo>
                <a:lnTo>
                  <a:pt x="1287335" y="0"/>
                </a:lnTo>
                <a:close/>
              </a:path>
              <a:path w="4516120" h="19684">
                <a:moveTo>
                  <a:pt x="1366558" y="0"/>
                </a:moveTo>
                <a:lnTo>
                  <a:pt x="1326946" y="0"/>
                </a:lnTo>
                <a:lnTo>
                  <a:pt x="1326946" y="19634"/>
                </a:lnTo>
                <a:lnTo>
                  <a:pt x="1366558" y="19634"/>
                </a:lnTo>
                <a:lnTo>
                  <a:pt x="1366558" y="0"/>
                </a:lnTo>
                <a:close/>
              </a:path>
              <a:path w="4516120" h="19684">
                <a:moveTo>
                  <a:pt x="1445780" y="0"/>
                </a:moveTo>
                <a:lnTo>
                  <a:pt x="1406169" y="0"/>
                </a:lnTo>
                <a:lnTo>
                  <a:pt x="1406169" y="19634"/>
                </a:lnTo>
                <a:lnTo>
                  <a:pt x="1445780" y="19634"/>
                </a:lnTo>
                <a:lnTo>
                  <a:pt x="1445780" y="0"/>
                </a:lnTo>
                <a:close/>
              </a:path>
              <a:path w="4516120" h="19684">
                <a:moveTo>
                  <a:pt x="1525003" y="0"/>
                </a:moveTo>
                <a:lnTo>
                  <a:pt x="1485392" y="0"/>
                </a:lnTo>
                <a:lnTo>
                  <a:pt x="1485392" y="19634"/>
                </a:lnTo>
                <a:lnTo>
                  <a:pt x="1525003" y="19634"/>
                </a:lnTo>
                <a:lnTo>
                  <a:pt x="1525003" y="0"/>
                </a:lnTo>
                <a:close/>
              </a:path>
              <a:path w="4516120" h="19684">
                <a:moveTo>
                  <a:pt x="1604225" y="0"/>
                </a:moveTo>
                <a:lnTo>
                  <a:pt x="1564614" y="0"/>
                </a:lnTo>
                <a:lnTo>
                  <a:pt x="1564614" y="19634"/>
                </a:lnTo>
                <a:lnTo>
                  <a:pt x="1604225" y="19634"/>
                </a:lnTo>
                <a:lnTo>
                  <a:pt x="1604225" y="0"/>
                </a:lnTo>
                <a:close/>
              </a:path>
              <a:path w="4516120" h="19684">
                <a:moveTo>
                  <a:pt x="1683435" y="0"/>
                </a:moveTo>
                <a:lnTo>
                  <a:pt x="1643837" y="0"/>
                </a:lnTo>
                <a:lnTo>
                  <a:pt x="1643837" y="19634"/>
                </a:lnTo>
                <a:lnTo>
                  <a:pt x="1683435" y="19634"/>
                </a:lnTo>
                <a:lnTo>
                  <a:pt x="1683435" y="0"/>
                </a:lnTo>
                <a:close/>
              </a:path>
              <a:path w="4516120" h="19684">
                <a:moveTo>
                  <a:pt x="1762658" y="0"/>
                </a:moveTo>
                <a:lnTo>
                  <a:pt x="1723047" y="0"/>
                </a:lnTo>
                <a:lnTo>
                  <a:pt x="1723047" y="19634"/>
                </a:lnTo>
                <a:lnTo>
                  <a:pt x="1762658" y="19634"/>
                </a:lnTo>
                <a:lnTo>
                  <a:pt x="1762658" y="0"/>
                </a:lnTo>
                <a:close/>
              </a:path>
              <a:path w="4516120" h="19684">
                <a:moveTo>
                  <a:pt x="1841881" y="0"/>
                </a:moveTo>
                <a:lnTo>
                  <a:pt x="1802269" y="0"/>
                </a:lnTo>
                <a:lnTo>
                  <a:pt x="1802269" y="19634"/>
                </a:lnTo>
                <a:lnTo>
                  <a:pt x="1841881" y="19634"/>
                </a:lnTo>
                <a:lnTo>
                  <a:pt x="1841881" y="0"/>
                </a:lnTo>
                <a:close/>
              </a:path>
              <a:path w="4516120" h="19684">
                <a:moveTo>
                  <a:pt x="1921103" y="0"/>
                </a:moveTo>
                <a:lnTo>
                  <a:pt x="1881492" y="0"/>
                </a:lnTo>
                <a:lnTo>
                  <a:pt x="1881492" y="19634"/>
                </a:lnTo>
                <a:lnTo>
                  <a:pt x="1921103" y="19634"/>
                </a:lnTo>
                <a:lnTo>
                  <a:pt x="1921103" y="0"/>
                </a:lnTo>
                <a:close/>
              </a:path>
              <a:path w="4516120" h="19684">
                <a:moveTo>
                  <a:pt x="2000326" y="0"/>
                </a:moveTo>
                <a:lnTo>
                  <a:pt x="1960714" y="0"/>
                </a:lnTo>
                <a:lnTo>
                  <a:pt x="1960714" y="19634"/>
                </a:lnTo>
                <a:lnTo>
                  <a:pt x="2000326" y="19634"/>
                </a:lnTo>
                <a:lnTo>
                  <a:pt x="2000326" y="0"/>
                </a:lnTo>
                <a:close/>
              </a:path>
              <a:path w="4516120" h="19684">
                <a:moveTo>
                  <a:pt x="2079548" y="0"/>
                </a:moveTo>
                <a:lnTo>
                  <a:pt x="2039937" y="0"/>
                </a:lnTo>
                <a:lnTo>
                  <a:pt x="2039937" y="19634"/>
                </a:lnTo>
                <a:lnTo>
                  <a:pt x="2079548" y="19634"/>
                </a:lnTo>
                <a:lnTo>
                  <a:pt x="2079548" y="0"/>
                </a:lnTo>
                <a:close/>
              </a:path>
              <a:path w="4516120" h="19684">
                <a:moveTo>
                  <a:pt x="2158771" y="0"/>
                </a:moveTo>
                <a:lnTo>
                  <a:pt x="2119160" y="0"/>
                </a:lnTo>
                <a:lnTo>
                  <a:pt x="2119160" y="19634"/>
                </a:lnTo>
                <a:lnTo>
                  <a:pt x="2158771" y="19634"/>
                </a:lnTo>
                <a:lnTo>
                  <a:pt x="2158771" y="0"/>
                </a:lnTo>
                <a:close/>
              </a:path>
              <a:path w="4516120" h="19684">
                <a:moveTo>
                  <a:pt x="2237981" y="0"/>
                </a:moveTo>
                <a:lnTo>
                  <a:pt x="2198370" y="0"/>
                </a:lnTo>
                <a:lnTo>
                  <a:pt x="2198370" y="19634"/>
                </a:lnTo>
                <a:lnTo>
                  <a:pt x="2237981" y="19634"/>
                </a:lnTo>
                <a:lnTo>
                  <a:pt x="2237981" y="0"/>
                </a:lnTo>
                <a:close/>
              </a:path>
              <a:path w="4516120" h="19684">
                <a:moveTo>
                  <a:pt x="2317204" y="0"/>
                </a:moveTo>
                <a:lnTo>
                  <a:pt x="2277592" y="0"/>
                </a:lnTo>
                <a:lnTo>
                  <a:pt x="2277592" y="19634"/>
                </a:lnTo>
                <a:lnTo>
                  <a:pt x="2317204" y="19634"/>
                </a:lnTo>
                <a:lnTo>
                  <a:pt x="2317204" y="0"/>
                </a:lnTo>
                <a:close/>
              </a:path>
              <a:path w="4516120" h="19684">
                <a:moveTo>
                  <a:pt x="2396426" y="0"/>
                </a:moveTo>
                <a:lnTo>
                  <a:pt x="2356815" y="0"/>
                </a:lnTo>
                <a:lnTo>
                  <a:pt x="2356815" y="19634"/>
                </a:lnTo>
                <a:lnTo>
                  <a:pt x="2396426" y="19634"/>
                </a:lnTo>
                <a:lnTo>
                  <a:pt x="2396426" y="0"/>
                </a:lnTo>
                <a:close/>
              </a:path>
              <a:path w="4516120" h="19684">
                <a:moveTo>
                  <a:pt x="2475649" y="0"/>
                </a:moveTo>
                <a:lnTo>
                  <a:pt x="2436037" y="0"/>
                </a:lnTo>
                <a:lnTo>
                  <a:pt x="2436037" y="19634"/>
                </a:lnTo>
                <a:lnTo>
                  <a:pt x="2475649" y="19634"/>
                </a:lnTo>
                <a:lnTo>
                  <a:pt x="2475649" y="0"/>
                </a:lnTo>
                <a:close/>
              </a:path>
              <a:path w="4516120" h="19684">
                <a:moveTo>
                  <a:pt x="2554871" y="0"/>
                </a:moveTo>
                <a:lnTo>
                  <a:pt x="2515260" y="0"/>
                </a:lnTo>
                <a:lnTo>
                  <a:pt x="2515260" y="19634"/>
                </a:lnTo>
                <a:lnTo>
                  <a:pt x="2554871" y="19634"/>
                </a:lnTo>
                <a:lnTo>
                  <a:pt x="2554871" y="0"/>
                </a:lnTo>
                <a:close/>
              </a:path>
              <a:path w="4516120" h="19684">
                <a:moveTo>
                  <a:pt x="2634094" y="0"/>
                </a:moveTo>
                <a:lnTo>
                  <a:pt x="2594483" y="0"/>
                </a:lnTo>
                <a:lnTo>
                  <a:pt x="2594483" y="19634"/>
                </a:lnTo>
                <a:lnTo>
                  <a:pt x="2634094" y="19634"/>
                </a:lnTo>
                <a:lnTo>
                  <a:pt x="2634094" y="0"/>
                </a:lnTo>
                <a:close/>
              </a:path>
              <a:path w="4516120" h="19684">
                <a:moveTo>
                  <a:pt x="2713304" y="0"/>
                </a:moveTo>
                <a:lnTo>
                  <a:pt x="2673705" y="0"/>
                </a:lnTo>
                <a:lnTo>
                  <a:pt x="2673705" y="19634"/>
                </a:lnTo>
                <a:lnTo>
                  <a:pt x="2713304" y="19634"/>
                </a:lnTo>
                <a:lnTo>
                  <a:pt x="2713304" y="0"/>
                </a:lnTo>
                <a:close/>
              </a:path>
              <a:path w="4516120" h="19684">
                <a:moveTo>
                  <a:pt x="2792526" y="0"/>
                </a:moveTo>
                <a:lnTo>
                  <a:pt x="2752915" y="0"/>
                </a:lnTo>
                <a:lnTo>
                  <a:pt x="2752915" y="19634"/>
                </a:lnTo>
                <a:lnTo>
                  <a:pt x="2792526" y="19634"/>
                </a:lnTo>
                <a:lnTo>
                  <a:pt x="2792526" y="0"/>
                </a:lnTo>
                <a:close/>
              </a:path>
              <a:path w="4516120" h="19684">
                <a:moveTo>
                  <a:pt x="2871749" y="0"/>
                </a:moveTo>
                <a:lnTo>
                  <a:pt x="2832138" y="0"/>
                </a:lnTo>
                <a:lnTo>
                  <a:pt x="2832138" y="19634"/>
                </a:lnTo>
                <a:lnTo>
                  <a:pt x="2871749" y="19634"/>
                </a:lnTo>
                <a:lnTo>
                  <a:pt x="2871749" y="0"/>
                </a:lnTo>
                <a:close/>
              </a:path>
              <a:path w="4516120" h="19684">
                <a:moveTo>
                  <a:pt x="2950972" y="0"/>
                </a:moveTo>
                <a:lnTo>
                  <a:pt x="2911360" y="0"/>
                </a:lnTo>
                <a:lnTo>
                  <a:pt x="2911360" y="19634"/>
                </a:lnTo>
                <a:lnTo>
                  <a:pt x="2950972" y="19634"/>
                </a:lnTo>
                <a:lnTo>
                  <a:pt x="2950972" y="0"/>
                </a:lnTo>
                <a:close/>
              </a:path>
              <a:path w="4516120" h="19684">
                <a:moveTo>
                  <a:pt x="3030194" y="0"/>
                </a:moveTo>
                <a:lnTo>
                  <a:pt x="2990583" y="0"/>
                </a:lnTo>
                <a:lnTo>
                  <a:pt x="2990583" y="19634"/>
                </a:lnTo>
                <a:lnTo>
                  <a:pt x="3030194" y="19634"/>
                </a:lnTo>
                <a:lnTo>
                  <a:pt x="3030194" y="0"/>
                </a:lnTo>
                <a:close/>
              </a:path>
              <a:path w="4516120" h="19684">
                <a:moveTo>
                  <a:pt x="3109417" y="0"/>
                </a:moveTo>
                <a:lnTo>
                  <a:pt x="3069806" y="0"/>
                </a:lnTo>
                <a:lnTo>
                  <a:pt x="3069806" y="19634"/>
                </a:lnTo>
                <a:lnTo>
                  <a:pt x="3109417" y="19634"/>
                </a:lnTo>
                <a:lnTo>
                  <a:pt x="3109417" y="0"/>
                </a:lnTo>
                <a:close/>
              </a:path>
              <a:path w="4516120" h="19684">
                <a:moveTo>
                  <a:pt x="3188639" y="0"/>
                </a:moveTo>
                <a:lnTo>
                  <a:pt x="3149028" y="0"/>
                </a:lnTo>
                <a:lnTo>
                  <a:pt x="3149028" y="19634"/>
                </a:lnTo>
                <a:lnTo>
                  <a:pt x="3188639" y="19634"/>
                </a:lnTo>
                <a:lnTo>
                  <a:pt x="3188639" y="0"/>
                </a:lnTo>
                <a:close/>
              </a:path>
              <a:path w="4516120" h="19684">
                <a:moveTo>
                  <a:pt x="3267849" y="0"/>
                </a:moveTo>
                <a:lnTo>
                  <a:pt x="3228238" y="0"/>
                </a:lnTo>
                <a:lnTo>
                  <a:pt x="3228238" y="19634"/>
                </a:lnTo>
                <a:lnTo>
                  <a:pt x="3267849" y="19634"/>
                </a:lnTo>
                <a:lnTo>
                  <a:pt x="3267849" y="0"/>
                </a:lnTo>
                <a:close/>
              </a:path>
              <a:path w="4516120" h="19684">
                <a:moveTo>
                  <a:pt x="3347072" y="0"/>
                </a:moveTo>
                <a:lnTo>
                  <a:pt x="3307461" y="0"/>
                </a:lnTo>
                <a:lnTo>
                  <a:pt x="3307461" y="19634"/>
                </a:lnTo>
                <a:lnTo>
                  <a:pt x="3347072" y="19634"/>
                </a:lnTo>
                <a:lnTo>
                  <a:pt x="3347072" y="0"/>
                </a:lnTo>
                <a:close/>
              </a:path>
              <a:path w="4516120" h="19684">
                <a:moveTo>
                  <a:pt x="3426295" y="0"/>
                </a:moveTo>
                <a:lnTo>
                  <a:pt x="3386683" y="0"/>
                </a:lnTo>
                <a:lnTo>
                  <a:pt x="3386683" y="19634"/>
                </a:lnTo>
                <a:lnTo>
                  <a:pt x="3426295" y="19634"/>
                </a:lnTo>
                <a:lnTo>
                  <a:pt x="3426295" y="0"/>
                </a:lnTo>
                <a:close/>
              </a:path>
              <a:path w="4516120" h="19684">
                <a:moveTo>
                  <a:pt x="3505517" y="0"/>
                </a:moveTo>
                <a:lnTo>
                  <a:pt x="3465906" y="0"/>
                </a:lnTo>
                <a:lnTo>
                  <a:pt x="3465906" y="19634"/>
                </a:lnTo>
                <a:lnTo>
                  <a:pt x="3505517" y="19634"/>
                </a:lnTo>
                <a:lnTo>
                  <a:pt x="3505517" y="0"/>
                </a:lnTo>
                <a:close/>
              </a:path>
              <a:path w="4516120" h="19684">
                <a:moveTo>
                  <a:pt x="3584740" y="0"/>
                </a:moveTo>
                <a:lnTo>
                  <a:pt x="3545128" y="0"/>
                </a:lnTo>
                <a:lnTo>
                  <a:pt x="3545128" y="19634"/>
                </a:lnTo>
                <a:lnTo>
                  <a:pt x="3584740" y="19634"/>
                </a:lnTo>
                <a:lnTo>
                  <a:pt x="3584740" y="0"/>
                </a:lnTo>
                <a:close/>
              </a:path>
              <a:path w="4516120" h="19684">
                <a:moveTo>
                  <a:pt x="3663962" y="0"/>
                </a:moveTo>
                <a:lnTo>
                  <a:pt x="3624351" y="0"/>
                </a:lnTo>
                <a:lnTo>
                  <a:pt x="3624351" y="19634"/>
                </a:lnTo>
                <a:lnTo>
                  <a:pt x="3663962" y="19634"/>
                </a:lnTo>
                <a:lnTo>
                  <a:pt x="3663962" y="0"/>
                </a:lnTo>
                <a:close/>
              </a:path>
              <a:path w="4516120" h="19684">
                <a:moveTo>
                  <a:pt x="3743172" y="0"/>
                </a:moveTo>
                <a:lnTo>
                  <a:pt x="3703574" y="0"/>
                </a:lnTo>
                <a:lnTo>
                  <a:pt x="3703574" y="19634"/>
                </a:lnTo>
                <a:lnTo>
                  <a:pt x="3743172" y="19634"/>
                </a:lnTo>
                <a:lnTo>
                  <a:pt x="3743172" y="0"/>
                </a:lnTo>
                <a:close/>
              </a:path>
              <a:path w="4516120" h="19684">
                <a:moveTo>
                  <a:pt x="3822395" y="0"/>
                </a:moveTo>
                <a:lnTo>
                  <a:pt x="3782784" y="0"/>
                </a:lnTo>
                <a:lnTo>
                  <a:pt x="3782784" y="19634"/>
                </a:lnTo>
                <a:lnTo>
                  <a:pt x="3822395" y="19634"/>
                </a:lnTo>
                <a:lnTo>
                  <a:pt x="3822395" y="0"/>
                </a:lnTo>
                <a:close/>
              </a:path>
              <a:path w="4516120" h="19684">
                <a:moveTo>
                  <a:pt x="3901617" y="0"/>
                </a:moveTo>
                <a:lnTo>
                  <a:pt x="3862006" y="0"/>
                </a:lnTo>
                <a:lnTo>
                  <a:pt x="3862006" y="19634"/>
                </a:lnTo>
                <a:lnTo>
                  <a:pt x="3901617" y="19634"/>
                </a:lnTo>
                <a:lnTo>
                  <a:pt x="3901617" y="0"/>
                </a:lnTo>
                <a:close/>
              </a:path>
              <a:path w="4516120" h="19684">
                <a:moveTo>
                  <a:pt x="3980840" y="0"/>
                </a:moveTo>
                <a:lnTo>
                  <a:pt x="3941229" y="0"/>
                </a:lnTo>
                <a:lnTo>
                  <a:pt x="3941229" y="19634"/>
                </a:lnTo>
                <a:lnTo>
                  <a:pt x="3980840" y="19634"/>
                </a:lnTo>
                <a:lnTo>
                  <a:pt x="3980840" y="0"/>
                </a:lnTo>
                <a:close/>
              </a:path>
              <a:path w="4516120" h="19684">
                <a:moveTo>
                  <a:pt x="4060063" y="0"/>
                </a:moveTo>
                <a:lnTo>
                  <a:pt x="4020451" y="0"/>
                </a:lnTo>
                <a:lnTo>
                  <a:pt x="4020451" y="19634"/>
                </a:lnTo>
                <a:lnTo>
                  <a:pt x="4060063" y="19634"/>
                </a:lnTo>
                <a:lnTo>
                  <a:pt x="4060063" y="0"/>
                </a:lnTo>
                <a:close/>
              </a:path>
              <a:path w="4516120" h="19684">
                <a:moveTo>
                  <a:pt x="4139285" y="0"/>
                </a:moveTo>
                <a:lnTo>
                  <a:pt x="4099674" y="0"/>
                </a:lnTo>
                <a:lnTo>
                  <a:pt x="4099674" y="19634"/>
                </a:lnTo>
                <a:lnTo>
                  <a:pt x="4139285" y="19634"/>
                </a:lnTo>
                <a:lnTo>
                  <a:pt x="4139285" y="0"/>
                </a:lnTo>
                <a:close/>
              </a:path>
              <a:path w="4516120" h="19684">
                <a:moveTo>
                  <a:pt x="4218508" y="0"/>
                </a:moveTo>
                <a:lnTo>
                  <a:pt x="4178897" y="0"/>
                </a:lnTo>
                <a:lnTo>
                  <a:pt x="4178897" y="19634"/>
                </a:lnTo>
                <a:lnTo>
                  <a:pt x="4218508" y="19634"/>
                </a:lnTo>
                <a:lnTo>
                  <a:pt x="4218508" y="0"/>
                </a:lnTo>
                <a:close/>
              </a:path>
              <a:path w="4516120" h="19684">
                <a:moveTo>
                  <a:pt x="4297718" y="0"/>
                </a:moveTo>
                <a:lnTo>
                  <a:pt x="4258107" y="0"/>
                </a:lnTo>
                <a:lnTo>
                  <a:pt x="4258107" y="19634"/>
                </a:lnTo>
                <a:lnTo>
                  <a:pt x="4297718" y="19634"/>
                </a:lnTo>
                <a:lnTo>
                  <a:pt x="4297718" y="0"/>
                </a:lnTo>
                <a:close/>
              </a:path>
              <a:path w="4516120" h="19684">
                <a:moveTo>
                  <a:pt x="4376940" y="0"/>
                </a:moveTo>
                <a:lnTo>
                  <a:pt x="4337329" y="0"/>
                </a:lnTo>
                <a:lnTo>
                  <a:pt x="4337329" y="19634"/>
                </a:lnTo>
                <a:lnTo>
                  <a:pt x="4376940" y="19634"/>
                </a:lnTo>
                <a:lnTo>
                  <a:pt x="4376940" y="0"/>
                </a:lnTo>
                <a:close/>
              </a:path>
              <a:path w="4516120" h="19684">
                <a:moveTo>
                  <a:pt x="4456163" y="0"/>
                </a:moveTo>
                <a:lnTo>
                  <a:pt x="4416552" y="0"/>
                </a:lnTo>
                <a:lnTo>
                  <a:pt x="4416552" y="19634"/>
                </a:lnTo>
                <a:lnTo>
                  <a:pt x="4456163" y="19634"/>
                </a:lnTo>
                <a:lnTo>
                  <a:pt x="4456163" y="0"/>
                </a:lnTo>
                <a:close/>
              </a:path>
              <a:path w="4516120" h="19684">
                <a:moveTo>
                  <a:pt x="4515574" y="0"/>
                </a:moveTo>
                <a:lnTo>
                  <a:pt x="4495774" y="0"/>
                </a:lnTo>
                <a:lnTo>
                  <a:pt x="4495774" y="19634"/>
                </a:lnTo>
                <a:lnTo>
                  <a:pt x="4515574" y="19634"/>
                </a:lnTo>
                <a:lnTo>
                  <a:pt x="4515574" y="0"/>
                </a:lnTo>
                <a:close/>
              </a:path>
            </a:pathLst>
          </a:custGeom>
          <a:solidFill>
            <a:srgbClr val="BABCBD"/>
          </a:solidFill>
        </p:spPr>
        <p:txBody>
          <a:bodyPr wrap="square" lIns="0" tIns="0" rIns="0" bIns="0" rtlCol="0"/>
          <a:lstStyle/>
          <a:p>
            <a:pPr defTabSz="914400">
              <a:defRPr/>
            </a:pPr>
            <a:endParaRPr sz="818">
              <a:solidFill>
                <a:prstClr val="black"/>
              </a:solidFill>
              <a:latin typeface="Calibri" panose="020F0502020204030204"/>
            </a:endParaRPr>
          </a:p>
        </p:txBody>
      </p:sp>
      <p:pic>
        <p:nvPicPr>
          <p:cNvPr id="13" name="object 53">
            <a:extLst>
              <a:ext uri="{FF2B5EF4-FFF2-40B4-BE49-F238E27FC236}">
                <a16:creationId xmlns:a16="http://schemas.microsoft.com/office/drawing/2014/main" xmlns="" id="{47C731F0-8683-9CA3-F2D8-85D6D27F34AC}"/>
              </a:ext>
            </a:extLst>
          </p:cNvPr>
          <p:cNvPicPr/>
          <p:nvPr/>
        </p:nvPicPr>
        <p:blipFill>
          <a:blip r:embed="rId6" cstate="print"/>
          <a:stretch>
            <a:fillRect/>
          </a:stretch>
        </p:blipFill>
        <p:spPr>
          <a:xfrm>
            <a:off x="2121502" y="4580597"/>
            <a:ext cx="1391718" cy="246138"/>
          </a:xfrm>
          <a:prstGeom prst="rect">
            <a:avLst/>
          </a:prstGeom>
        </p:spPr>
      </p:pic>
      <p:grpSp>
        <p:nvGrpSpPr>
          <p:cNvPr id="14" name="object 72">
            <a:extLst>
              <a:ext uri="{FF2B5EF4-FFF2-40B4-BE49-F238E27FC236}">
                <a16:creationId xmlns:a16="http://schemas.microsoft.com/office/drawing/2014/main" xmlns="" id="{53F1953D-CD04-9CF2-3F45-CC450607F659}"/>
              </a:ext>
            </a:extLst>
          </p:cNvPr>
          <p:cNvGrpSpPr/>
          <p:nvPr/>
        </p:nvGrpSpPr>
        <p:grpSpPr>
          <a:xfrm>
            <a:off x="5645146" y="2821469"/>
            <a:ext cx="1848339" cy="981777"/>
            <a:chOff x="9060588" y="6204619"/>
            <a:chExt cx="4064635" cy="2159000"/>
          </a:xfrm>
        </p:grpSpPr>
        <p:sp>
          <p:nvSpPr>
            <p:cNvPr id="15" name="object 73">
              <a:extLst>
                <a:ext uri="{FF2B5EF4-FFF2-40B4-BE49-F238E27FC236}">
                  <a16:creationId xmlns:a16="http://schemas.microsoft.com/office/drawing/2014/main" xmlns="" id="{0D33D56A-01FF-6377-10E2-6D66B1F4EF8B}"/>
                </a:ext>
              </a:extLst>
            </p:cNvPr>
            <p:cNvSpPr/>
            <p:nvPr/>
          </p:nvSpPr>
          <p:spPr>
            <a:xfrm>
              <a:off x="9066389" y="6220549"/>
              <a:ext cx="4058285" cy="925830"/>
            </a:xfrm>
            <a:custGeom>
              <a:avLst/>
              <a:gdLst/>
              <a:ahLst/>
              <a:cxnLst/>
              <a:rect l="l" t="t" r="r" b="b"/>
              <a:pathLst>
                <a:path w="4058284" h="925829">
                  <a:moveTo>
                    <a:pt x="3336353" y="822959"/>
                  </a:moveTo>
                  <a:lnTo>
                    <a:pt x="3286767" y="822959"/>
                  </a:lnTo>
                  <a:lnTo>
                    <a:pt x="3286767" y="843279"/>
                  </a:lnTo>
                  <a:lnTo>
                    <a:pt x="3316720" y="843279"/>
                  </a:lnTo>
                  <a:lnTo>
                    <a:pt x="3316720" y="906779"/>
                  </a:lnTo>
                  <a:lnTo>
                    <a:pt x="3318263" y="914399"/>
                  </a:lnTo>
                  <a:lnTo>
                    <a:pt x="3322471" y="920749"/>
                  </a:lnTo>
                  <a:lnTo>
                    <a:pt x="3328711" y="924559"/>
                  </a:lnTo>
                  <a:lnTo>
                    <a:pt x="3336353" y="925829"/>
                  </a:lnTo>
                  <a:lnTo>
                    <a:pt x="3336353" y="887729"/>
                  </a:lnTo>
                  <a:lnTo>
                    <a:pt x="3355986" y="887729"/>
                  </a:lnTo>
                  <a:lnTo>
                    <a:pt x="3355986" y="862329"/>
                  </a:lnTo>
                  <a:lnTo>
                    <a:pt x="3336353" y="862329"/>
                  </a:lnTo>
                  <a:lnTo>
                    <a:pt x="3336353" y="822959"/>
                  </a:lnTo>
                  <a:close/>
                </a:path>
                <a:path w="4058284" h="925829">
                  <a:moveTo>
                    <a:pt x="3355986" y="887729"/>
                  </a:moveTo>
                  <a:lnTo>
                    <a:pt x="3336353" y="887729"/>
                  </a:lnTo>
                  <a:lnTo>
                    <a:pt x="3336353" y="925829"/>
                  </a:lnTo>
                  <a:lnTo>
                    <a:pt x="4058211" y="925829"/>
                  </a:lnTo>
                  <a:lnTo>
                    <a:pt x="4058211" y="906779"/>
                  </a:lnTo>
                  <a:lnTo>
                    <a:pt x="3355986" y="906779"/>
                  </a:lnTo>
                  <a:lnTo>
                    <a:pt x="3355986" y="887729"/>
                  </a:lnTo>
                  <a:close/>
                </a:path>
                <a:path w="4058284" h="925829">
                  <a:moveTo>
                    <a:pt x="4058211" y="887729"/>
                  </a:moveTo>
                  <a:lnTo>
                    <a:pt x="3355986" y="887729"/>
                  </a:lnTo>
                  <a:lnTo>
                    <a:pt x="3355986" y="906779"/>
                  </a:lnTo>
                  <a:lnTo>
                    <a:pt x="4058211" y="906779"/>
                  </a:lnTo>
                  <a:lnTo>
                    <a:pt x="4058211" y="887729"/>
                  </a:lnTo>
                  <a:close/>
                </a:path>
                <a:path w="4058284" h="925829">
                  <a:moveTo>
                    <a:pt x="3267134" y="793749"/>
                  </a:moveTo>
                  <a:lnTo>
                    <a:pt x="3247501" y="793749"/>
                  </a:lnTo>
                  <a:lnTo>
                    <a:pt x="3247501" y="843279"/>
                  </a:lnTo>
                  <a:lnTo>
                    <a:pt x="3249044" y="850899"/>
                  </a:lnTo>
                  <a:lnTo>
                    <a:pt x="3253251" y="857249"/>
                  </a:lnTo>
                  <a:lnTo>
                    <a:pt x="3259492" y="861059"/>
                  </a:lnTo>
                  <a:lnTo>
                    <a:pt x="3267134" y="862329"/>
                  </a:lnTo>
                  <a:lnTo>
                    <a:pt x="3267134" y="822959"/>
                  </a:lnTo>
                  <a:lnTo>
                    <a:pt x="3286767" y="822959"/>
                  </a:lnTo>
                  <a:lnTo>
                    <a:pt x="3286767" y="814069"/>
                  </a:lnTo>
                  <a:lnTo>
                    <a:pt x="3267134" y="814069"/>
                  </a:lnTo>
                  <a:lnTo>
                    <a:pt x="3267134" y="793749"/>
                  </a:lnTo>
                  <a:close/>
                </a:path>
                <a:path w="4058284" h="925829">
                  <a:moveTo>
                    <a:pt x="3286767" y="822959"/>
                  </a:moveTo>
                  <a:lnTo>
                    <a:pt x="3267134" y="822959"/>
                  </a:lnTo>
                  <a:lnTo>
                    <a:pt x="3267134" y="862329"/>
                  </a:lnTo>
                  <a:lnTo>
                    <a:pt x="3316720" y="862329"/>
                  </a:lnTo>
                  <a:lnTo>
                    <a:pt x="3316720" y="843279"/>
                  </a:lnTo>
                  <a:lnTo>
                    <a:pt x="3286767" y="843279"/>
                  </a:lnTo>
                  <a:lnTo>
                    <a:pt x="3286767" y="822959"/>
                  </a:lnTo>
                  <a:close/>
                </a:path>
                <a:path w="4058284" h="925829">
                  <a:moveTo>
                    <a:pt x="3336353" y="822959"/>
                  </a:moveTo>
                  <a:lnTo>
                    <a:pt x="3336353" y="862329"/>
                  </a:lnTo>
                  <a:lnTo>
                    <a:pt x="3355986" y="862329"/>
                  </a:lnTo>
                  <a:lnTo>
                    <a:pt x="3355986" y="843279"/>
                  </a:lnTo>
                  <a:lnTo>
                    <a:pt x="3354443" y="835659"/>
                  </a:lnTo>
                  <a:lnTo>
                    <a:pt x="3350236" y="829309"/>
                  </a:lnTo>
                  <a:lnTo>
                    <a:pt x="3343995" y="825499"/>
                  </a:lnTo>
                  <a:lnTo>
                    <a:pt x="3336353" y="822959"/>
                  </a:lnTo>
                  <a:close/>
                </a:path>
                <a:path w="4058284" h="925829">
                  <a:moveTo>
                    <a:pt x="2950703" y="793750"/>
                  </a:moveTo>
                  <a:lnTo>
                    <a:pt x="2936871" y="807719"/>
                  </a:lnTo>
                  <a:lnTo>
                    <a:pt x="2940549" y="811529"/>
                  </a:lnTo>
                  <a:lnTo>
                    <a:pt x="2945521" y="814069"/>
                  </a:lnTo>
                  <a:lnTo>
                    <a:pt x="2950703" y="814069"/>
                  </a:lnTo>
                  <a:lnTo>
                    <a:pt x="2950703" y="793750"/>
                  </a:lnTo>
                  <a:close/>
                </a:path>
                <a:path w="4058284" h="925829">
                  <a:moveTo>
                    <a:pt x="3267134" y="774699"/>
                  </a:moveTo>
                  <a:lnTo>
                    <a:pt x="2959141" y="774699"/>
                  </a:lnTo>
                  <a:lnTo>
                    <a:pt x="2964535" y="779779"/>
                  </a:lnTo>
                  <a:lnTo>
                    <a:pt x="2950703" y="793749"/>
                  </a:lnTo>
                  <a:lnTo>
                    <a:pt x="2950703" y="814069"/>
                  </a:lnTo>
                  <a:lnTo>
                    <a:pt x="3247501" y="814069"/>
                  </a:lnTo>
                  <a:lnTo>
                    <a:pt x="3247501" y="793749"/>
                  </a:lnTo>
                  <a:lnTo>
                    <a:pt x="3267134" y="793749"/>
                  </a:lnTo>
                  <a:lnTo>
                    <a:pt x="3267134" y="774699"/>
                  </a:lnTo>
                  <a:close/>
                </a:path>
                <a:path w="4058284" h="925829">
                  <a:moveTo>
                    <a:pt x="3267134" y="774699"/>
                  </a:moveTo>
                  <a:lnTo>
                    <a:pt x="3267134" y="814069"/>
                  </a:lnTo>
                  <a:lnTo>
                    <a:pt x="3286767" y="814069"/>
                  </a:lnTo>
                  <a:lnTo>
                    <a:pt x="3286767" y="793749"/>
                  </a:lnTo>
                  <a:lnTo>
                    <a:pt x="3285224" y="786129"/>
                  </a:lnTo>
                  <a:lnTo>
                    <a:pt x="3281016" y="779779"/>
                  </a:lnTo>
                  <a:lnTo>
                    <a:pt x="3274776" y="775969"/>
                  </a:lnTo>
                  <a:lnTo>
                    <a:pt x="3267134" y="774699"/>
                  </a:lnTo>
                  <a:close/>
                </a:path>
                <a:path w="4058284" h="925829">
                  <a:moveTo>
                    <a:pt x="2935871" y="779779"/>
                  </a:moveTo>
                  <a:lnTo>
                    <a:pt x="2922039" y="793749"/>
                  </a:lnTo>
                  <a:lnTo>
                    <a:pt x="2936871" y="807719"/>
                  </a:lnTo>
                  <a:lnTo>
                    <a:pt x="2945673" y="798829"/>
                  </a:lnTo>
                  <a:lnTo>
                    <a:pt x="2935871" y="798829"/>
                  </a:lnTo>
                  <a:lnTo>
                    <a:pt x="2935871" y="779779"/>
                  </a:lnTo>
                  <a:close/>
                </a:path>
                <a:path w="4058284" h="925829">
                  <a:moveTo>
                    <a:pt x="2950703" y="793749"/>
                  </a:moveTo>
                  <a:lnTo>
                    <a:pt x="2936871" y="807719"/>
                  </a:lnTo>
                  <a:lnTo>
                    <a:pt x="2950703" y="793750"/>
                  </a:lnTo>
                  <a:close/>
                </a:path>
                <a:path w="4058284" h="925829">
                  <a:moveTo>
                    <a:pt x="2861707" y="730249"/>
                  </a:moveTo>
                  <a:lnTo>
                    <a:pt x="2812121" y="730249"/>
                  </a:lnTo>
                  <a:lnTo>
                    <a:pt x="2812121" y="749299"/>
                  </a:lnTo>
                  <a:lnTo>
                    <a:pt x="2842074" y="749299"/>
                  </a:lnTo>
                  <a:lnTo>
                    <a:pt x="2842074" y="779779"/>
                  </a:lnTo>
                  <a:lnTo>
                    <a:pt x="2843617" y="787399"/>
                  </a:lnTo>
                  <a:lnTo>
                    <a:pt x="2847825" y="792479"/>
                  </a:lnTo>
                  <a:lnTo>
                    <a:pt x="2854065" y="797559"/>
                  </a:lnTo>
                  <a:lnTo>
                    <a:pt x="2861707" y="798829"/>
                  </a:lnTo>
                  <a:lnTo>
                    <a:pt x="2861707" y="730249"/>
                  </a:lnTo>
                  <a:close/>
                </a:path>
                <a:path w="4058284" h="925829">
                  <a:moveTo>
                    <a:pt x="2861707" y="730249"/>
                  </a:moveTo>
                  <a:lnTo>
                    <a:pt x="2861707" y="798829"/>
                  </a:lnTo>
                  <a:lnTo>
                    <a:pt x="2927433" y="798829"/>
                  </a:lnTo>
                  <a:lnTo>
                    <a:pt x="2922039" y="793749"/>
                  </a:lnTo>
                  <a:lnTo>
                    <a:pt x="2935871" y="779779"/>
                  </a:lnTo>
                  <a:lnTo>
                    <a:pt x="2881340" y="779779"/>
                  </a:lnTo>
                  <a:lnTo>
                    <a:pt x="2881340" y="749299"/>
                  </a:lnTo>
                  <a:lnTo>
                    <a:pt x="2879797" y="741679"/>
                  </a:lnTo>
                  <a:lnTo>
                    <a:pt x="2875590" y="735329"/>
                  </a:lnTo>
                  <a:lnTo>
                    <a:pt x="2869349" y="731519"/>
                  </a:lnTo>
                  <a:lnTo>
                    <a:pt x="2861707" y="730249"/>
                  </a:lnTo>
                  <a:close/>
                </a:path>
                <a:path w="4058284" h="925829">
                  <a:moveTo>
                    <a:pt x="2949702" y="765809"/>
                  </a:moveTo>
                  <a:lnTo>
                    <a:pt x="2935871" y="779779"/>
                  </a:lnTo>
                  <a:lnTo>
                    <a:pt x="2935871" y="798829"/>
                  </a:lnTo>
                  <a:lnTo>
                    <a:pt x="2945673" y="798829"/>
                  </a:lnTo>
                  <a:lnTo>
                    <a:pt x="2950703" y="793750"/>
                  </a:lnTo>
                  <a:lnTo>
                    <a:pt x="2950703" y="774699"/>
                  </a:lnTo>
                  <a:lnTo>
                    <a:pt x="2959141" y="774699"/>
                  </a:lnTo>
                  <a:lnTo>
                    <a:pt x="2949702" y="765809"/>
                  </a:lnTo>
                  <a:close/>
                </a:path>
                <a:path w="4058284" h="925829">
                  <a:moveTo>
                    <a:pt x="2959141" y="774699"/>
                  </a:moveTo>
                  <a:lnTo>
                    <a:pt x="2950703" y="774699"/>
                  </a:lnTo>
                  <a:lnTo>
                    <a:pt x="2950703" y="793750"/>
                  </a:lnTo>
                  <a:lnTo>
                    <a:pt x="2964535" y="779779"/>
                  </a:lnTo>
                  <a:lnTo>
                    <a:pt x="2959141" y="774699"/>
                  </a:lnTo>
                  <a:close/>
                </a:path>
                <a:path w="4058284" h="925829">
                  <a:moveTo>
                    <a:pt x="2935871" y="759459"/>
                  </a:moveTo>
                  <a:lnTo>
                    <a:pt x="2881340" y="759459"/>
                  </a:lnTo>
                  <a:lnTo>
                    <a:pt x="2881340" y="779779"/>
                  </a:lnTo>
                  <a:lnTo>
                    <a:pt x="2935871" y="779779"/>
                  </a:lnTo>
                  <a:lnTo>
                    <a:pt x="2935871" y="759459"/>
                  </a:lnTo>
                  <a:close/>
                </a:path>
                <a:path w="4058284" h="925829">
                  <a:moveTo>
                    <a:pt x="2941053" y="759459"/>
                  </a:moveTo>
                  <a:lnTo>
                    <a:pt x="2935871" y="759459"/>
                  </a:lnTo>
                  <a:lnTo>
                    <a:pt x="2935871" y="779779"/>
                  </a:lnTo>
                  <a:lnTo>
                    <a:pt x="2949702" y="765809"/>
                  </a:lnTo>
                  <a:lnTo>
                    <a:pt x="2946025" y="761999"/>
                  </a:lnTo>
                  <a:lnTo>
                    <a:pt x="2941053" y="759459"/>
                  </a:lnTo>
                  <a:close/>
                </a:path>
                <a:path w="4058284" h="925829">
                  <a:moveTo>
                    <a:pt x="2792488" y="695959"/>
                  </a:moveTo>
                  <a:lnTo>
                    <a:pt x="2777511" y="695959"/>
                  </a:lnTo>
                  <a:lnTo>
                    <a:pt x="2777511" y="715009"/>
                  </a:lnTo>
                  <a:lnTo>
                    <a:pt x="2772855" y="715009"/>
                  </a:lnTo>
                  <a:lnTo>
                    <a:pt x="2772855" y="749299"/>
                  </a:lnTo>
                  <a:lnTo>
                    <a:pt x="2774398" y="756919"/>
                  </a:lnTo>
                  <a:lnTo>
                    <a:pt x="2778605" y="763269"/>
                  </a:lnTo>
                  <a:lnTo>
                    <a:pt x="2784846" y="768349"/>
                  </a:lnTo>
                  <a:lnTo>
                    <a:pt x="2792488" y="769619"/>
                  </a:lnTo>
                  <a:lnTo>
                    <a:pt x="2792488" y="695959"/>
                  </a:lnTo>
                  <a:close/>
                </a:path>
                <a:path w="4058284" h="925829">
                  <a:moveTo>
                    <a:pt x="2792488" y="695959"/>
                  </a:moveTo>
                  <a:lnTo>
                    <a:pt x="2792488" y="769619"/>
                  </a:lnTo>
                  <a:lnTo>
                    <a:pt x="2842074" y="769619"/>
                  </a:lnTo>
                  <a:lnTo>
                    <a:pt x="2842074" y="749299"/>
                  </a:lnTo>
                  <a:lnTo>
                    <a:pt x="2812121" y="749299"/>
                  </a:lnTo>
                  <a:lnTo>
                    <a:pt x="2812121" y="715009"/>
                  </a:lnTo>
                  <a:lnTo>
                    <a:pt x="2810578" y="707389"/>
                  </a:lnTo>
                  <a:lnTo>
                    <a:pt x="2806370" y="701039"/>
                  </a:lnTo>
                  <a:lnTo>
                    <a:pt x="2800130" y="697229"/>
                  </a:lnTo>
                  <a:lnTo>
                    <a:pt x="2792488" y="695959"/>
                  </a:lnTo>
                  <a:close/>
                </a:path>
                <a:path w="4058284" h="925829">
                  <a:moveTo>
                    <a:pt x="2757878" y="646429"/>
                  </a:moveTo>
                  <a:lnTo>
                    <a:pt x="2564909" y="646429"/>
                  </a:lnTo>
                  <a:lnTo>
                    <a:pt x="2564909" y="666749"/>
                  </a:lnTo>
                  <a:lnTo>
                    <a:pt x="2738246" y="666749"/>
                  </a:lnTo>
                  <a:lnTo>
                    <a:pt x="2738246" y="715009"/>
                  </a:lnTo>
                  <a:lnTo>
                    <a:pt x="2739788" y="722629"/>
                  </a:lnTo>
                  <a:lnTo>
                    <a:pt x="2743996" y="728979"/>
                  </a:lnTo>
                  <a:lnTo>
                    <a:pt x="2750236" y="734059"/>
                  </a:lnTo>
                  <a:lnTo>
                    <a:pt x="2757878" y="735329"/>
                  </a:lnTo>
                  <a:lnTo>
                    <a:pt x="2757878" y="695959"/>
                  </a:lnTo>
                  <a:lnTo>
                    <a:pt x="2777511" y="695959"/>
                  </a:lnTo>
                  <a:lnTo>
                    <a:pt x="2777511" y="685799"/>
                  </a:lnTo>
                  <a:lnTo>
                    <a:pt x="2757878" y="685799"/>
                  </a:lnTo>
                  <a:lnTo>
                    <a:pt x="2757878" y="646429"/>
                  </a:lnTo>
                  <a:close/>
                </a:path>
                <a:path w="4058284" h="925829">
                  <a:moveTo>
                    <a:pt x="2777511" y="695959"/>
                  </a:moveTo>
                  <a:lnTo>
                    <a:pt x="2757878" y="695959"/>
                  </a:lnTo>
                  <a:lnTo>
                    <a:pt x="2757878" y="735329"/>
                  </a:lnTo>
                  <a:lnTo>
                    <a:pt x="2772855" y="735329"/>
                  </a:lnTo>
                  <a:lnTo>
                    <a:pt x="2772855" y="715009"/>
                  </a:lnTo>
                  <a:lnTo>
                    <a:pt x="2777511" y="715009"/>
                  </a:lnTo>
                  <a:lnTo>
                    <a:pt x="2777511" y="695959"/>
                  </a:lnTo>
                  <a:close/>
                </a:path>
                <a:path w="4058284" h="925829">
                  <a:moveTo>
                    <a:pt x="2545276" y="617219"/>
                  </a:moveTo>
                  <a:lnTo>
                    <a:pt x="2484773" y="617219"/>
                  </a:lnTo>
                  <a:lnTo>
                    <a:pt x="2485802" y="622299"/>
                  </a:lnTo>
                  <a:lnTo>
                    <a:pt x="2485802" y="636269"/>
                  </a:lnTo>
                  <a:lnTo>
                    <a:pt x="2525644" y="636269"/>
                  </a:lnTo>
                  <a:lnTo>
                    <a:pt x="2525644" y="666749"/>
                  </a:lnTo>
                  <a:lnTo>
                    <a:pt x="2527186" y="674369"/>
                  </a:lnTo>
                  <a:lnTo>
                    <a:pt x="2531394" y="680719"/>
                  </a:lnTo>
                  <a:lnTo>
                    <a:pt x="2537634" y="684529"/>
                  </a:lnTo>
                  <a:lnTo>
                    <a:pt x="2545276" y="685799"/>
                  </a:lnTo>
                  <a:lnTo>
                    <a:pt x="2545276" y="617219"/>
                  </a:lnTo>
                  <a:close/>
                </a:path>
                <a:path w="4058284" h="925829">
                  <a:moveTo>
                    <a:pt x="2545276" y="617219"/>
                  </a:moveTo>
                  <a:lnTo>
                    <a:pt x="2545276" y="685799"/>
                  </a:lnTo>
                  <a:lnTo>
                    <a:pt x="2738246" y="685799"/>
                  </a:lnTo>
                  <a:lnTo>
                    <a:pt x="2738246" y="666749"/>
                  </a:lnTo>
                  <a:lnTo>
                    <a:pt x="2564909" y="666749"/>
                  </a:lnTo>
                  <a:lnTo>
                    <a:pt x="2564909" y="636269"/>
                  </a:lnTo>
                  <a:lnTo>
                    <a:pt x="2563367" y="628649"/>
                  </a:lnTo>
                  <a:lnTo>
                    <a:pt x="2559159" y="623569"/>
                  </a:lnTo>
                  <a:lnTo>
                    <a:pt x="2552919" y="618489"/>
                  </a:lnTo>
                  <a:lnTo>
                    <a:pt x="2545276" y="617219"/>
                  </a:lnTo>
                  <a:close/>
                </a:path>
                <a:path w="4058284" h="925829">
                  <a:moveTo>
                    <a:pt x="2757878" y="646429"/>
                  </a:moveTo>
                  <a:lnTo>
                    <a:pt x="2757878" y="685799"/>
                  </a:lnTo>
                  <a:lnTo>
                    <a:pt x="2777511" y="685799"/>
                  </a:lnTo>
                  <a:lnTo>
                    <a:pt x="2777511" y="666749"/>
                  </a:lnTo>
                  <a:lnTo>
                    <a:pt x="2775968" y="659129"/>
                  </a:lnTo>
                  <a:lnTo>
                    <a:pt x="2771761" y="652779"/>
                  </a:lnTo>
                  <a:lnTo>
                    <a:pt x="2765520" y="647699"/>
                  </a:lnTo>
                  <a:lnTo>
                    <a:pt x="2757878" y="646429"/>
                  </a:lnTo>
                  <a:close/>
                </a:path>
                <a:path w="4058284" h="925829">
                  <a:moveTo>
                    <a:pt x="2466169" y="622299"/>
                  </a:moveTo>
                  <a:lnTo>
                    <a:pt x="2446536" y="622299"/>
                  </a:lnTo>
                  <a:lnTo>
                    <a:pt x="2446536" y="636269"/>
                  </a:lnTo>
                  <a:lnTo>
                    <a:pt x="2448079" y="643889"/>
                  </a:lnTo>
                  <a:lnTo>
                    <a:pt x="2452286" y="650239"/>
                  </a:lnTo>
                  <a:lnTo>
                    <a:pt x="2458527" y="655319"/>
                  </a:lnTo>
                  <a:lnTo>
                    <a:pt x="2466169" y="656589"/>
                  </a:lnTo>
                  <a:lnTo>
                    <a:pt x="2466169" y="622299"/>
                  </a:lnTo>
                  <a:close/>
                </a:path>
                <a:path w="4058284" h="925829">
                  <a:moveTo>
                    <a:pt x="2466169" y="601979"/>
                  </a:moveTo>
                  <a:lnTo>
                    <a:pt x="2466169" y="656589"/>
                  </a:lnTo>
                  <a:lnTo>
                    <a:pt x="2525644" y="656589"/>
                  </a:lnTo>
                  <a:lnTo>
                    <a:pt x="2525644" y="636269"/>
                  </a:lnTo>
                  <a:lnTo>
                    <a:pt x="2485802" y="636269"/>
                  </a:lnTo>
                  <a:lnTo>
                    <a:pt x="2485802" y="622299"/>
                  </a:lnTo>
                  <a:lnTo>
                    <a:pt x="2484259" y="614679"/>
                  </a:lnTo>
                  <a:lnTo>
                    <a:pt x="2480051" y="608329"/>
                  </a:lnTo>
                  <a:lnTo>
                    <a:pt x="2473811" y="604519"/>
                  </a:lnTo>
                  <a:lnTo>
                    <a:pt x="2466169" y="601979"/>
                  </a:lnTo>
                  <a:close/>
                </a:path>
                <a:path w="4058284" h="925829">
                  <a:moveTo>
                    <a:pt x="2411782" y="622299"/>
                  </a:moveTo>
                  <a:lnTo>
                    <a:pt x="2397951" y="636269"/>
                  </a:lnTo>
                  <a:lnTo>
                    <a:pt x="2401628" y="640079"/>
                  </a:lnTo>
                  <a:lnTo>
                    <a:pt x="2406600" y="641349"/>
                  </a:lnTo>
                  <a:lnTo>
                    <a:pt x="2411782" y="641349"/>
                  </a:lnTo>
                  <a:lnTo>
                    <a:pt x="2411782" y="622299"/>
                  </a:lnTo>
                  <a:close/>
                </a:path>
                <a:path w="4058284" h="925829">
                  <a:moveTo>
                    <a:pt x="2466169" y="601979"/>
                  </a:moveTo>
                  <a:lnTo>
                    <a:pt x="2419434" y="601979"/>
                  </a:lnTo>
                  <a:lnTo>
                    <a:pt x="2425614" y="608329"/>
                  </a:lnTo>
                  <a:lnTo>
                    <a:pt x="2411782" y="622299"/>
                  </a:lnTo>
                  <a:lnTo>
                    <a:pt x="2411782" y="641349"/>
                  </a:lnTo>
                  <a:lnTo>
                    <a:pt x="2447564" y="641349"/>
                  </a:lnTo>
                  <a:lnTo>
                    <a:pt x="2446536" y="636269"/>
                  </a:lnTo>
                  <a:lnTo>
                    <a:pt x="2446536" y="622299"/>
                  </a:lnTo>
                  <a:lnTo>
                    <a:pt x="2466169" y="622299"/>
                  </a:lnTo>
                  <a:lnTo>
                    <a:pt x="2466169" y="601979"/>
                  </a:lnTo>
                  <a:close/>
                </a:path>
                <a:path w="4058284" h="925829">
                  <a:moveTo>
                    <a:pt x="2392005" y="601979"/>
                  </a:moveTo>
                  <a:lnTo>
                    <a:pt x="2378174" y="615949"/>
                  </a:lnTo>
                  <a:lnTo>
                    <a:pt x="2397951" y="636269"/>
                  </a:lnTo>
                  <a:lnTo>
                    <a:pt x="2411782" y="622299"/>
                  </a:lnTo>
                  <a:lnTo>
                    <a:pt x="2392005" y="622299"/>
                  </a:lnTo>
                  <a:lnTo>
                    <a:pt x="2392005" y="601979"/>
                  </a:lnTo>
                  <a:close/>
                </a:path>
                <a:path w="4058284" h="925829">
                  <a:moveTo>
                    <a:pt x="2337619" y="509269"/>
                  </a:moveTo>
                  <a:lnTo>
                    <a:pt x="2302865" y="509269"/>
                  </a:lnTo>
                  <a:lnTo>
                    <a:pt x="2302865" y="528319"/>
                  </a:lnTo>
                  <a:lnTo>
                    <a:pt x="2317986" y="528319"/>
                  </a:lnTo>
                  <a:lnTo>
                    <a:pt x="2317986" y="601979"/>
                  </a:lnTo>
                  <a:lnTo>
                    <a:pt x="2319529" y="609599"/>
                  </a:lnTo>
                  <a:lnTo>
                    <a:pt x="2323736" y="615949"/>
                  </a:lnTo>
                  <a:lnTo>
                    <a:pt x="2329977" y="621029"/>
                  </a:lnTo>
                  <a:lnTo>
                    <a:pt x="2337619" y="622299"/>
                  </a:lnTo>
                  <a:lnTo>
                    <a:pt x="2337619" y="582929"/>
                  </a:lnTo>
                  <a:lnTo>
                    <a:pt x="2357252" y="582929"/>
                  </a:lnTo>
                  <a:lnTo>
                    <a:pt x="2357252" y="548639"/>
                  </a:lnTo>
                  <a:lnTo>
                    <a:pt x="2337619" y="548639"/>
                  </a:lnTo>
                  <a:lnTo>
                    <a:pt x="2337619" y="509269"/>
                  </a:lnTo>
                  <a:close/>
                </a:path>
                <a:path w="4058284" h="925829">
                  <a:moveTo>
                    <a:pt x="2357252" y="582929"/>
                  </a:moveTo>
                  <a:lnTo>
                    <a:pt x="2337619" y="582929"/>
                  </a:lnTo>
                  <a:lnTo>
                    <a:pt x="2337619" y="622299"/>
                  </a:lnTo>
                  <a:lnTo>
                    <a:pt x="2384354" y="622299"/>
                  </a:lnTo>
                  <a:lnTo>
                    <a:pt x="2378174" y="615949"/>
                  </a:lnTo>
                  <a:lnTo>
                    <a:pt x="2392005" y="601979"/>
                  </a:lnTo>
                  <a:lnTo>
                    <a:pt x="2357252" y="601979"/>
                  </a:lnTo>
                  <a:lnTo>
                    <a:pt x="2357252" y="582929"/>
                  </a:lnTo>
                  <a:close/>
                </a:path>
                <a:path w="4058284" h="925829">
                  <a:moveTo>
                    <a:pt x="2405837" y="588009"/>
                  </a:moveTo>
                  <a:lnTo>
                    <a:pt x="2392005" y="601979"/>
                  </a:lnTo>
                  <a:lnTo>
                    <a:pt x="2392005" y="622299"/>
                  </a:lnTo>
                  <a:lnTo>
                    <a:pt x="2411782" y="622299"/>
                  </a:lnTo>
                  <a:lnTo>
                    <a:pt x="2411782" y="601979"/>
                  </a:lnTo>
                  <a:lnTo>
                    <a:pt x="2419434" y="601979"/>
                  </a:lnTo>
                  <a:lnTo>
                    <a:pt x="2405837" y="588009"/>
                  </a:lnTo>
                  <a:close/>
                </a:path>
                <a:path w="4058284" h="925829">
                  <a:moveTo>
                    <a:pt x="2419434" y="601979"/>
                  </a:moveTo>
                  <a:lnTo>
                    <a:pt x="2411782" y="601979"/>
                  </a:lnTo>
                  <a:lnTo>
                    <a:pt x="2411782" y="622299"/>
                  </a:lnTo>
                  <a:lnTo>
                    <a:pt x="2425614" y="608329"/>
                  </a:lnTo>
                  <a:lnTo>
                    <a:pt x="2419434" y="601979"/>
                  </a:lnTo>
                  <a:close/>
                </a:path>
                <a:path w="4058284" h="925829">
                  <a:moveTo>
                    <a:pt x="2392005" y="582929"/>
                  </a:moveTo>
                  <a:lnTo>
                    <a:pt x="2357252" y="582929"/>
                  </a:lnTo>
                  <a:lnTo>
                    <a:pt x="2357252" y="601979"/>
                  </a:lnTo>
                  <a:lnTo>
                    <a:pt x="2392005" y="601979"/>
                  </a:lnTo>
                  <a:lnTo>
                    <a:pt x="2392005" y="582929"/>
                  </a:lnTo>
                  <a:close/>
                </a:path>
                <a:path w="4058284" h="925829">
                  <a:moveTo>
                    <a:pt x="2397188" y="582929"/>
                  </a:moveTo>
                  <a:lnTo>
                    <a:pt x="2392005" y="582929"/>
                  </a:lnTo>
                  <a:lnTo>
                    <a:pt x="2392005" y="601979"/>
                  </a:lnTo>
                  <a:lnTo>
                    <a:pt x="2405837" y="588009"/>
                  </a:lnTo>
                  <a:lnTo>
                    <a:pt x="2402159" y="585469"/>
                  </a:lnTo>
                  <a:lnTo>
                    <a:pt x="2397188" y="582929"/>
                  </a:lnTo>
                  <a:close/>
                </a:path>
                <a:path w="4058284" h="925829">
                  <a:moveTo>
                    <a:pt x="2283232" y="494029"/>
                  </a:moveTo>
                  <a:lnTo>
                    <a:pt x="2263599" y="494029"/>
                  </a:lnTo>
                  <a:lnTo>
                    <a:pt x="2263599" y="528319"/>
                  </a:lnTo>
                  <a:lnTo>
                    <a:pt x="2265142" y="535939"/>
                  </a:lnTo>
                  <a:lnTo>
                    <a:pt x="2269350" y="542289"/>
                  </a:lnTo>
                  <a:lnTo>
                    <a:pt x="2275590" y="547369"/>
                  </a:lnTo>
                  <a:lnTo>
                    <a:pt x="2283232" y="548639"/>
                  </a:lnTo>
                  <a:lnTo>
                    <a:pt x="2283232" y="494029"/>
                  </a:lnTo>
                  <a:close/>
                </a:path>
                <a:path w="4058284" h="925829">
                  <a:moveTo>
                    <a:pt x="2283232" y="474979"/>
                  </a:moveTo>
                  <a:lnTo>
                    <a:pt x="2283232" y="548639"/>
                  </a:lnTo>
                  <a:lnTo>
                    <a:pt x="2317986" y="548639"/>
                  </a:lnTo>
                  <a:lnTo>
                    <a:pt x="2317986" y="528319"/>
                  </a:lnTo>
                  <a:lnTo>
                    <a:pt x="2302865" y="528319"/>
                  </a:lnTo>
                  <a:lnTo>
                    <a:pt x="2302865" y="494029"/>
                  </a:lnTo>
                  <a:lnTo>
                    <a:pt x="2301322" y="486409"/>
                  </a:lnTo>
                  <a:lnTo>
                    <a:pt x="2297115" y="480059"/>
                  </a:lnTo>
                  <a:lnTo>
                    <a:pt x="2290874" y="476249"/>
                  </a:lnTo>
                  <a:lnTo>
                    <a:pt x="2283232" y="474979"/>
                  </a:lnTo>
                  <a:close/>
                </a:path>
                <a:path w="4058284" h="925829">
                  <a:moveTo>
                    <a:pt x="2337619" y="509269"/>
                  </a:moveTo>
                  <a:lnTo>
                    <a:pt x="2337619" y="548639"/>
                  </a:lnTo>
                  <a:lnTo>
                    <a:pt x="2357252" y="548639"/>
                  </a:lnTo>
                  <a:lnTo>
                    <a:pt x="2357252" y="528319"/>
                  </a:lnTo>
                  <a:lnTo>
                    <a:pt x="2355709" y="520699"/>
                  </a:lnTo>
                  <a:lnTo>
                    <a:pt x="2351501" y="515619"/>
                  </a:lnTo>
                  <a:lnTo>
                    <a:pt x="2345261" y="510539"/>
                  </a:lnTo>
                  <a:lnTo>
                    <a:pt x="2337619" y="509269"/>
                  </a:lnTo>
                  <a:close/>
                </a:path>
                <a:path w="4058284" h="925829">
                  <a:moveTo>
                    <a:pt x="2238734" y="494030"/>
                  </a:moveTo>
                  <a:lnTo>
                    <a:pt x="2224903" y="507999"/>
                  </a:lnTo>
                  <a:lnTo>
                    <a:pt x="2228580" y="511809"/>
                  </a:lnTo>
                  <a:lnTo>
                    <a:pt x="2233552" y="514349"/>
                  </a:lnTo>
                  <a:lnTo>
                    <a:pt x="2238734" y="514349"/>
                  </a:lnTo>
                  <a:lnTo>
                    <a:pt x="2238734" y="494030"/>
                  </a:lnTo>
                  <a:close/>
                </a:path>
                <a:path w="4058284" h="925829">
                  <a:moveTo>
                    <a:pt x="2283232" y="474979"/>
                  </a:moveTo>
                  <a:lnTo>
                    <a:pt x="2247172" y="474979"/>
                  </a:lnTo>
                  <a:lnTo>
                    <a:pt x="2252566" y="480059"/>
                  </a:lnTo>
                  <a:lnTo>
                    <a:pt x="2238734" y="494029"/>
                  </a:lnTo>
                  <a:lnTo>
                    <a:pt x="2238734" y="514349"/>
                  </a:lnTo>
                  <a:lnTo>
                    <a:pt x="2263599" y="514349"/>
                  </a:lnTo>
                  <a:lnTo>
                    <a:pt x="2263599" y="494029"/>
                  </a:lnTo>
                  <a:lnTo>
                    <a:pt x="2283232" y="494029"/>
                  </a:lnTo>
                  <a:lnTo>
                    <a:pt x="2283232" y="474979"/>
                  </a:lnTo>
                  <a:close/>
                </a:path>
                <a:path w="4058284" h="925829">
                  <a:moveTo>
                    <a:pt x="2223902" y="480060"/>
                  </a:moveTo>
                  <a:lnTo>
                    <a:pt x="2210070" y="494029"/>
                  </a:lnTo>
                  <a:lnTo>
                    <a:pt x="2224903" y="507999"/>
                  </a:lnTo>
                  <a:lnTo>
                    <a:pt x="2233705" y="499109"/>
                  </a:lnTo>
                  <a:lnTo>
                    <a:pt x="2223902" y="499109"/>
                  </a:lnTo>
                  <a:lnTo>
                    <a:pt x="2223902" y="480060"/>
                  </a:lnTo>
                  <a:close/>
                </a:path>
                <a:path w="4058284" h="925829">
                  <a:moveTo>
                    <a:pt x="2238734" y="494029"/>
                  </a:moveTo>
                  <a:lnTo>
                    <a:pt x="2224903" y="507999"/>
                  </a:lnTo>
                  <a:lnTo>
                    <a:pt x="2238734" y="494030"/>
                  </a:lnTo>
                  <a:close/>
                </a:path>
                <a:path w="4058284" h="925829">
                  <a:moveTo>
                    <a:pt x="2110184" y="386079"/>
                  </a:moveTo>
                  <a:lnTo>
                    <a:pt x="2090551" y="386079"/>
                  </a:lnTo>
                  <a:lnTo>
                    <a:pt x="2090551" y="480060"/>
                  </a:lnTo>
                  <a:lnTo>
                    <a:pt x="2092094" y="487679"/>
                  </a:lnTo>
                  <a:lnTo>
                    <a:pt x="2096302" y="494030"/>
                  </a:lnTo>
                  <a:lnTo>
                    <a:pt x="2102542" y="497839"/>
                  </a:lnTo>
                  <a:lnTo>
                    <a:pt x="2110184" y="499109"/>
                  </a:lnTo>
                  <a:lnTo>
                    <a:pt x="2110184" y="459739"/>
                  </a:lnTo>
                  <a:lnTo>
                    <a:pt x="2129817" y="459739"/>
                  </a:lnTo>
                  <a:lnTo>
                    <a:pt x="2129817" y="406399"/>
                  </a:lnTo>
                  <a:lnTo>
                    <a:pt x="2110184" y="406399"/>
                  </a:lnTo>
                  <a:lnTo>
                    <a:pt x="2110184" y="386079"/>
                  </a:lnTo>
                  <a:close/>
                </a:path>
                <a:path w="4058284" h="925829">
                  <a:moveTo>
                    <a:pt x="2129817" y="459739"/>
                  </a:moveTo>
                  <a:lnTo>
                    <a:pt x="2110184" y="459739"/>
                  </a:lnTo>
                  <a:lnTo>
                    <a:pt x="2110184" y="499109"/>
                  </a:lnTo>
                  <a:lnTo>
                    <a:pt x="2215464" y="499109"/>
                  </a:lnTo>
                  <a:lnTo>
                    <a:pt x="2210070" y="494029"/>
                  </a:lnTo>
                  <a:lnTo>
                    <a:pt x="2223902" y="480060"/>
                  </a:lnTo>
                  <a:lnTo>
                    <a:pt x="2129817" y="480059"/>
                  </a:lnTo>
                  <a:lnTo>
                    <a:pt x="2129817" y="459739"/>
                  </a:lnTo>
                  <a:close/>
                </a:path>
                <a:path w="4058284" h="925829">
                  <a:moveTo>
                    <a:pt x="2237733" y="466089"/>
                  </a:moveTo>
                  <a:lnTo>
                    <a:pt x="2223902" y="480059"/>
                  </a:lnTo>
                  <a:lnTo>
                    <a:pt x="2223902" y="499109"/>
                  </a:lnTo>
                  <a:lnTo>
                    <a:pt x="2233705" y="499109"/>
                  </a:lnTo>
                  <a:lnTo>
                    <a:pt x="2238734" y="494030"/>
                  </a:lnTo>
                  <a:lnTo>
                    <a:pt x="2238734" y="474979"/>
                  </a:lnTo>
                  <a:lnTo>
                    <a:pt x="2247172" y="474979"/>
                  </a:lnTo>
                  <a:lnTo>
                    <a:pt x="2237733" y="466089"/>
                  </a:lnTo>
                  <a:close/>
                </a:path>
                <a:path w="4058284" h="925829">
                  <a:moveTo>
                    <a:pt x="2247172" y="474979"/>
                  </a:moveTo>
                  <a:lnTo>
                    <a:pt x="2238734" y="474979"/>
                  </a:lnTo>
                  <a:lnTo>
                    <a:pt x="2238734" y="494030"/>
                  </a:lnTo>
                  <a:lnTo>
                    <a:pt x="2252566" y="480059"/>
                  </a:lnTo>
                  <a:lnTo>
                    <a:pt x="2247172" y="474979"/>
                  </a:lnTo>
                  <a:close/>
                </a:path>
                <a:path w="4058284" h="925829">
                  <a:moveTo>
                    <a:pt x="2223902" y="459739"/>
                  </a:moveTo>
                  <a:lnTo>
                    <a:pt x="2129817" y="459739"/>
                  </a:lnTo>
                  <a:lnTo>
                    <a:pt x="2129817" y="480059"/>
                  </a:lnTo>
                  <a:lnTo>
                    <a:pt x="2223902" y="480059"/>
                  </a:lnTo>
                  <a:lnTo>
                    <a:pt x="2223902" y="459739"/>
                  </a:lnTo>
                  <a:close/>
                </a:path>
                <a:path w="4058284" h="925829">
                  <a:moveTo>
                    <a:pt x="2229084" y="459739"/>
                  </a:moveTo>
                  <a:lnTo>
                    <a:pt x="2223902" y="459739"/>
                  </a:lnTo>
                  <a:lnTo>
                    <a:pt x="2223902" y="480059"/>
                  </a:lnTo>
                  <a:lnTo>
                    <a:pt x="2237733" y="466089"/>
                  </a:lnTo>
                  <a:lnTo>
                    <a:pt x="2234056" y="462279"/>
                  </a:lnTo>
                  <a:lnTo>
                    <a:pt x="2229084" y="459739"/>
                  </a:lnTo>
                  <a:close/>
                </a:path>
                <a:path w="4058284" h="925829">
                  <a:moveTo>
                    <a:pt x="2040965" y="386080"/>
                  </a:moveTo>
                  <a:lnTo>
                    <a:pt x="2027133" y="400049"/>
                  </a:lnTo>
                  <a:lnTo>
                    <a:pt x="2030811" y="403859"/>
                  </a:lnTo>
                  <a:lnTo>
                    <a:pt x="2035783" y="406399"/>
                  </a:lnTo>
                  <a:lnTo>
                    <a:pt x="2040965" y="406399"/>
                  </a:lnTo>
                  <a:lnTo>
                    <a:pt x="2040965" y="386080"/>
                  </a:lnTo>
                  <a:close/>
                </a:path>
                <a:path w="4058284" h="925829">
                  <a:moveTo>
                    <a:pt x="2110184" y="367029"/>
                  </a:moveTo>
                  <a:lnTo>
                    <a:pt x="2049523" y="367029"/>
                  </a:lnTo>
                  <a:lnTo>
                    <a:pt x="2054797" y="372109"/>
                  </a:lnTo>
                  <a:lnTo>
                    <a:pt x="2040965" y="386079"/>
                  </a:lnTo>
                  <a:lnTo>
                    <a:pt x="2040965" y="406399"/>
                  </a:lnTo>
                  <a:lnTo>
                    <a:pt x="2090551" y="406399"/>
                  </a:lnTo>
                  <a:lnTo>
                    <a:pt x="2090551" y="386079"/>
                  </a:lnTo>
                  <a:lnTo>
                    <a:pt x="2110184" y="386079"/>
                  </a:lnTo>
                  <a:lnTo>
                    <a:pt x="2110184" y="367029"/>
                  </a:lnTo>
                  <a:close/>
                </a:path>
                <a:path w="4058284" h="925829">
                  <a:moveTo>
                    <a:pt x="2110184" y="367029"/>
                  </a:moveTo>
                  <a:lnTo>
                    <a:pt x="2110184" y="406399"/>
                  </a:lnTo>
                  <a:lnTo>
                    <a:pt x="2129817" y="406399"/>
                  </a:lnTo>
                  <a:lnTo>
                    <a:pt x="2129817" y="386079"/>
                  </a:lnTo>
                  <a:lnTo>
                    <a:pt x="2128274" y="378459"/>
                  </a:lnTo>
                  <a:lnTo>
                    <a:pt x="2124067" y="372109"/>
                  </a:lnTo>
                  <a:lnTo>
                    <a:pt x="2117826" y="368299"/>
                  </a:lnTo>
                  <a:lnTo>
                    <a:pt x="2110184" y="367029"/>
                  </a:lnTo>
                  <a:close/>
                </a:path>
                <a:path w="4058284" h="925829">
                  <a:moveTo>
                    <a:pt x="2021188" y="367029"/>
                  </a:moveTo>
                  <a:lnTo>
                    <a:pt x="2007356" y="380999"/>
                  </a:lnTo>
                  <a:lnTo>
                    <a:pt x="2027133" y="400049"/>
                  </a:lnTo>
                  <a:lnTo>
                    <a:pt x="2040965" y="386079"/>
                  </a:lnTo>
                  <a:lnTo>
                    <a:pt x="2021188" y="386079"/>
                  </a:lnTo>
                  <a:lnTo>
                    <a:pt x="2021188" y="367029"/>
                  </a:lnTo>
                  <a:close/>
                </a:path>
                <a:path w="4058284" h="925829">
                  <a:moveTo>
                    <a:pt x="2040965" y="386079"/>
                  </a:moveTo>
                  <a:lnTo>
                    <a:pt x="2027133" y="400049"/>
                  </a:lnTo>
                  <a:lnTo>
                    <a:pt x="2040965" y="386080"/>
                  </a:lnTo>
                  <a:close/>
                </a:path>
                <a:path w="4058284" h="925829">
                  <a:moveTo>
                    <a:pt x="2049523" y="367029"/>
                  </a:moveTo>
                  <a:lnTo>
                    <a:pt x="2040965" y="367029"/>
                  </a:lnTo>
                  <a:lnTo>
                    <a:pt x="2040965" y="386080"/>
                  </a:lnTo>
                  <a:lnTo>
                    <a:pt x="2054797" y="372109"/>
                  </a:lnTo>
                  <a:lnTo>
                    <a:pt x="2049523" y="367029"/>
                  </a:lnTo>
                  <a:close/>
                </a:path>
                <a:path w="4058284" h="925829">
                  <a:moveTo>
                    <a:pt x="1922304" y="342899"/>
                  </a:moveTo>
                  <a:lnTo>
                    <a:pt x="1902671" y="342899"/>
                  </a:lnTo>
                  <a:lnTo>
                    <a:pt x="1902671" y="367029"/>
                  </a:lnTo>
                  <a:lnTo>
                    <a:pt x="1904214" y="374649"/>
                  </a:lnTo>
                  <a:lnTo>
                    <a:pt x="1908421" y="380999"/>
                  </a:lnTo>
                  <a:lnTo>
                    <a:pt x="1914662" y="384809"/>
                  </a:lnTo>
                  <a:lnTo>
                    <a:pt x="1922304" y="386079"/>
                  </a:lnTo>
                  <a:lnTo>
                    <a:pt x="1922304" y="342899"/>
                  </a:lnTo>
                  <a:close/>
                </a:path>
                <a:path w="4058284" h="925829">
                  <a:moveTo>
                    <a:pt x="1922304" y="322579"/>
                  </a:moveTo>
                  <a:lnTo>
                    <a:pt x="1922304" y="386079"/>
                  </a:lnTo>
                  <a:lnTo>
                    <a:pt x="2012630" y="386079"/>
                  </a:lnTo>
                  <a:lnTo>
                    <a:pt x="2007356" y="380999"/>
                  </a:lnTo>
                  <a:lnTo>
                    <a:pt x="2021188" y="367029"/>
                  </a:lnTo>
                  <a:lnTo>
                    <a:pt x="1941937" y="367029"/>
                  </a:lnTo>
                  <a:lnTo>
                    <a:pt x="1941937" y="342899"/>
                  </a:lnTo>
                  <a:lnTo>
                    <a:pt x="1940394" y="335279"/>
                  </a:lnTo>
                  <a:lnTo>
                    <a:pt x="1936186" y="328929"/>
                  </a:lnTo>
                  <a:lnTo>
                    <a:pt x="1929946" y="323849"/>
                  </a:lnTo>
                  <a:lnTo>
                    <a:pt x="1922304" y="322579"/>
                  </a:lnTo>
                  <a:close/>
                </a:path>
                <a:path w="4058284" h="925829">
                  <a:moveTo>
                    <a:pt x="2035020" y="353059"/>
                  </a:moveTo>
                  <a:lnTo>
                    <a:pt x="2021188" y="367029"/>
                  </a:lnTo>
                  <a:lnTo>
                    <a:pt x="2021188" y="386079"/>
                  </a:lnTo>
                  <a:lnTo>
                    <a:pt x="2040965" y="386079"/>
                  </a:lnTo>
                  <a:lnTo>
                    <a:pt x="2040965" y="367029"/>
                  </a:lnTo>
                  <a:lnTo>
                    <a:pt x="2049523" y="367029"/>
                  </a:lnTo>
                  <a:lnTo>
                    <a:pt x="2035020" y="353059"/>
                  </a:lnTo>
                  <a:close/>
                </a:path>
                <a:path w="4058284" h="925829">
                  <a:moveTo>
                    <a:pt x="2021188" y="346709"/>
                  </a:moveTo>
                  <a:lnTo>
                    <a:pt x="1941937" y="346709"/>
                  </a:lnTo>
                  <a:lnTo>
                    <a:pt x="1941937" y="367029"/>
                  </a:lnTo>
                  <a:lnTo>
                    <a:pt x="2021188" y="367029"/>
                  </a:lnTo>
                  <a:lnTo>
                    <a:pt x="2021188" y="346709"/>
                  </a:lnTo>
                  <a:close/>
                </a:path>
                <a:path w="4058284" h="925829">
                  <a:moveTo>
                    <a:pt x="2026370" y="346709"/>
                  </a:moveTo>
                  <a:lnTo>
                    <a:pt x="2021188" y="346709"/>
                  </a:lnTo>
                  <a:lnTo>
                    <a:pt x="2021188" y="367029"/>
                  </a:lnTo>
                  <a:lnTo>
                    <a:pt x="2035020" y="353059"/>
                  </a:lnTo>
                  <a:lnTo>
                    <a:pt x="2031342" y="349249"/>
                  </a:lnTo>
                  <a:lnTo>
                    <a:pt x="2026370" y="346709"/>
                  </a:lnTo>
                  <a:close/>
                </a:path>
                <a:path w="4058284" h="925829">
                  <a:moveTo>
                    <a:pt x="1867917" y="342899"/>
                  </a:moveTo>
                  <a:lnTo>
                    <a:pt x="1854085" y="356869"/>
                  </a:lnTo>
                  <a:lnTo>
                    <a:pt x="1857763" y="359409"/>
                  </a:lnTo>
                  <a:lnTo>
                    <a:pt x="1862735" y="361949"/>
                  </a:lnTo>
                  <a:lnTo>
                    <a:pt x="1867917" y="361949"/>
                  </a:lnTo>
                  <a:lnTo>
                    <a:pt x="1867917" y="342899"/>
                  </a:lnTo>
                  <a:close/>
                </a:path>
                <a:path w="4058284" h="925829">
                  <a:moveTo>
                    <a:pt x="1922304" y="322579"/>
                  </a:moveTo>
                  <a:lnTo>
                    <a:pt x="1875568" y="322579"/>
                  </a:lnTo>
                  <a:lnTo>
                    <a:pt x="1881749" y="328929"/>
                  </a:lnTo>
                  <a:lnTo>
                    <a:pt x="1867917" y="342899"/>
                  </a:lnTo>
                  <a:lnTo>
                    <a:pt x="1867917" y="361949"/>
                  </a:lnTo>
                  <a:lnTo>
                    <a:pt x="1902671" y="361949"/>
                  </a:lnTo>
                  <a:lnTo>
                    <a:pt x="1902671" y="342899"/>
                  </a:lnTo>
                  <a:lnTo>
                    <a:pt x="1922304" y="342899"/>
                  </a:lnTo>
                  <a:lnTo>
                    <a:pt x="1922304" y="322579"/>
                  </a:lnTo>
                  <a:close/>
                </a:path>
                <a:path w="4058284" h="925829">
                  <a:moveTo>
                    <a:pt x="1838252" y="312419"/>
                  </a:moveTo>
                  <a:lnTo>
                    <a:pt x="1824420" y="326389"/>
                  </a:lnTo>
                  <a:lnTo>
                    <a:pt x="1854085" y="356869"/>
                  </a:lnTo>
                  <a:lnTo>
                    <a:pt x="1867917" y="342899"/>
                  </a:lnTo>
                  <a:lnTo>
                    <a:pt x="1867917" y="332739"/>
                  </a:lnTo>
                  <a:lnTo>
                    <a:pt x="1838252" y="332739"/>
                  </a:lnTo>
                  <a:lnTo>
                    <a:pt x="1838252" y="312419"/>
                  </a:lnTo>
                  <a:close/>
                </a:path>
                <a:path w="4058284" h="925829">
                  <a:moveTo>
                    <a:pt x="1875568" y="322579"/>
                  </a:moveTo>
                  <a:lnTo>
                    <a:pt x="1867917" y="322579"/>
                  </a:lnTo>
                  <a:lnTo>
                    <a:pt x="1867917" y="342899"/>
                  </a:lnTo>
                  <a:lnTo>
                    <a:pt x="1881749" y="328929"/>
                  </a:lnTo>
                  <a:lnTo>
                    <a:pt x="1875568" y="322579"/>
                  </a:lnTo>
                  <a:close/>
                </a:path>
                <a:path w="4058284" h="925829">
                  <a:moveTo>
                    <a:pt x="1576208" y="264159"/>
                  </a:moveTo>
                  <a:lnTo>
                    <a:pt x="1106362" y="264159"/>
                  </a:lnTo>
                  <a:lnTo>
                    <a:pt x="1106362" y="283209"/>
                  </a:lnTo>
                  <a:lnTo>
                    <a:pt x="1556575" y="283209"/>
                  </a:lnTo>
                  <a:lnTo>
                    <a:pt x="1556575" y="312419"/>
                  </a:lnTo>
                  <a:lnTo>
                    <a:pt x="1558118" y="320039"/>
                  </a:lnTo>
                  <a:lnTo>
                    <a:pt x="1562325" y="326389"/>
                  </a:lnTo>
                  <a:lnTo>
                    <a:pt x="1568566" y="331469"/>
                  </a:lnTo>
                  <a:lnTo>
                    <a:pt x="1576208" y="332739"/>
                  </a:lnTo>
                  <a:lnTo>
                    <a:pt x="1576208" y="264159"/>
                  </a:lnTo>
                  <a:close/>
                </a:path>
                <a:path w="4058284" h="925829">
                  <a:moveTo>
                    <a:pt x="1576208" y="264159"/>
                  </a:moveTo>
                  <a:lnTo>
                    <a:pt x="1576208" y="332739"/>
                  </a:lnTo>
                  <a:lnTo>
                    <a:pt x="1830600" y="332739"/>
                  </a:lnTo>
                  <a:lnTo>
                    <a:pt x="1824420" y="326389"/>
                  </a:lnTo>
                  <a:lnTo>
                    <a:pt x="1838252" y="312419"/>
                  </a:lnTo>
                  <a:lnTo>
                    <a:pt x="1595840" y="312419"/>
                  </a:lnTo>
                  <a:lnTo>
                    <a:pt x="1595840" y="283209"/>
                  </a:lnTo>
                  <a:lnTo>
                    <a:pt x="1594298" y="275589"/>
                  </a:lnTo>
                  <a:lnTo>
                    <a:pt x="1590090" y="269239"/>
                  </a:lnTo>
                  <a:lnTo>
                    <a:pt x="1583850" y="265429"/>
                  </a:lnTo>
                  <a:lnTo>
                    <a:pt x="1576208" y="264159"/>
                  </a:lnTo>
                  <a:close/>
                </a:path>
                <a:path w="4058284" h="925829">
                  <a:moveTo>
                    <a:pt x="1852083" y="298449"/>
                  </a:moveTo>
                  <a:lnTo>
                    <a:pt x="1838252" y="312419"/>
                  </a:lnTo>
                  <a:lnTo>
                    <a:pt x="1838252" y="332739"/>
                  </a:lnTo>
                  <a:lnTo>
                    <a:pt x="1867917" y="332739"/>
                  </a:lnTo>
                  <a:lnTo>
                    <a:pt x="1867917" y="322579"/>
                  </a:lnTo>
                  <a:lnTo>
                    <a:pt x="1875568" y="322579"/>
                  </a:lnTo>
                  <a:lnTo>
                    <a:pt x="1852083" y="298449"/>
                  </a:lnTo>
                  <a:close/>
                </a:path>
                <a:path w="4058284" h="925829">
                  <a:moveTo>
                    <a:pt x="1838252" y="293369"/>
                  </a:moveTo>
                  <a:lnTo>
                    <a:pt x="1595840" y="293369"/>
                  </a:lnTo>
                  <a:lnTo>
                    <a:pt x="1595840" y="312419"/>
                  </a:lnTo>
                  <a:lnTo>
                    <a:pt x="1838252" y="312419"/>
                  </a:lnTo>
                  <a:lnTo>
                    <a:pt x="1838252" y="293369"/>
                  </a:lnTo>
                  <a:close/>
                </a:path>
                <a:path w="4058284" h="925829">
                  <a:moveTo>
                    <a:pt x="1843434" y="293369"/>
                  </a:moveTo>
                  <a:lnTo>
                    <a:pt x="1838252" y="293369"/>
                  </a:lnTo>
                  <a:lnTo>
                    <a:pt x="1838252" y="312419"/>
                  </a:lnTo>
                  <a:lnTo>
                    <a:pt x="1852083" y="298449"/>
                  </a:lnTo>
                  <a:lnTo>
                    <a:pt x="1848406" y="295909"/>
                  </a:lnTo>
                  <a:lnTo>
                    <a:pt x="1843434" y="293369"/>
                  </a:lnTo>
                  <a:close/>
                </a:path>
                <a:path w="4058284" h="925829">
                  <a:moveTo>
                    <a:pt x="1067096" y="257177"/>
                  </a:moveTo>
                  <a:lnTo>
                    <a:pt x="1067096" y="283209"/>
                  </a:lnTo>
                  <a:lnTo>
                    <a:pt x="1068639" y="290829"/>
                  </a:lnTo>
                  <a:lnTo>
                    <a:pt x="1072846" y="297179"/>
                  </a:lnTo>
                  <a:lnTo>
                    <a:pt x="1079087" y="300989"/>
                  </a:lnTo>
                  <a:lnTo>
                    <a:pt x="1086729" y="303529"/>
                  </a:lnTo>
                  <a:lnTo>
                    <a:pt x="1086729" y="264159"/>
                  </a:lnTo>
                  <a:lnTo>
                    <a:pt x="1106362" y="264159"/>
                  </a:lnTo>
                  <a:lnTo>
                    <a:pt x="1106362" y="262889"/>
                  </a:lnTo>
                  <a:lnTo>
                    <a:pt x="1072897" y="262889"/>
                  </a:lnTo>
                  <a:lnTo>
                    <a:pt x="1067096" y="257177"/>
                  </a:lnTo>
                  <a:close/>
                </a:path>
                <a:path w="4058284" h="925829">
                  <a:moveTo>
                    <a:pt x="1106362" y="264159"/>
                  </a:moveTo>
                  <a:lnTo>
                    <a:pt x="1086729" y="264159"/>
                  </a:lnTo>
                  <a:lnTo>
                    <a:pt x="1086729" y="303529"/>
                  </a:lnTo>
                  <a:lnTo>
                    <a:pt x="1556575" y="303529"/>
                  </a:lnTo>
                  <a:lnTo>
                    <a:pt x="1556575" y="283209"/>
                  </a:lnTo>
                  <a:lnTo>
                    <a:pt x="1106362" y="283209"/>
                  </a:lnTo>
                  <a:lnTo>
                    <a:pt x="1106362" y="264159"/>
                  </a:lnTo>
                  <a:close/>
                </a:path>
                <a:path w="4058284" h="925829">
                  <a:moveTo>
                    <a:pt x="1086729" y="248919"/>
                  </a:moveTo>
                  <a:lnTo>
                    <a:pt x="1067096" y="248919"/>
                  </a:lnTo>
                  <a:lnTo>
                    <a:pt x="1067096" y="257177"/>
                  </a:lnTo>
                  <a:lnTo>
                    <a:pt x="1072897" y="262889"/>
                  </a:lnTo>
                  <a:lnTo>
                    <a:pt x="1086729" y="248919"/>
                  </a:lnTo>
                  <a:close/>
                </a:path>
                <a:path w="4058284" h="925829">
                  <a:moveTo>
                    <a:pt x="1100561" y="234949"/>
                  </a:moveTo>
                  <a:lnTo>
                    <a:pt x="1072897" y="262889"/>
                  </a:lnTo>
                  <a:lnTo>
                    <a:pt x="1106362" y="262889"/>
                  </a:lnTo>
                  <a:lnTo>
                    <a:pt x="1106362" y="243839"/>
                  </a:lnTo>
                  <a:lnTo>
                    <a:pt x="1104274" y="238759"/>
                  </a:lnTo>
                  <a:lnTo>
                    <a:pt x="1100561" y="234949"/>
                  </a:lnTo>
                  <a:close/>
                </a:path>
                <a:path w="4058284" h="925829">
                  <a:moveTo>
                    <a:pt x="1070895" y="205739"/>
                  </a:moveTo>
                  <a:lnTo>
                    <a:pt x="1043232" y="233679"/>
                  </a:lnTo>
                  <a:lnTo>
                    <a:pt x="1067096" y="257177"/>
                  </a:lnTo>
                  <a:lnTo>
                    <a:pt x="1067096" y="248919"/>
                  </a:lnTo>
                  <a:lnTo>
                    <a:pt x="1086729" y="248919"/>
                  </a:lnTo>
                  <a:lnTo>
                    <a:pt x="1100561" y="234949"/>
                  </a:lnTo>
                  <a:lnTo>
                    <a:pt x="1085083" y="219709"/>
                  </a:lnTo>
                  <a:lnTo>
                    <a:pt x="1076696" y="219709"/>
                  </a:lnTo>
                  <a:lnTo>
                    <a:pt x="1076696" y="211452"/>
                  </a:lnTo>
                  <a:lnTo>
                    <a:pt x="1070895" y="205739"/>
                  </a:lnTo>
                  <a:close/>
                </a:path>
                <a:path w="4058284" h="925829">
                  <a:moveTo>
                    <a:pt x="1059005" y="144779"/>
                  </a:moveTo>
                  <a:lnTo>
                    <a:pt x="1053240" y="146049"/>
                  </a:lnTo>
                  <a:lnTo>
                    <a:pt x="1057064" y="165099"/>
                  </a:lnTo>
                  <a:lnTo>
                    <a:pt x="1060887" y="185419"/>
                  </a:lnTo>
                  <a:lnTo>
                    <a:pt x="1053584" y="186689"/>
                  </a:lnTo>
                  <a:lnTo>
                    <a:pt x="1037431" y="189050"/>
                  </a:lnTo>
                  <a:lnTo>
                    <a:pt x="1037431" y="224789"/>
                  </a:lnTo>
                  <a:lnTo>
                    <a:pt x="1039519" y="229869"/>
                  </a:lnTo>
                  <a:lnTo>
                    <a:pt x="1043232" y="233679"/>
                  </a:lnTo>
                  <a:lnTo>
                    <a:pt x="1070895" y="205739"/>
                  </a:lnTo>
                  <a:lnTo>
                    <a:pt x="1076696" y="205739"/>
                  </a:lnTo>
                  <a:lnTo>
                    <a:pt x="1076696" y="160019"/>
                  </a:lnTo>
                  <a:lnTo>
                    <a:pt x="1074064" y="153669"/>
                  </a:lnTo>
                  <a:lnTo>
                    <a:pt x="1064979" y="147319"/>
                  </a:lnTo>
                  <a:lnTo>
                    <a:pt x="1059005" y="144779"/>
                  </a:lnTo>
                  <a:close/>
                </a:path>
                <a:path w="4058284" h="925829">
                  <a:moveTo>
                    <a:pt x="1076696" y="211452"/>
                  </a:moveTo>
                  <a:lnTo>
                    <a:pt x="1076696" y="219709"/>
                  </a:lnTo>
                  <a:lnTo>
                    <a:pt x="1085083" y="219709"/>
                  </a:lnTo>
                  <a:lnTo>
                    <a:pt x="1076696" y="211452"/>
                  </a:lnTo>
                  <a:close/>
                </a:path>
                <a:path w="4058284" h="925829">
                  <a:moveTo>
                    <a:pt x="1076696" y="205739"/>
                  </a:moveTo>
                  <a:lnTo>
                    <a:pt x="1070895" y="205739"/>
                  </a:lnTo>
                  <a:lnTo>
                    <a:pt x="1076696" y="211452"/>
                  </a:lnTo>
                  <a:lnTo>
                    <a:pt x="1076696" y="205739"/>
                  </a:lnTo>
                  <a:close/>
                </a:path>
                <a:path w="4058284" h="925829">
                  <a:moveTo>
                    <a:pt x="987988" y="171865"/>
                  </a:moveTo>
                  <a:lnTo>
                    <a:pt x="987988" y="175259"/>
                  </a:lnTo>
                  <a:lnTo>
                    <a:pt x="993402" y="181609"/>
                  </a:lnTo>
                  <a:lnTo>
                    <a:pt x="1002354" y="186689"/>
                  </a:lnTo>
                  <a:lnTo>
                    <a:pt x="1006712" y="187959"/>
                  </a:lnTo>
                  <a:lnTo>
                    <a:pt x="1015162" y="189229"/>
                  </a:lnTo>
                  <a:lnTo>
                    <a:pt x="1036164" y="189229"/>
                  </a:lnTo>
                  <a:lnTo>
                    <a:pt x="1037431" y="189050"/>
                  </a:lnTo>
                  <a:lnTo>
                    <a:pt x="1037431" y="173989"/>
                  </a:lnTo>
                  <a:lnTo>
                    <a:pt x="990371" y="173989"/>
                  </a:lnTo>
                  <a:lnTo>
                    <a:pt x="987988" y="171865"/>
                  </a:lnTo>
                  <a:close/>
                </a:path>
                <a:path w="4058284" h="925829">
                  <a:moveTo>
                    <a:pt x="1053240" y="146049"/>
                  </a:moveTo>
                  <a:lnTo>
                    <a:pt x="1046831" y="147319"/>
                  </a:lnTo>
                  <a:lnTo>
                    <a:pt x="1032190" y="149859"/>
                  </a:lnTo>
                  <a:lnTo>
                    <a:pt x="1025072" y="149859"/>
                  </a:lnTo>
                  <a:lnTo>
                    <a:pt x="1022460" y="150557"/>
                  </a:lnTo>
                  <a:lnTo>
                    <a:pt x="1022956" y="151129"/>
                  </a:lnTo>
                  <a:lnTo>
                    <a:pt x="1027254" y="157479"/>
                  </a:lnTo>
                  <a:lnTo>
                    <a:pt x="1027254" y="165099"/>
                  </a:lnTo>
                  <a:lnTo>
                    <a:pt x="1037431" y="165099"/>
                  </a:lnTo>
                  <a:lnTo>
                    <a:pt x="1037431" y="189050"/>
                  </a:lnTo>
                  <a:lnTo>
                    <a:pt x="1053584" y="186689"/>
                  </a:lnTo>
                  <a:lnTo>
                    <a:pt x="1060887" y="185419"/>
                  </a:lnTo>
                  <a:lnTo>
                    <a:pt x="1053240" y="146049"/>
                  </a:lnTo>
                  <a:close/>
                </a:path>
                <a:path w="4058284" h="925829">
                  <a:moveTo>
                    <a:pt x="987988" y="168909"/>
                  </a:moveTo>
                  <a:lnTo>
                    <a:pt x="987988" y="171865"/>
                  </a:lnTo>
                  <a:lnTo>
                    <a:pt x="990371" y="173989"/>
                  </a:lnTo>
                  <a:lnTo>
                    <a:pt x="990499" y="173989"/>
                  </a:lnTo>
                  <a:lnTo>
                    <a:pt x="989922" y="172719"/>
                  </a:lnTo>
                  <a:lnTo>
                    <a:pt x="988851" y="171449"/>
                  </a:lnTo>
                  <a:lnTo>
                    <a:pt x="987988" y="168909"/>
                  </a:lnTo>
                  <a:close/>
                </a:path>
                <a:path w="4058284" h="925829">
                  <a:moveTo>
                    <a:pt x="1037431" y="165099"/>
                  </a:moveTo>
                  <a:lnTo>
                    <a:pt x="987988" y="165099"/>
                  </a:lnTo>
                  <a:lnTo>
                    <a:pt x="987988" y="168909"/>
                  </a:lnTo>
                  <a:lnTo>
                    <a:pt x="988851" y="171449"/>
                  </a:lnTo>
                  <a:lnTo>
                    <a:pt x="989922" y="172719"/>
                  </a:lnTo>
                  <a:lnTo>
                    <a:pt x="990499" y="173989"/>
                  </a:lnTo>
                  <a:lnTo>
                    <a:pt x="1037431" y="173989"/>
                  </a:lnTo>
                  <a:lnTo>
                    <a:pt x="1037431" y="165099"/>
                  </a:lnTo>
                  <a:close/>
                </a:path>
                <a:path w="4058284" h="925829">
                  <a:moveTo>
                    <a:pt x="943490" y="123716"/>
                  </a:moveTo>
                  <a:lnTo>
                    <a:pt x="943490" y="128269"/>
                  </a:lnTo>
                  <a:lnTo>
                    <a:pt x="946011" y="133349"/>
                  </a:lnTo>
                  <a:lnTo>
                    <a:pt x="980032" y="166369"/>
                  </a:lnTo>
                  <a:lnTo>
                    <a:pt x="984673" y="168909"/>
                  </a:lnTo>
                  <a:lnTo>
                    <a:pt x="987988" y="171865"/>
                  </a:lnTo>
                  <a:lnTo>
                    <a:pt x="987988" y="165099"/>
                  </a:lnTo>
                  <a:lnTo>
                    <a:pt x="1027254" y="165099"/>
                  </a:lnTo>
                  <a:lnTo>
                    <a:pt x="1027254" y="158749"/>
                  </a:lnTo>
                  <a:lnTo>
                    <a:pt x="1022871" y="153669"/>
                  </a:lnTo>
                  <a:lnTo>
                    <a:pt x="1017759" y="149938"/>
                  </a:lnTo>
                  <a:lnTo>
                    <a:pt x="1017591" y="149859"/>
                  </a:lnTo>
                  <a:lnTo>
                    <a:pt x="1021854" y="149859"/>
                  </a:lnTo>
                  <a:lnTo>
                    <a:pt x="1018546" y="146049"/>
                  </a:lnTo>
                  <a:lnTo>
                    <a:pt x="1008321" y="137159"/>
                  </a:lnTo>
                  <a:lnTo>
                    <a:pt x="1001837" y="133349"/>
                  </a:lnTo>
                  <a:lnTo>
                    <a:pt x="991197" y="125729"/>
                  </a:lnTo>
                  <a:lnTo>
                    <a:pt x="989718" y="124459"/>
                  </a:lnTo>
                  <a:lnTo>
                    <a:pt x="944233" y="124459"/>
                  </a:lnTo>
                  <a:lnTo>
                    <a:pt x="943490" y="123716"/>
                  </a:lnTo>
                  <a:close/>
                </a:path>
                <a:path w="4058284" h="925829">
                  <a:moveTo>
                    <a:pt x="1017759" y="149938"/>
                  </a:moveTo>
                  <a:lnTo>
                    <a:pt x="1022871" y="153669"/>
                  </a:lnTo>
                  <a:lnTo>
                    <a:pt x="1027254" y="158749"/>
                  </a:lnTo>
                  <a:lnTo>
                    <a:pt x="1027254" y="157479"/>
                  </a:lnTo>
                  <a:lnTo>
                    <a:pt x="1022956" y="151129"/>
                  </a:lnTo>
                  <a:lnTo>
                    <a:pt x="1020317" y="151129"/>
                  </a:lnTo>
                  <a:lnTo>
                    <a:pt x="1017759" y="149938"/>
                  </a:lnTo>
                  <a:close/>
                </a:path>
                <a:path w="4058284" h="925829">
                  <a:moveTo>
                    <a:pt x="1021854" y="149859"/>
                  </a:moveTo>
                  <a:lnTo>
                    <a:pt x="1017652" y="149859"/>
                  </a:lnTo>
                  <a:lnTo>
                    <a:pt x="1020317" y="151129"/>
                  </a:lnTo>
                  <a:lnTo>
                    <a:pt x="1022460" y="150557"/>
                  </a:lnTo>
                  <a:lnTo>
                    <a:pt x="1021854" y="149859"/>
                  </a:lnTo>
                  <a:close/>
                </a:path>
                <a:path w="4058284" h="925829">
                  <a:moveTo>
                    <a:pt x="1022460" y="150557"/>
                  </a:moveTo>
                  <a:lnTo>
                    <a:pt x="1020317" y="151129"/>
                  </a:lnTo>
                  <a:lnTo>
                    <a:pt x="1022956" y="151129"/>
                  </a:lnTo>
                  <a:lnTo>
                    <a:pt x="1022460" y="150557"/>
                  </a:lnTo>
                  <a:close/>
                </a:path>
                <a:path w="4058284" h="925829">
                  <a:moveTo>
                    <a:pt x="943490" y="121919"/>
                  </a:moveTo>
                  <a:lnTo>
                    <a:pt x="943490" y="123716"/>
                  </a:lnTo>
                  <a:lnTo>
                    <a:pt x="944233" y="124459"/>
                  </a:lnTo>
                  <a:lnTo>
                    <a:pt x="943788" y="123189"/>
                  </a:lnTo>
                  <a:lnTo>
                    <a:pt x="943490" y="121919"/>
                  </a:lnTo>
                  <a:close/>
                </a:path>
                <a:path w="4058284" h="925829">
                  <a:moveTo>
                    <a:pt x="983091" y="118109"/>
                  </a:moveTo>
                  <a:lnTo>
                    <a:pt x="982458" y="118109"/>
                  </a:lnTo>
                  <a:lnTo>
                    <a:pt x="982756" y="119379"/>
                  </a:lnTo>
                  <a:lnTo>
                    <a:pt x="982756" y="121919"/>
                  </a:lnTo>
                  <a:lnTo>
                    <a:pt x="943490" y="121919"/>
                  </a:lnTo>
                  <a:lnTo>
                    <a:pt x="943788" y="123189"/>
                  </a:lnTo>
                  <a:lnTo>
                    <a:pt x="944251" y="124459"/>
                  </a:lnTo>
                  <a:lnTo>
                    <a:pt x="989718" y="124459"/>
                  </a:lnTo>
                  <a:lnTo>
                    <a:pt x="986761" y="121919"/>
                  </a:lnTo>
                  <a:lnTo>
                    <a:pt x="983091" y="118109"/>
                  </a:lnTo>
                  <a:close/>
                </a:path>
                <a:path w="4058284" h="925829">
                  <a:moveTo>
                    <a:pt x="943490" y="121919"/>
                  </a:moveTo>
                  <a:lnTo>
                    <a:pt x="942069" y="121919"/>
                  </a:lnTo>
                  <a:lnTo>
                    <a:pt x="942964" y="123189"/>
                  </a:lnTo>
                  <a:lnTo>
                    <a:pt x="943490" y="123716"/>
                  </a:lnTo>
                  <a:lnTo>
                    <a:pt x="943490" y="121919"/>
                  </a:lnTo>
                  <a:close/>
                </a:path>
                <a:path w="4058284" h="925829">
                  <a:moveTo>
                    <a:pt x="641748" y="43179"/>
                  </a:moveTo>
                  <a:lnTo>
                    <a:pt x="622115" y="43179"/>
                  </a:lnTo>
                  <a:lnTo>
                    <a:pt x="622115" y="101599"/>
                  </a:lnTo>
                  <a:lnTo>
                    <a:pt x="623658" y="109219"/>
                  </a:lnTo>
                  <a:lnTo>
                    <a:pt x="627866" y="115569"/>
                  </a:lnTo>
                  <a:lnTo>
                    <a:pt x="634106" y="119379"/>
                  </a:lnTo>
                  <a:lnTo>
                    <a:pt x="641748" y="121919"/>
                  </a:lnTo>
                  <a:lnTo>
                    <a:pt x="641748" y="82549"/>
                  </a:lnTo>
                  <a:lnTo>
                    <a:pt x="661381" y="82549"/>
                  </a:lnTo>
                  <a:lnTo>
                    <a:pt x="661381" y="62229"/>
                  </a:lnTo>
                  <a:lnTo>
                    <a:pt x="641748" y="62229"/>
                  </a:lnTo>
                  <a:lnTo>
                    <a:pt x="641748" y="43179"/>
                  </a:lnTo>
                  <a:close/>
                </a:path>
                <a:path w="4058284" h="925829">
                  <a:moveTo>
                    <a:pt x="661381" y="82549"/>
                  </a:moveTo>
                  <a:lnTo>
                    <a:pt x="641748" y="82549"/>
                  </a:lnTo>
                  <a:lnTo>
                    <a:pt x="641748" y="121919"/>
                  </a:lnTo>
                  <a:lnTo>
                    <a:pt x="939924" y="121919"/>
                  </a:lnTo>
                  <a:lnTo>
                    <a:pt x="939030" y="120649"/>
                  </a:lnTo>
                  <a:lnTo>
                    <a:pt x="938617" y="120649"/>
                  </a:lnTo>
                  <a:lnTo>
                    <a:pt x="943346" y="101599"/>
                  </a:lnTo>
                  <a:lnTo>
                    <a:pt x="661381" y="101599"/>
                  </a:lnTo>
                  <a:lnTo>
                    <a:pt x="661381" y="82549"/>
                  </a:lnTo>
                  <a:close/>
                </a:path>
                <a:path w="4058284" h="925829">
                  <a:moveTo>
                    <a:pt x="943346" y="101599"/>
                  </a:moveTo>
                  <a:lnTo>
                    <a:pt x="938617" y="120649"/>
                  </a:lnTo>
                  <a:lnTo>
                    <a:pt x="939030" y="120649"/>
                  </a:lnTo>
                  <a:lnTo>
                    <a:pt x="939924" y="121919"/>
                  </a:lnTo>
                  <a:lnTo>
                    <a:pt x="943346" y="121919"/>
                  </a:lnTo>
                  <a:lnTo>
                    <a:pt x="943346" y="101599"/>
                  </a:lnTo>
                  <a:close/>
                </a:path>
                <a:path w="4058284" h="925829">
                  <a:moveTo>
                    <a:pt x="948075" y="82549"/>
                  </a:moveTo>
                  <a:lnTo>
                    <a:pt x="943346" y="101599"/>
                  </a:lnTo>
                  <a:lnTo>
                    <a:pt x="943346" y="121919"/>
                  </a:lnTo>
                  <a:lnTo>
                    <a:pt x="982756" y="121919"/>
                  </a:lnTo>
                  <a:lnTo>
                    <a:pt x="982243" y="118109"/>
                  </a:lnTo>
                  <a:lnTo>
                    <a:pt x="982077" y="118109"/>
                  </a:lnTo>
                  <a:lnTo>
                    <a:pt x="981727" y="116839"/>
                  </a:lnTo>
                  <a:lnTo>
                    <a:pt x="982071" y="116839"/>
                  </a:lnTo>
                  <a:lnTo>
                    <a:pt x="981387" y="111759"/>
                  </a:lnTo>
                  <a:lnTo>
                    <a:pt x="953452" y="83819"/>
                  </a:lnTo>
                  <a:lnTo>
                    <a:pt x="948075" y="82549"/>
                  </a:lnTo>
                  <a:close/>
                </a:path>
                <a:path w="4058284" h="925829">
                  <a:moveTo>
                    <a:pt x="981862" y="116839"/>
                  </a:moveTo>
                  <a:lnTo>
                    <a:pt x="981727" y="116839"/>
                  </a:lnTo>
                  <a:lnTo>
                    <a:pt x="982077" y="118109"/>
                  </a:lnTo>
                  <a:lnTo>
                    <a:pt x="982243" y="118109"/>
                  </a:lnTo>
                  <a:lnTo>
                    <a:pt x="982136" y="117321"/>
                  </a:lnTo>
                  <a:lnTo>
                    <a:pt x="981862" y="116839"/>
                  </a:lnTo>
                  <a:close/>
                </a:path>
                <a:path w="4058284" h="925829">
                  <a:moveTo>
                    <a:pt x="982136" y="117321"/>
                  </a:moveTo>
                  <a:lnTo>
                    <a:pt x="982243" y="118109"/>
                  </a:lnTo>
                  <a:lnTo>
                    <a:pt x="982586" y="118109"/>
                  </a:lnTo>
                  <a:lnTo>
                    <a:pt x="982136" y="117321"/>
                  </a:lnTo>
                  <a:close/>
                </a:path>
                <a:path w="4058284" h="925829">
                  <a:moveTo>
                    <a:pt x="982071" y="116839"/>
                  </a:moveTo>
                  <a:lnTo>
                    <a:pt x="981862" y="116839"/>
                  </a:lnTo>
                  <a:lnTo>
                    <a:pt x="982136" y="117321"/>
                  </a:lnTo>
                  <a:lnTo>
                    <a:pt x="982071" y="116839"/>
                  </a:lnTo>
                  <a:close/>
                </a:path>
                <a:path w="4058284" h="925829">
                  <a:moveTo>
                    <a:pt x="943346" y="82549"/>
                  </a:moveTo>
                  <a:lnTo>
                    <a:pt x="661381" y="82549"/>
                  </a:lnTo>
                  <a:lnTo>
                    <a:pt x="661381" y="101599"/>
                  </a:lnTo>
                  <a:lnTo>
                    <a:pt x="943346" y="101599"/>
                  </a:lnTo>
                  <a:lnTo>
                    <a:pt x="943346" y="82549"/>
                  </a:lnTo>
                  <a:close/>
                </a:path>
                <a:path w="4058284" h="925829">
                  <a:moveTo>
                    <a:pt x="948075" y="82549"/>
                  </a:moveTo>
                  <a:lnTo>
                    <a:pt x="943346" y="82549"/>
                  </a:lnTo>
                  <a:lnTo>
                    <a:pt x="943346" y="101599"/>
                  </a:lnTo>
                  <a:lnTo>
                    <a:pt x="948075" y="82549"/>
                  </a:lnTo>
                  <a:close/>
                </a:path>
                <a:path w="4058284" h="925829">
                  <a:moveTo>
                    <a:pt x="43497" y="43179"/>
                  </a:moveTo>
                  <a:lnTo>
                    <a:pt x="29665" y="57149"/>
                  </a:lnTo>
                  <a:lnTo>
                    <a:pt x="33343" y="60959"/>
                  </a:lnTo>
                  <a:lnTo>
                    <a:pt x="38315" y="62229"/>
                  </a:lnTo>
                  <a:lnTo>
                    <a:pt x="43497" y="62229"/>
                  </a:lnTo>
                  <a:lnTo>
                    <a:pt x="43497" y="43179"/>
                  </a:lnTo>
                  <a:close/>
                </a:path>
                <a:path w="4058284" h="925829">
                  <a:moveTo>
                    <a:pt x="127549" y="22859"/>
                  </a:moveTo>
                  <a:lnTo>
                    <a:pt x="50879" y="22859"/>
                  </a:lnTo>
                  <a:lnTo>
                    <a:pt x="57328" y="29209"/>
                  </a:lnTo>
                  <a:lnTo>
                    <a:pt x="43497" y="43179"/>
                  </a:lnTo>
                  <a:lnTo>
                    <a:pt x="43497" y="62229"/>
                  </a:lnTo>
                  <a:lnTo>
                    <a:pt x="127549" y="62229"/>
                  </a:lnTo>
                  <a:lnTo>
                    <a:pt x="127549" y="22859"/>
                  </a:lnTo>
                  <a:close/>
                </a:path>
                <a:path w="4058284" h="925829">
                  <a:moveTo>
                    <a:pt x="641748" y="22859"/>
                  </a:moveTo>
                  <a:lnTo>
                    <a:pt x="127549" y="22859"/>
                  </a:lnTo>
                  <a:lnTo>
                    <a:pt x="127549" y="62229"/>
                  </a:lnTo>
                  <a:lnTo>
                    <a:pt x="622115" y="62229"/>
                  </a:lnTo>
                  <a:lnTo>
                    <a:pt x="622115" y="43179"/>
                  </a:lnTo>
                  <a:lnTo>
                    <a:pt x="641748" y="43179"/>
                  </a:lnTo>
                  <a:lnTo>
                    <a:pt x="641748" y="22859"/>
                  </a:lnTo>
                  <a:close/>
                </a:path>
                <a:path w="4058284" h="925829">
                  <a:moveTo>
                    <a:pt x="641748" y="22859"/>
                  </a:moveTo>
                  <a:lnTo>
                    <a:pt x="641748" y="62229"/>
                  </a:lnTo>
                  <a:lnTo>
                    <a:pt x="661381" y="62229"/>
                  </a:lnTo>
                  <a:lnTo>
                    <a:pt x="649390" y="25399"/>
                  </a:lnTo>
                  <a:lnTo>
                    <a:pt x="641748" y="22859"/>
                  </a:lnTo>
                  <a:close/>
                </a:path>
                <a:path w="4058284" h="925829">
                  <a:moveTo>
                    <a:pt x="27663" y="0"/>
                  </a:moveTo>
                  <a:lnTo>
                    <a:pt x="0" y="27939"/>
                  </a:lnTo>
                  <a:lnTo>
                    <a:pt x="29665" y="57149"/>
                  </a:lnTo>
                  <a:lnTo>
                    <a:pt x="43497" y="43179"/>
                  </a:lnTo>
                  <a:lnTo>
                    <a:pt x="43497" y="22859"/>
                  </a:lnTo>
                  <a:lnTo>
                    <a:pt x="50879" y="22859"/>
                  </a:lnTo>
                  <a:lnTo>
                    <a:pt x="27663" y="0"/>
                  </a:lnTo>
                  <a:close/>
                </a:path>
                <a:path w="4058284" h="925829">
                  <a:moveTo>
                    <a:pt x="50879" y="22859"/>
                  </a:moveTo>
                  <a:lnTo>
                    <a:pt x="43497" y="22859"/>
                  </a:lnTo>
                  <a:lnTo>
                    <a:pt x="43497" y="43179"/>
                  </a:lnTo>
                  <a:lnTo>
                    <a:pt x="57328" y="29209"/>
                  </a:lnTo>
                  <a:lnTo>
                    <a:pt x="50879" y="22859"/>
                  </a:lnTo>
                  <a:close/>
                </a:path>
              </a:pathLst>
            </a:custGeom>
            <a:solidFill>
              <a:srgbClr val="6799BD"/>
            </a:solidFill>
            <a:ln>
              <a:solidFill>
                <a:srgbClr val="327DD2"/>
              </a:solidFill>
            </a:ln>
          </p:spPr>
          <p:txBody>
            <a:bodyPr wrap="square" lIns="0" tIns="0" rIns="0" bIns="0" rtlCol="0"/>
            <a:lstStyle/>
            <a:p>
              <a:pPr defTabSz="914400">
                <a:defRPr/>
              </a:pPr>
              <a:endParaRPr sz="818">
                <a:solidFill>
                  <a:prstClr val="black"/>
                </a:solidFill>
                <a:latin typeface="Calibri" panose="020F0502020204030204"/>
              </a:endParaRPr>
            </a:p>
          </p:txBody>
        </p:sp>
        <p:sp>
          <p:nvSpPr>
            <p:cNvPr id="16" name="object 74">
              <a:extLst>
                <a:ext uri="{FF2B5EF4-FFF2-40B4-BE49-F238E27FC236}">
                  <a16:creationId xmlns:a16="http://schemas.microsoft.com/office/drawing/2014/main" xmlns="" id="{0E344A9C-1FB1-8B78-BFB0-3DE7E9F2551F}"/>
                </a:ext>
              </a:extLst>
            </p:cNvPr>
            <p:cNvSpPr/>
            <p:nvPr/>
          </p:nvSpPr>
          <p:spPr>
            <a:xfrm>
              <a:off x="9060588" y="6204619"/>
              <a:ext cx="3956050" cy="2159000"/>
            </a:xfrm>
            <a:custGeom>
              <a:avLst/>
              <a:gdLst/>
              <a:ahLst/>
              <a:cxnLst/>
              <a:rect l="l" t="t" r="r" b="b"/>
              <a:pathLst>
                <a:path w="3956050" h="2159000">
                  <a:moveTo>
                    <a:pt x="3832559" y="1638299"/>
                  </a:moveTo>
                  <a:lnTo>
                    <a:pt x="3600310" y="1638299"/>
                  </a:lnTo>
                  <a:lnTo>
                    <a:pt x="3600310" y="1650999"/>
                  </a:lnTo>
                  <a:lnTo>
                    <a:pt x="3812926" y="1650999"/>
                  </a:lnTo>
                  <a:lnTo>
                    <a:pt x="3812926" y="2146299"/>
                  </a:lnTo>
                  <a:lnTo>
                    <a:pt x="3814469" y="2158999"/>
                  </a:lnTo>
                  <a:lnTo>
                    <a:pt x="3832559" y="2158999"/>
                  </a:lnTo>
                  <a:lnTo>
                    <a:pt x="3832559" y="2120899"/>
                  </a:lnTo>
                  <a:lnTo>
                    <a:pt x="3852192" y="2120899"/>
                  </a:lnTo>
                  <a:lnTo>
                    <a:pt x="3852192" y="1676399"/>
                  </a:lnTo>
                  <a:lnTo>
                    <a:pt x="3832559" y="1676399"/>
                  </a:lnTo>
                  <a:lnTo>
                    <a:pt x="3832559" y="1638299"/>
                  </a:lnTo>
                  <a:close/>
                </a:path>
                <a:path w="3956050" h="2159000">
                  <a:moveTo>
                    <a:pt x="3852192" y="2120899"/>
                  </a:moveTo>
                  <a:lnTo>
                    <a:pt x="3832559" y="2120899"/>
                  </a:lnTo>
                  <a:lnTo>
                    <a:pt x="3832559" y="2158999"/>
                  </a:lnTo>
                  <a:lnTo>
                    <a:pt x="3956030" y="2158999"/>
                  </a:lnTo>
                  <a:lnTo>
                    <a:pt x="3956030" y="2146299"/>
                  </a:lnTo>
                  <a:lnTo>
                    <a:pt x="3852192" y="2146299"/>
                  </a:lnTo>
                  <a:lnTo>
                    <a:pt x="3852192" y="2120899"/>
                  </a:lnTo>
                  <a:close/>
                </a:path>
                <a:path w="3956050" h="2159000">
                  <a:moveTo>
                    <a:pt x="3956030" y="2120899"/>
                  </a:moveTo>
                  <a:lnTo>
                    <a:pt x="3852192" y="2120899"/>
                  </a:lnTo>
                  <a:lnTo>
                    <a:pt x="3852192" y="2146299"/>
                  </a:lnTo>
                  <a:lnTo>
                    <a:pt x="3956030" y="2146299"/>
                  </a:lnTo>
                  <a:lnTo>
                    <a:pt x="3956030" y="2120899"/>
                  </a:lnTo>
                  <a:close/>
                </a:path>
                <a:path w="3956050" h="2159000">
                  <a:moveTo>
                    <a:pt x="3580677" y="1523999"/>
                  </a:moveTo>
                  <a:lnTo>
                    <a:pt x="3387938" y="1523999"/>
                  </a:lnTo>
                  <a:lnTo>
                    <a:pt x="3387938" y="1536699"/>
                  </a:lnTo>
                  <a:lnTo>
                    <a:pt x="3561044" y="1536699"/>
                  </a:lnTo>
                  <a:lnTo>
                    <a:pt x="3561044" y="1650999"/>
                  </a:lnTo>
                  <a:lnTo>
                    <a:pt x="3562587" y="1663699"/>
                  </a:lnTo>
                  <a:lnTo>
                    <a:pt x="3566794" y="1663699"/>
                  </a:lnTo>
                  <a:lnTo>
                    <a:pt x="3573035" y="1676399"/>
                  </a:lnTo>
                  <a:lnTo>
                    <a:pt x="3580677" y="1676399"/>
                  </a:lnTo>
                  <a:lnTo>
                    <a:pt x="3580677" y="1638299"/>
                  </a:lnTo>
                  <a:lnTo>
                    <a:pt x="3600310" y="1638299"/>
                  </a:lnTo>
                  <a:lnTo>
                    <a:pt x="3600310" y="1562099"/>
                  </a:lnTo>
                  <a:lnTo>
                    <a:pt x="3580677" y="1562099"/>
                  </a:lnTo>
                  <a:lnTo>
                    <a:pt x="3580677" y="1523999"/>
                  </a:lnTo>
                  <a:close/>
                </a:path>
                <a:path w="3956050" h="2159000">
                  <a:moveTo>
                    <a:pt x="3600310" y="1638299"/>
                  </a:moveTo>
                  <a:lnTo>
                    <a:pt x="3580677" y="1638299"/>
                  </a:lnTo>
                  <a:lnTo>
                    <a:pt x="3580677" y="1676399"/>
                  </a:lnTo>
                  <a:lnTo>
                    <a:pt x="3812926" y="1676399"/>
                  </a:lnTo>
                  <a:lnTo>
                    <a:pt x="3812926" y="1650999"/>
                  </a:lnTo>
                  <a:lnTo>
                    <a:pt x="3600310" y="1650999"/>
                  </a:lnTo>
                  <a:lnTo>
                    <a:pt x="3600310" y="1638299"/>
                  </a:lnTo>
                  <a:close/>
                </a:path>
                <a:path w="3956050" h="2159000">
                  <a:moveTo>
                    <a:pt x="3846442" y="1638299"/>
                  </a:moveTo>
                  <a:lnTo>
                    <a:pt x="3832559" y="1638299"/>
                  </a:lnTo>
                  <a:lnTo>
                    <a:pt x="3832559" y="1676399"/>
                  </a:lnTo>
                  <a:lnTo>
                    <a:pt x="3852192" y="1676399"/>
                  </a:lnTo>
                  <a:lnTo>
                    <a:pt x="3852192" y="1650999"/>
                  </a:lnTo>
                  <a:lnTo>
                    <a:pt x="3850649" y="1650999"/>
                  </a:lnTo>
                  <a:lnTo>
                    <a:pt x="3846442" y="1638299"/>
                  </a:lnTo>
                  <a:close/>
                </a:path>
                <a:path w="3956050" h="2159000">
                  <a:moveTo>
                    <a:pt x="3368306" y="1460499"/>
                  </a:moveTo>
                  <a:lnTo>
                    <a:pt x="3254589" y="1460499"/>
                  </a:lnTo>
                  <a:lnTo>
                    <a:pt x="3254589" y="1473199"/>
                  </a:lnTo>
                  <a:lnTo>
                    <a:pt x="3348673" y="1473199"/>
                  </a:lnTo>
                  <a:lnTo>
                    <a:pt x="3348673" y="1536699"/>
                  </a:lnTo>
                  <a:lnTo>
                    <a:pt x="3350216" y="1549399"/>
                  </a:lnTo>
                  <a:lnTo>
                    <a:pt x="3354423" y="1562099"/>
                  </a:lnTo>
                  <a:lnTo>
                    <a:pt x="3368306" y="1562099"/>
                  </a:lnTo>
                  <a:lnTo>
                    <a:pt x="3368306" y="1523999"/>
                  </a:lnTo>
                  <a:lnTo>
                    <a:pt x="3387938" y="1523999"/>
                  </a:lnTo>
                  <a:lnTo>
                    <a:pt x="3387938" y="1498599"/>
                  </a:lnTo>
                  <a:lnTo>
                    <a:pt x="3368306" y="1498599"/>
                  </a:lnTo>
                  <a:lnTo>
                    <a:pt x="3368306" y="1460499"/>
                  </a:lnTo>
                  <a:close/>
                </a:path>
                <a:path w="3956050" h="2159000">
                  <a:moveTo>
                    <a:pt x="3387938" y="1523999"/>
                  </a:moveTo>
                  <a:lnTo>
                    <a:pt x="3368306" y="1523999"/>
                  </a:lnTo>
                  <a:lnTo>
                    <a:pt x="3368306" y="1562099"/>
                  </a:lnTo>
                  <a:lnTo>
                    <a:pt x="3561044" y="1562099"/>
                  </a:lnTo>
                  <a:lnTo>
                    <a:pt x="3561044" y="1536699"/>
                  </a:lnTo>
                  <a:lnTo>
                    <a:pt x="3387938" y="1536699"/>
                  </a:lnTo>
                  <a:lnTo>
                    <a:pt x="3387938" y="1523999"/>
                  </a:lnTo>
                  <a:close/>
                </a:path>
                <a:path w="3956050" h="2159000">
                  <a:moveTo>
                    <a:pt x="3594559" y="1523999"/>
                  </a:moveTo>
                  <a:lnTo>
                    <a:pt x="3580677" y="1523999"/>
                  </a:lnTo>
                  <a:lnTo>
                    <a:pt x="3580677" y="1562099"/>
                  </a:lnTo>
                  <a:lnTo>
                    <a:pt x="3600310" y="1562099"/>
                  </a:lnTo>
                  <a:lnTo>
                    <a:pt x="3600310" y="1536699"/>
                  </a:lnTo>
                  <a:lnTo>
                    <a:pt x="3598767" y="1536699"/>
                  </a:lnTo>
                  <a:lnTo>
                    <a:pt x="3594559" y="1523999"/>
                  </a:lnTo>
                  <a:close/>
                </a:path>
                <a:path w="3956050" h="2159000">
                  <a:moveTo>
                    <a:pt x="3234956" y="1384299"/>
                  </a:moveTo>
                  <a:lnTo>
                    <a:pt x="3215323" y="1384299"/>
                  </a:lnTo>
                  <a:lnTo>
                    <a:pt x="3215323" y="1473199"/>
                  </a:lnTo>
                  <a:lnTo>
                    <a:pt x="3216866" y="1485899"/>
                  </a:lnTo>
                  <a:lnTo>
                    <a:pt x="3221074" y="1485899"/>
                  </a:lnTo>
                  <a:lnTo>
                    <a:pt x="3227314" y="1498599"/>
                  </a:lnTo>
                  <a:lnTo>
                    <a:pt x="3234956" y="1498599"/>
                  </a:lnTo>
                  <a:lnTo>
                    <a:pt x="3234956" y="1460499"/>
                  </a:lnTo>
                  <a:lnTo>
                    <a:pt x="3254589" y="1460499"/>
                  </a:lnTo>
                  <a:lnTo>
                    <a:pt x="3254589" y="1409699"/>
                  </a:lnTo>
                  <a:lnTo>
                    <a:pt x="3234956" y="1409699"/>
                  </a:lnTo>
                  <a:lnTo>
                    <a:pt x="3234956" y="1384299"/>
                  </a:lnTo>
                  <a:close/>
                </a:path>
                <a:path w="3956050" h="2159000">
                  <a:moveTo>
                    <a:pt x="3254589" y="1460499"/>
                  </a:moveTo>
                  <a:lnTo>
                    <a:pt x="3234956" y="1460499"/>
                  </a:lnTo>
                  <a:lnTo>
                    <a:pt x="3234956" y="1498599"/>
                  </a:lnTo>
                  <a:lnTo>
                    <a:pt x="3348673" y="1498599"/>
                  </a:lnTo>
                  <a:lnTo>
                    <a:pt x="3348673" y="1473199"/>
                  </a:lnTo>
                  <a:lnTo>
                    <a:pt x="3254589" y="1473199"/>
                  </a:lnTo>
                  <a:lnTo>
                    <a:pt x="3254589" y="1460499"/>
                  </a:lnTo>
                  <a:close/>
                </a:path>
                <a:path w="3956050" h="2159000">
                  <a:moveTo>
                    <a:pt x="3382188" y="1460499"/>
                  </a:moveTo>
                  <a:lnTo>
                    <a:pt x="3368306" y="1460499"/>
                  </a:lnTo>
                  <a:lnTo>
                    <a:pt x="3368306" y="1498599"/>
                  </a:lnTo>
                  <a:lnTo>
                    <a:pt x="3387938" y="1498599"/>
                  </a:lnTo>
                  <a:lnTo>
                    <a:pt x="3387938" y="1473199"/>
                  </a:lnTo>
                  <a:lnTo>
                    <a:pt x="3386396" y="1473199"/>
                  </a:lnTo>
                  <a:lnTo>
                    <a:pt x="3382188" y="1460499"/>
                  </a:lnTo>
                  <a:close/>
                </a:path>
                <a:path w="3956050" h="2159000">
                  <a:moveTo>
                    <a:pt x="3070997" y="1358899"/>
                  </a:moveTo>
                  <a:lnTo>
                    <a:pt x="3043318" y="1384299"/>
                  </a:lnTo>
                  <a:lnTo>
                    <a:pt x="3063073" y="1409699"/>
                  </a:lnTo>
                  <a:lnTo>
                    <a:pt x="3076913" y="1384299"/>
                  </a:lnTo>
                  <a:lnTo>
                    <a:pt x="3076790" y="1371599"/>
                  </a:lnTo>
                  <a:lnTo>
                    <a:pt x="3076790" y="1362624"/>
                  </a:lnTo>
                  <a:lnTo>
                    <a:pt x="3070997" y="1358899"/>
                  </a:lnTo>
                  <a:close/>
                </a:path>
                <a:path w="3956050" h="2159000">
                  <a:moveTo>
                    <a:pt x="3076913" y="1384299"/>
                  </a:moveTo>
                  <a:lnTo>
                    <a:pt x="3063073" y="1409699"/>
                  </a:lnTo>
                  <a:lnTo>
                    <a:pt x="3076913" y="1390650"/>
                  </a:lnTo>
                  <a:lnTo>
                    <a:pt x="3076913" y="1384299"/>
                  </a:lnTo>
                  <a:close/>
                </a:path>
                <a:path w="3956050" h="2159000">
                  <a:moveTo>
                    <a:pt x="3076913" y="1390650"/>
                  </a:moveTo>
                  <a:lnTo>
                    <a:pt x="3063073" y="1409699"/>
                  </a:lnTo>
                  <a:lnTo>
                    <a:pt x="3076913" y="1409699"/>
                  </a:lnTo>
                  <a:lnTo>
                    <a:pt x="3076913" y="1390650"/>
                  </a:lnTo>
                  <a:close/>
                </a:path>
                <a:path w="3956050" h="2159000">
                  <a:moveTo>
                    <a:pt x="3234956" y="1371599"/>
                  </a:moveTo>
                  <a:lnTo>
                    <a:pt x="3090752" y="1371599"/>
                  </a:lnTo>
                  <a:lnTo>
                    <a:pt x="3076913" y="1390650"/>
                  </a:lnTo>
                  <a:lnTo>
                    <a:pt x="3076913" y="1409699"/>
                  </a:lnTo>
                  <a:lnTo>
                    <a:pt x="3215323" y="1409699"/>
                  </a:lnTo>
                  <a:lnTo>
                    <a:pt x="3215323" y="1384299"/>
                  </a:lnTo>
                  <a:lnTo>
                    <a:pt x="3234956" y="1384299"/>
                  </a:lnTo>
                  <a:lnTo>
                    <a:pt x="3234956" y="1371599"/>
                  </a:lnTo>
                  <a:close/>
                </a:path>
                <a:path w="3956050" h="2159000">
                  <a:moveTo>
                    <a:pt x="3248839" y="1371599"/>
                  </a:moveTo>
                  <a:lnTo>
                    <a:pt x="3234956" y="1371599"/>
                  </a:lnTo>
                  <a:lnTo>
                    <a:pt x="3234956" y="1409699"/>
                  </a:lnTo>
                  <a:lnTo>
                    <a:pt x="3254589" y="1409699"/>
                  </a:lnTo>
                  <a:lnTo>
                    <a:pt x="3254589" y="1384299"/>
                  </a:lnTo>
                  <a:lnTo>
                    <a:pt x="3253046" y="1384299"/>
                  </a:lnTo>
                  <a:lnTo>
                    <a:pt x="3248839" y="1371599"/>
                  </a:lnTo>
                  <a:close/>
                </a:path>
                <a:path w="3956050" h="2159000">
                  <a:moveTo>
                    <a:pt x="3076790" y="1362624"/>
                  </a:moveTo>
                  <a:lnTo>
                    <a:pt x="3076790" y="1371599"/>
                  </a:lnTo>
                  <a:lnTo>
                    <a:pt x="3076913" y="1390650"/>
                  </a:lnTo>
                  <a:lnTo>
                    <a:pt x="3090752" y="1371599"/>
                  </a:lnTo>
                  <a:lnTo>
                    <a:pt x="3076790" y="1362624"/>
                  </a:lnTo>
                  <a:close/>
                </a:path>
                <a:path w="3956050" h="2159000">
                  <a:moveTo>
                    <a:pt x="3056011" y="1295399"/>
                  </a:moveTo>
                  <a:lnTo>
                    <a:pt x="2989872" y="1295399"/>
                  </a:lnTo>
                  <a:lnTo>
                    <a:pt x="2992829" y="1308099"/>
                  </a:lnTo>
                  <a:lnTo>
                    <a:pt x="3037524" y="1308099"/>
                  </a:lnTo>
                  <a:lnTo>
                    <a:pt x="3037524" y="1371599"/>
                  </a:lnTo>
                  <a:lnTo>
                    <a:pt x="3039610" y="1384299"/>
                  </a:lnTo>
                  <a:lnTo>
                    <a:pt x="3043318" y="1384299"/>
                  </a:lnTo>
                  <a:lnTo>
                    <a:pt x="3070997" y="1358899"/>
                  </a:lnTo>
                  <a:lnTo>
                    <a:pt x="3076790" y="1358899"/>
                  </a:lnTo>
                  <a:lnTo>
                    <a:pt x="3076790" y="1333499"/>
                  </a:lnTo>
                  <a:lnTo>
                    <a:pt x="3058303" y="1333499"/>
                  </a:lnTo>
                  <a:lnTo>
                    <a:pt x="3056011" y="1295399"/>
                  </a:lnTo>
                  <a:close/>
                </a:path>
                <a:path w="3956050" h="2159000">
                  <a:moveTo>
                    <a:pt x="3076790" y="1358899"/>
                  </a:moveTo>
                  <a:lnTo>
                    <a:pt x="3070997" y="1358899"/>
                  </a:lnTo>
                  <a:lnTo>
                    <a:pt x="3076790" y="1362624"/>
                  </a:lnTo>
                  <a:lnTo>
                    <a:pt x="3076790" y="1358899"/>
                  </a:lnTo>
                  <a:close/>
                </a:path>
                <a:path w="3956050" h="2159000">
                  <a:moveTo>
                    <a:pt x="3037524" y="1308099"/>
                  </a:moveTo>
                  <a:lnTo>
                    <a:pt x="2953563" y="1308099"/>
                  </a:lnTo>
                  <a:lnTo>
                    <a:pt x="2954302" y="1320799"/>
                  </a:lnTo>
                  <a:lnTo>
                    <a:pt x="2956630" y="1320799"/>
                  </a:lnTo>
                  <a:lnTo>
                    <a:pt x="2961599" y="1333499"/>
                  </a:lnTo>
                  <a:lnTo>
                    <a:pt x="3037524" y="1333499"/>
                  </a:lnTo>
                  <a:lnTo>
                    <a:pt x="3037524" y="1308099"/>
                  </a:lnTo>
                  <a:close/>
                </a:path>
                <a:path w="3956050" h="2159000">
                  <a:moveTo>
                    <a:pt x="3074561" y="1295399"/>
                  </a:moveTo>
                  <a:lnTo>
                    <a:pt x="3056011" y="1295399"/>
                  </a:lnTo>
                  <a:lnTo>
                    <a:pt x="3057157" y="1308099"/>
                  </a:lnTo>
                  <a:lnTo>
                    <a:pt x="3056775" y="1308099"/>
                  </a:lnTo>
                  <a:lnTo>
                    <a:pt x="3058303" y="1333499"/>
                  </a:lnTo>
                  <a:lnTo>
                    <a:pt x="3076790" y="1333499"/>
                  </a:lnTo>
                  <a:lnTo>
                    <a:pt x="3076790" y="1308099"/>
                  </a:lnTo>
                  <a:lnTo>
                    <a:pt x="3074561" y="1295399"/>
                  </a:lnTo>
                  <a:close/>
                </a:path>
                <a:path w="3956050" h="2159000">
                  <a:moveTo>
                    <a:pt x="2953563" y="1308099"/>
                  </a:moveTo>
                  <a:lnTo>
                    <a:pt x="2945872" y="1308099"/>
                  </a:lnTo>
                  <a:lnTo>
                    <a:pt x="2952867" y="1320799"/>
                  </a:lnTo>
                  <a:lnTo>
                    <a:pt x="2953563" y="1320799"/>
                  </a:lnTo>
                  <a:lnTo>
                    <a:pt x="2953563" y="1308099"/>
                  </a:lnTo>
                  <a:close/>
                </a:path>
                <a:path w="3956050" h="2159000">
                  <a:moveTo>
                    <a:pt x="2953563" y="1308099"/>
                  </a:moveTo>
                  <a:lnTo>
                    <a:pt x="2953563" y="1320799"/>
                  </a:lnTo>
                  <a:lnTo>
                    <a:pt x="2954302" y="1320799"/>
                  </a:lnTo>
                  <a:lnTo>
                    <a:pt x="2953563" y="1308099"/>
                  </a:lnTo>
                  <a:close/>
                </a:path>
                <a:path w="3956050" h="2159000">
                  <a:moveTo>
                    <a:pt x="2854664" y="1206499"/>
                  </a:moveTo>
                  <a:lnTo>
                    <a:pt x="2810091" y="1206499"/>
                  </a:lnTo>
                  <a:lnTo>
                    <a:pt x="2810091" y="1219199"/>
                  </a:lnTo>
                  <a:lnTo>
                    <a:pt x="2835031" y="1219199"/>
                  </a:lnTo>
                  <a:lnTo>
                    <a:pt x="2835031" y="1282699"/>
                  </a:lnTo>
                  <a:lnTo>
                    <a:pt x="2836574" y="1295399"/>
                  </a:lnTo>
                  <a:lnTo>
                    <a:pt x="2840781" y="1295399"/>
                  </a:lnTo>
                  <a:lnTo>
                    <a:pt x="2847022" y="1308099"/>
                  </a:lnTo>
                  <a:lnTo>
                    <a:pt x="2854664" y="1308099"/>
                  </a:lnTo>
                  <a:lnTo>
                    <a:pt x="2854664" y="1269999"/>
                  </a:lnTo>
                  <a:lnTo>
                    <a:pt x="2874297" y="1269999"/>
                  </a:lnTo>
                  <a:lnTo>
                    <a:pt x="2874297" y="1244599"/>
                  </a:lnTo>
                  <a:lnTo>
                    <a:pt x="2854664" y="1244599"/>
                  </a:lnTo>
                  <a:lnTo>
                    <a:pt x="2854664" y="1206499"/>
                  </a:lnTo>
                  <a:close/>
                </a:path>
                <a:path w="3956050" h="2159000">
                  <a:moveTo>
                    <a:pt x="2874297" y="1269999"/>
                  </a:moveTo>
                  <a:lnTo>
                    <a:pt x="2854664" y="1269999"/>
                  </a:lnTo>
                  <a:lnTo>
                    <a:pt x="2854664" y="1308099"/>
                  </a:lnTo>
                  <a:lnTo>
                    <a:pt x="2936284" y="1308099"/>
                  </a:lnTo>
                  <a:lnTo>
                    <a:pt x="2948502" y="1289049"/>
                  </a:lnTo>
                  <a:lnTo>
                    <a:pt x="2948502" y="1282699"/>
                  </a:lnTo>
                  <a:lnTo>
                    <a:pt x="2874297" y="1282699"/>
                  </a:lnTo>
                  <a:lnTo>
                    <a:pt x="2874297" y="1269999"/>
                  </a:lnTo>
                  <a:close/>
                </a:path>
                <a:path w="3956050" h="2159000">
                  <a:moveTo>
                    <a:pt x="2948502" y="1289049"/>
                  </a:moveTo>
                  <a:lnTo>
                    <a:pt x="2936284" y="1308099"/>
                  </a:lnTo>
                  <a:lnTo>
                    <a:pt x="2948502" y="1308099"/>
                  </a:lnTo>
                  <a:lnTo>
                    <a:pt x="2948502" y="1289049"/>
                  </a:lnTo>
                  <a:close/>
                </a:path>
                <a:path w="3956050" h="2159000">
                  <a:moveTo>
                    <a:pt x="2965098" y="1269999"/>
                  </a:moveTo>
                  <a:lnTo>
                    <a:pt x="2960720" y="1269999"/>
                  </a:lnTo>
                  <a:lnTo>
                    <a:pt x="2948502" y="1289049"/>
                  </a:lnTo>
                  <a:lnTo>
                    <a:pt x="2948502" y="1308099"/>
                  </a:lnTo>
                  <a:lnTo>
                    <a:pt x="2992829" y="1308099"/>
                  </a:lnTo>
                  <a:lnTo>
                    <a:pt x="2988057" y="1295399"/>
                  </a:lnTo>
                  <a:lnTo>
                    <a:pt x="2983091" y="1295399"/>
                  </a:lnTo>
                  <a:lnTo>
                    <a:pt x="2980150" y="1282699"/>
                  </a:lnTo>
                  <a:lnTo>
                    <a:pt x="2971711" y="1282699"/>
                  </a:lnTo>
                  <a:lnTo>
                    <a:pt x="2965098" y="1269999"/>
                  </a:lnTo>
                  <a:close/>
                </a:path>
                <a:path w="3956050" h="2159000">
                  <a:moveTo>
                    <a:pt x="2948502" y="1269999"/>
                  </a:moveTo>
                  <a:lnTo>
                    <a:pt x="2874297" y="1269999"/>
                  </a:lnTo>
                  <a:lnTo>
                    <a:pt x="2874297" y="1282699"/>
                  </a:lnTo>
                  <a:lnTo>
                    <a:pt x="2948502" y="1282699"/>
                  </a:lnTo>
                  <a:lnTo>
                    <a:pt x="2948502" y="1269999"/>
                  </a:lnTo>
                  <a:close/>
                </a:path>
                <a:path w="3956050" h="2159000">
                  <a:moveTo>
                    <a:pt x="2960720" y="1269999"/>
                  </a:moveTo>
                  <a:lnTo>
                    <a:pt x="2948502" y="1269999"/>
                  </a:lnTo>
                  <a:lnTo>
                    <a:pt x="2948502" y="1282699"/>
                  </a:lnTo>
                  <a:lnTo>
                    <a:pt x="2960720" y="1269999"/>
                  </a:lnTo>
                  <a:close/>
                </a:path>
                <a:path w="3956050" h="2159000">
                  <a:moveTo>
                    <a:pt x="2790458" y="1142999"/>
                  </a:moveTo>
                  <a:lnTo>
                    <a:pt x="2622414" y="1142999"/>
                  </a:lnTo>
                  <a:lnTo>
                    <a:pt x="2622414" y="1155699"/>
                  </a:lnTo>
                  <a:lnTo>
                    <a:pt x="2770825" y="1155699"/>
                  </a:lnTo>
                  <a:lnTo>
                    <a:pt x="2770825" y="1219199"/>
                  </a:lnTo>
                  <a:lnTo>
                    <a:pt x="2772368" y="1231899"/>
                  </a:lnTo>
                  <a:lnTo>
                    <a:pt x="2776576" y="1231899"/>
                  </a:lnTo>
                  <a:lnTo>
                    <a:pt x="2782816" y="1244599"/>
                  </a:lnTo>
                  <a:lnTo>
                    <a:pt x="2790458" y="1244599"/>
                  </a:lnTo>
                  <a:lnTo>
                    <a:pt x="2790458" y="1206499"/>
                  </a:lnTo>
                  <a:lnTo>
                    <a:pt x="2810091" y="1206499"/>
                  </a:lnTo>
                  <a:lnTo>
                    <a:pt x="2810091" y="1181099"/>
                  </a:lnTo>
                  <a:lnTo>
                    <a:pt x="2790458" y="1181099"/>
                  </a:lnTo>
                  <a:lnTo>
                    <a:pt x="2790458" y="1142999"/>
                  </a:lnTo>
                  <a:close/>
                </a:path>
                <a:path w="3956050" h="2159000">
                  <a:moveTo>
                    <a:pt x="2810091" y="1206499"/>
                  </a:moveTo>
                  <a:lnTo>
                    <a:pt x="2790458" y="1206499"/>
                  </a:lnTo>
                  <a:lnTo>
                    <a:pt x="2790458" y="1244599"/>
                  </a:lnTo>
                  <a:lnTo>
                    <a:pt x="2835031" y="1244599"/>
                  </a:lnTo>
                  <a:lnTo>
                    <a:pt x="2835031" y="1219199"/>
                  </a:lnTo>
                  <a:lnTo>
                    <a:pt x="2810091" y="1219199"/>
                  </a:lnTo>
                  <a:lnTo>
                    <a:pt x="2810091" y="1206499"/>
                  </a:lnTo>
                  <a:close/>
                </a:path>
                <a:path w="3956050" h="2159000">
                  <a:moveTo>
                    <a:pt x="2868546" y="1206499"/>
                  </a:moveTo>
                  <a:lnTo>
                    <a:pt x="2854664" y="1206499"/>
                  </a:lnTo>
                  <a:lnTo>
                    <a:pt x="2854664" y="1244599"/>
                  </a:lnTo>
                  <a:lnTo>
                    <a:pt x="2874297" y="1244599"/>
                  </a:lnTo>
                  <a:lnTo>
                    <a:pt x="2874297" y="1219199"/>
                  </a:lnTo>
                  <a:lnTo>
                    <a:pt x="2872754" y="1219199"/>
                  </a:lnTo>
                  <a:lnTo>
                    <a:pt x="2868546" y="1206499"/>
                  </a:lnTo>
                  <a:close/>
                </a:path>
                <a:path w="3956050" h="2159000">
                  <a:moveTo>
                    <a:pt x="2602781" y="1104899"/>
                  </a:moveTo>
                  <a:lnTo>
                    <a:pt x="2583149" y="1104899"/>
                  </a:lnTo>
                  <a:lnTo>
                    <a:pt x="2583149" y="1155699"/>
                  </a:lnTo>
                  <a:lnTo>
                    <a:pt x="2584691" y="1168399"/>
                  </a:lnTo>
                  <a:lnTo>
                    <a:pt x="2588899" y="1168399"/>
                  </a:lnTo>
                  <a:lnTo>
                    <a:pt x="2595140" y="1181099"/>
                  </a:lnTo>
                  <a:lnTo>
                    <a:pt x="2602781" y="1181099"/>
                  </a:lnTo>
                  <a:lnTo>
                    <a:pt x="2602781" y="1142999"/>
                  </a:lnTo>
                  <a:lnTo>
                    <a:pt x="2622414" y="1142999"/>
                  </a:lnTo>
                  <a:lnTo>
                    <a:pt x="2622414" y="1130299"/>
                  </a:lnTo>
                  <a:lnTo>
                    <a:pt x="2602781" y="1130299"/>
                  </a:lnTo>
                  <a:lnTo>
                    <a:pt x="2602781" y="1104899"/>
                  </a:lnTo>
                  <a:close/>
                </a:path>
                <a:path w="3956050" h="2159000">
                  <a:moveTo>
                    <a:pt x="2622414" y="1142999"/>
                  </a:moveTo>
                  <a:lnTo>
                    <a:pt x="2602781" y="1142999"/>
                  </a:lnTo>
                  <a:lnTo>
                    <a:pt x="2602781" y="1181099"/>
                  </a:lnTo>
                  <a:lnTo>
                    <a:pt x="2770825" y="1181099"/>
                  </a:lnTo>
                  <a:lnTo>
                    <a:pt x="2770825" y="1155699"/>
                  </a:lnTo>
                  <a:lnTo>
                    <a:pt x="2622414" y="1155699"/>
                  </a:lnTo>
                  <a:lnTo>
                    <a:pt x="2622414" y="1142999"/>
                  </a:lnTo>
                  <a:close/>
                </a:path>
                <a:path w="3956050" h="2159000">
                  <a:moveTo>
                    <a:pt x="2804341" y="1142999"/>
                  </a:moveTo>
                  <a:lnTo>
                    <a:pt x="2790458" y="1142999"/>
                  </a:lnTo>
                  <a:lnTo>
                    <a:pt x="2790458" y="1181099"/>
                  </a:lnTo>
                  <a:lnTo>
                    <a:pt x="2810091" y="1181099"/>
                  </a:lnTo>
                  <a:lnTo>
                    <a:pt x="2810091" y="1155699"/>
                  </a:lnTo>
                  <a:lnTo>
                    <a:pt x="2808548" y="1155699"/>
                  </a:lnTo>
                  <a:lnTo>
                    <a:pt x="2804341" y="1142999"/>
                  </a:lnTo>
                  <a:close/>
                </a:path>
                <a:path w="3956050" h="2159000">
                  <a:moveTo>
                    <a:pt x="2543515" y="1104899"/>
                  </a:moveTo>
                  <a:lnTo>
                    <a:pt x="2529676" y="1117599"/>
                  </a:lnTo>
                  <a:lnTo>
                    <a:pt x="2533354" y="1117599"/>
                  </a:lnTo>
                  <a:lnTo>
                    <a:pt x="2538329" y="1130299"/>
                  </a:lnTo>
                  <a:lnTo>
                    <a:pt x="2543515" y="1130299"/>
                  </a:lnTo>
                  <a:lnTo>
                    <a:pt x="2543515" y="1104899"/>
                  </a:lnTo>
                  <a:close/>
                </a:path>
                <a:path w="3956050" h="2159000">
                  <a:moveTo>
                    <a:pt x="2602781" y="1079499"/>
                  </a:moveTo>
                  <a:lnTo>
                    <a:pt x="2546242" y="1079499"/>
                  </a:lnTo>
                  <a:lnTo>
                    <a:pt x="2557354" y="1092199"/>
                  </a:lnTo>
                  <a:lnTo>
                    <a:pt x="2543515" y="1104899"/>
                  </a:lnTo>
                  <a:lnTo>
                    <a:pt x="2543515" y="1130299"/>
                  </a:lnTo>
                  <a:lnTo>
                    <a:pt x="2583149" y="1130299"/>
                  </a:lnTo>
                  <a:lnTo>
                    <a:pt x="2583149" y="1104899"/>
                  </a:lnTo>
                  <a:lnTo>
                    <a:pt x="2602781" y="1104899"/>
                  </a:lnTo>
                  <a:lnTo>
                    <a:pt x="2602781" y="1079499"/>
                  </a:lnTo>
                  <a:close/>
                </a:path>
                <a:path w="3956050" h="2159000">
                  <a:moveTo>
                    <a:pt x="2602781" y="1079499"/>
                  </a:moveTo>
                  <a:lnTo>
                    <a:pt x="2602781" y="1130299"/>
                  </a:lnTo>
                  <a:lnTo>
                    <a:pt x="2622414" y="1130299"/>
                  </a:lnTo>
                  <a:lnTo>
                    <a:pt x="2622414" y="1104899"/>
                  </a:lnTo>
                  <a:lnTo>
                    <a:pt x="2620872" y="1092199"/>
                  </a:lnTo>
                  <a:lnTo>
                    <a:pt x="2610424" y="1092199"/>
                  </a:lnTo>
                  <a:lnTo>
                    <a:pt x="2602781" y="1079499"/>
                  </a:lnTo>
                  <a:close/>
                </a:path>
                <a:path w="3956050" h="2159000">
                  <a:moveTo>
                    <a:pt x="2518698" y="1048021"/>
                  </a:moveTo>
                  <a:lnTo>
                    <a:pt x="2518698" y="1066799"/>
                  </a:lnTo>
                  <a:lnTo>
                    <a:pt x="2499065" y="1066799"/>
                  </a:lnTo>
                  <a:lnTo>
                    <a:pt x="2485226" y="1079499"/>
                  </a:lnTo>
                  <a:lnTo>
                    <a:pt x="2529676" y="1117599"/>
                  </a:lnTo>
                  <a:lnTo>
                    <a:pt x="2543515" y="1104899"/>
                  </a:lnTo>
                  <a:lnTo>
                    <a:pt x="2543515" y="1079499"/>
                  </a:lnTo>
                  <a:lnTo>
                    <a:pt x="2546242" y="1079499"/>
                  </a:lnTo>
                  <a:lnTo>
                    <a:pt x="2518698" y="1048021"/>
                  </a:lnTo>
                  <a:close/>
                </a:path>
                <a:path w="3956050" h="2159000">
                  <a:moveTo>
                    <a:pt x="2546242" y="1079499"/>
                  </a:moveTo>
                  <a:lnTo>
                    <a:pt x="2543515" y="1079499"/>
                  </a:lnTo>
                  <a:lnTo>
                    <a:pt x="2543515" y="1104899"/>
                  </a:lnTo>
                  <a:lnTo>
                    <a:pt x="2557354" y="1092199"/>
                  </a:lnTo>
                  <a:lnTo>
                    <a:pt x="2546242" y="1079499"/>
                  </a:lnTo>
                  <a:close/>
                </a:path>
                <a:path w="3956050" h="2159000">
                  <a:moveTo>
                    <a:pt x="2499065" y="1003299"/>
                  </a:moveTo>
                  <a:lnTo>
                    <a:pt x="2474248" y="1003299"/>
                  </a:lnTo>
                  <a:lnTo>
                    <a:pt x="2474248" y="1028699"/>
                  </a:lnTo>
                  <a:lnTo>
                    <a:pt x="2479432" y="1028699"/>
                  </a:lnTo>
                  <a:lnTo>
                    <a:pt x="2479432" y="1066799"/>
                  </a:lnTo>
                  <a:lnTo>
                    <a:pt x="2481518" y="1066799"/>
                  </a:lnTo>
                  <a:lnTo>
                    <a:pt x="2485226" y="1079499"/>
                  </a:lnTo>
                  <a:lnTo>
                    <a:pt x="2512905" y="1041399"/>
                  </a:lnTo>
                  <a:lnTo>
                    <a:pt x="2499065" y="1041399"/>
                  </a:lnTo>
                  <a:lnTo>
                    <a:pt x="2499065" y="1003299"/>
                  </a:lnTo>
                  <a:close/>
                </a:path>
                <a:path w="3956050" h="2159000">
                  <a:moveTo>
                    <a:pt x="2512905" y="1041399"/>
                  </a:moveTo>
                  <a:lnTo>
                    <a:pt x="2485226" y="1079499"/>
                  </a:lnTo>
                  <a:lnTo>
                    <a:pt x="2499065" y="1066799"/>
                  </a:lnTo>
                  <a:lnTo>
                    <a:pt x="2518698" y="1066799"/>
                  </a:lnTo>
                  <a:lnTo>
                    <a:pt x="2518698" y="1048021"/>
                  </a:lnTo>
                  <a:lnTo>
                    <a:pt x="2512905" y="1041399"/>
                  </a:lnTo>
                  <a:close/>
                </a:path>
                <a:path w="3956050" h="2159000">
                  <a:moveTo>
                    <a:pt x="2506707" y="1003299"/>
                  </a:moveTo>
                  <a:lnTo>
                    <a:pt x="2499065" y="1003299"/>
                  </a:lnTo>
                  <a:lnTo>
                    <a:pt x="2499065" y="1041399"/>
                  </a:lnTo>
                  <a:lnTo>
                    <a:pt x="2512905" y="1041399"/>
                  </a:lnTo>
                  <a:lnTo>
                    <a:pt x="2518698" y="1048021"/>
                  </a:lnTo>
                  <a:lnTo>
                    <a:pt x="2518698" y="1028699"/>
                  </a:lnTo>
                  <a:lnTo>
                    <a:pt x="2517155" y="1015999"/>
                  </a:lnTo>
                  <a:lnTo>
                    <a:pt x="2512948" y="1015999"/>
                  </a:lnTo>
                  <a:lnTo>
                    <a:pt x="2506707" y="1003299"/>
                  </a:lnTo>
                  <a:close/>
                </a:path>
                <a:path w="3956050" h="2159000">
                  <a:moveTo>
                    <a:pt x="2434983" y="984640"/>
                  </a:moveTo>
                  <a:lnTo>
                    <a:pt x="2434983" y="1028699"/>
                  </a:lnTo>
                  <a:lnTo>
                    <a:pt x="2436525" y="1028699"/>
                  </a:lnTo>
                  <a:lnTo>
                    <a:pt x="2440733" y="1041399"/>
                  </a:lnTo>
                  <a:lnTo>
                    <a:pt x="2454616" y="1041399"/>
                  </a:lnTo>
                  <a:lnTo>
                    <a:pt x="2454616" y="1003299"/>
                  </a:lnTo>
                  <a:lnTo>
                    <a:pt x="2474248" y="1003299"/>
                  </a:lnTo>
                  <a:lnTo>
                    <a:pt x="2474248" y="990599"/>
                  </a:lnTo>
                  <a:lnTo>
                    <a:pt x="2440776" y="990599"/>
                  </a:lnTo>
                  <a:lnTo>
                    <a:pt x="2434983" y="984640"/>
                  </a:lnTo>
                  <a:close/>
                </a:path>
                <a:path w="3956050" h="2159000">
                  <a:moveTo>
                    <a:pt x="2474248" y="1003299"/>
                  </a:moveTo>
                  <a:lnTo>
                    <a:pt x="2454616" y="1003299"/>
                  </a:lnTo>
                  <a:lnTo>
                    <a:pt x="2454616" y="1041399"/>
                  </a:lnTo>
                  <a:lnTo>
                    <a:pt x="2479432" y="1041399"/>
                  </a:lnTo>
                  <a:lnTo>
                    <a:pt x="2479432" y="1028699"/>
                  </a:lnTo>
                  <a:lnTo>
                    <a:pt x="2474248" y="1028699"/>
                  </a:lnTo>
                  <a:lnTo>
                    <a:pt x="2474248" y="1003299"/>
                  </a:lnTo>
                  <a:close/>
                </a:path>
                <a:path w="3956050" h="2159000">
                  <a:moveTo>
                    <a:pt x="2450002" y="977899"/>
                  </a:moveTo>
                  <a:lnTo>
                    <a:pt x="2434983" y="977899"/>
                  </a:lnTo>
                  <a:lnTo>
                    <a:pt x="2434983" y="984640"/>
                  </a:lnTo>
                  <a:lnTo>
                    <a:pt x="2440776" y="990599"/>
                  </a:lnTo>
                  <a:lnTo>
                    <a:pt x="2450002" y="977899"/>
                  </a:lnTo>
                  <a:close/>
                </a:path>
                <a:path w="3956050" h="2159000">
                  <a:moveTo>
                    <a:pt x="2468455" y="952499"/>
                  </a:moveTo>
                  <a:lnTo>
                    <a:pt x="2454616" y="977899"/>
                  </a:lnTo>
                  <a:lnTo>
                    <a:pt x="2450002" y="977899"/>
                  </a:lnTo>
                  <a:lnTo>
                    <a:pt x="2440776" y="990599"/>
                  </a:lnTo>
                  <a:lnTo>
                    <a:pt x="2474248" y="990599"/>
                  </a:lnTo>
                  <a:lnTo>
                    <a:pt x="2474248" y="965199"/>
                  </a:lnTo>
                  <a:lnTo>
                    <a:pt x="2472163" y="965199"/>
                  </a:lnTo>
                  <a:lnTo>
                    <a:pt x="2468455" y="952499"/>
                  </a:lnTo>
                  <a:close/>
                </a:path>
                <a:path w="3956050" h="2159000">
                  <a:moveTo>
                    <a:pt x="2443760" y="939799"/>
                  </a:moveTo>
                  <a:lnTo>
                    <a:pt x="2416082" y="965199"/>
                  </a:lnTo>
                  <a:lnTo>
                    <a:pt x="2434983" y="984640"/>
                  </a:lnTo>
                  <a:lnTo>
                    <a:pt x="2434983" y="977899"/>
                  </a:lnTo>
                  <a:lnTo>
                    <a:pt x="2450002" y="977899"/>
                  </a:lnTo>
                  <a:lnTo>
                    <a:pt x="2468455" y="952499"/>
                  </a:lnTo>
                  <a:lnTo>
                    <a:pt x="2449554" y="952499"/>
                  </a:lnTo>
                  <a:lnTo>
                    <a:pt x="2449554" y="942779"/>
                  </a:lnTo>
                  <a:lnTo>
                    <a:pt x="2443760" y="939799"/>
                  </a:lnTo>
                  <a:close/>
                </a:path>
                <a:path w="3956050" h="2159000">
                  <a:moveTo>
                    <a:pt x="2429921" y="952499"/>
                  </a:moveTo>
                  <a:lnTo>
                    <a:pt x="2412374" y="952499"/>
                  </a:lnTo>
                  <a:lnTo>
                    <a:pt x="2416082" y="965199"/>
                  </a:lnTo>
                  <a:lnTo>
                    <a:pt x="2429921" y="952499"/>
                  </a:lnTo>
                  <a:close/>
                </a:path>
                <a:path w="3956050" h="2159000">
                  <a:moveTo>
                    <a:pt x="2429921" y="901699"/>
                  </a:moveTo>
                  <a:lnTo>
                    <a:pt x="2410288" y="901699"/>
                  </a:lnTo>
                  <a:lnTo>
                    <a:pt x="2410288" y="952499"/>
                  </a:lnTo>
                  <a:lnTo>
                    <a:pt x="2429921" y="952499"/>
                  </a:lnTo>
                  <a:lnTo>
                    <a:pt x="2443760" y="939799"/>
                  </a:lnTo>
                  <a:lnTo>
                    <a:pt x="2449554" y="939799"/>
                  </a:lnTo>
                  <a:lnTo>
                    <a:pt x="2449554" y="927099"/>
                  </a:lnTo>
                  <a:lnTo>
                    <a:pt x="2429921" y="927099"/>
                  </a:lnTo>
                  <a:lnTo>
                    <a:pt x="2429921" y="901699"/>
                  </a:lnTo>
                  <a:close/>
                </a:path>
                <a:path w="3956050" h="2159000">
                  <a:moveTo>
                    <a:pt x="2449554" y="942779"/>
                  </a:moveTo>
                  <a:lnTo>
                    <a:pt x="2449554" y="952499"/>
                  </a:lnTo>
                  <a:lnTo>
                    <a:pt x="2468455" y="952499"/>
                  </a:lnTo>
                  <a:lnTo>
                    <a:pt x="2449554" y="942779"/>
                  </a:lnTo>
                  <a:close/>
                </a:path>
                <a:path w="3956050" h="2159000">
                  <a:moveTo>
                    <a:pt x="2449554" y="939799"/>
                  </a:moveTo>
                  <a:lnTo>
                    <a:pt x="2443760" y="939799"/>
                  </a:lnTo>
                  <a:lnTo>
                    <a:pt x="2449554" y="942779"/>
                  </a:lnTo>
                  <a:lnTo>
                    <a:pt x="2449554" y="939799"/>
                  </a:lnTo>
                  <a:close/>
                </a:path>
                <a:path w="3956050" h="2159000">
                  <a:moveTo>
                    <a:pt x="2390410" y="901699"/>
                  </a:moveTo>
                  <a:lnTo>
                    <a:pt x="2376571" y="914399"/>
                  </a:lnTo>
                  <a:lnTo>
                    <a:pt x="2380249" y="927099"/>
                  </a:lnTo>
                  <a:lnTo>
                    <a:pt x="2390410" y="927099"/>
                  </a:lnTo>
                  <a:lnTo>
                    <a:pt x="2390410" y="901699"/>
                  </a:lnTo>
                  <a:close/>
                </a:path>
                <a:path w="3956050" h="2159000">
                  <a:moveTo>
                    <a:pt x="2429921" y="888999"/>
                  </a:moveTo>
                  <a:lnTo>
                    <a:pt x="2404250" y="888999"/>
                  </a:lnTo>
                  <a:lnTo>
                    <a:pt x="2390410" y="901699"/>
                  </a:lnTo>
                  <a:lnTo>
                    <a:pt x="2390410" y="927099"/>
                  </a:lnTo>
                  <a:lnTo>
                    <a:pt x="2410288" y="927099"/>
                  </a:lnTo>
                  <a:lnTo>
                    <a:pt x="2410288" y="901699"/>
                  </a:lnTo>
                  <a:lnTo>
                    <a:pt x="2429921" y="901699"/>
                  </a:lnTo>
                  <a:lnTo>
                    <a:pt x="2429921" y="888999"/>
                  </a:lnTo>
                  <a:close/>
                </a:path>
                <a:path w="3956050" h="2159000">
                  <a:moveTo>
                    <a:pt x="2443804" y="888999"/>
                  </a:moveTo>
                  <a:lnTo>
                    <a:pt x="2429921" y="888999"/>
                  </a:lnTo>
                  <a:lnTo>
                    <a:pt x="2429921" y="927099"/>
                  </a:lnTo>
                  <a:lnTo>
                    <a:pt x="2449554" y="927099"/>
                  </a:lnTo>
                  <a:lnTo>
                    <a:pt x="2449554" y="901699"/>
                  </a:lnTo>
                  <a:lnTo>
                    <a:pt x="2448011" y="901699"/>
                  </a:lnTo>
                  <a:lnTo>
                    <a:pt x="2443804" y="888999"/>
                  </a:lnTo>
                  <a:close/>
                </a:path>
                <a:path w="3956050" h="2159000">
                  <a:moveTo>
                    <a:pt x="2222611" y="870340"/>
                  </a:moveTo>
                  <a:lnTo>
                    <a:pt x="2222611" y="888999"/>
                  </a:lnTo>
                  <a:lnTo>
                    <a:pt x="2224154" y="901699"/>
                  </a:lnTo>
                  <a:lnTo>
                    <a:pt x="2234602" y="901699"/>
                  </a:lnTo>
                  <a:lnTo>
                    <a:pt x="2242244" y="914399"/>
                  </a:lnTo>
                  <a:lnTo>
                    <a:pt x="2242244" y="876299"/>
                  </a:lnTo>
                  <a:lnTo>
                    <a:pt x="2228405" y="876299"/>
                  </a:lnTo>
                  <a:lnTo>
                    <a:pt x="2222611" y="870340"/>
                  </a:lnTo>
                  <a:close/>
                </a:path>
                <a:path w="3956050" h="2159000">
                  <a:moveTo>
                    <a:pt x="2261877" y="850899"/>
                  </a:moveTo>
                  <a:lnTo>
                    <a:pt x="2256084" y="850899"/>
                  </a:lnTo>
                  <a:lnTo>
                    <a:pt x="2242244" y="863599"/>
                  </a:lnTo>
                  <a:lnTo>
                    <a:pt x="2242244" y="914399"/>
                  </a:lnTo>
                  <a:lnTo>
                    <a:pt x="2375594" y="914399"/>
                  </a:lnTo>
                  <a:lnTo>
                    <a:pt x="2375594" y="913562"/>
                  </a:lnTo>
                  <a:lnTo>
                    <a:pt x="2361754" y="901699"/>
                  </a:lnTo>
                  <a:lnTo>
                    <a:pt x="2375594" y="888999"/>
                  </a:lnTo>
                  <a:lnTo>
                    <a:pt x="2261877" y="888999"/>
                  </a:lnTo>
                  <a:lnTo>
                    <a:pt x="2261877" y="850899"/>
                  </a:lnTo>
                  <a:close/>
                </a:path>
                <a:path w="3956050" h="2159000">
                  <a:moveTo>
                    <a:pt x="2389433" y="876299"/>
                  </a:moveTo>
                  <a:lnTo>
                    <a:pt x="2375594" y="888999"/>
                  </a:lnTo>
                  <a:lnTo>
                    <a:pt x="2375594" y="913562"/>
                  </a:lnTo>
                  <a:lnTo>
                    <a:pt x="2376571" y="914399"/>
                  </a:lnTo>
                  <a:lnTo>
                    <a:pt x="2390410" y="901699"/>
                  </a:lnTo>
                  <a:lnTo>
                    <a:pt x="2390410" y="888999"/>
                  </a:lnTo>
                  <a:lnTo>
                    <a:pt x="2404250" y="888999"/>
                  </a:lnTo>
                  <a:lnTo>
                    <a:pt x="2389433" y="876299"/>
                  </a:lnTo>
                  <a:close/>
                </a:path>
                <a:path w="3956050" h="2159000">
                  <a:moveTo>
                    <a:pt x="2375594" y="888999"/>
                  </a:moveTo>
                  <a:lnTo>
                    <a:pt x="2361754" y="901699"/>
                  </a:lnTo>
                  <a:lnTo>
                    <a:pt x="2375594" y="913562"/>
                  </a:lnTo>
                  <a:lnTo>
                    <a:pt x="2375594" y="888999"/>
                  </a:lnTo>
                  <a:close/>
                </a:path>
                <a:path w="3956050" h="2159000">
                  <a:moveTo>
                    <a:pt x="2404250" y="888999"/>
                  </a:moveTo>
                  <a:lnTo>
                    <a:pt x="2390410" y="888999"/>
                  </a:lnTo>
                  <a:lnTo>
                    <a:pt x="2390410" y="901699"/>
                  </a:lnTo>
                  <a:lnTo>
                    <a:pt x="2404250" y="888999"/>
                  </a:lnTo>
                  <a:close/>
                </a:path>
                <a:path w="3956050" h="2159000">
                  <a:moveTo>
                    <a:pt x="2375594" y="863599"/>
                  </a:moveTo>
                  <a:lnTo>
                    <a:pt x="2261877" y="863599"/>
                  </a:lnTo>
                  <a:lnTo>
                    <a:pt x="2261877" y="888999"/>
                  </a:lnTo>
                  <a:lnTo>
                    <a:pt x="2375594" y="888999"/>
                  </a:lnTo>
                  <a:lnTo>
                    <a:pt x="2375594" y="863599"/>
                  </a:lnTo>
                  <a:close/>
                </a:path>
                <a:path w="3956050" h="2159000">
                  <a:moveTo>
                    <a:pt x="2380779" y="863599"/>
                  </a:moveTo>
                  <a:lnTo>
                    <a:pt x="2375594" y="863599"/>
                  </a:lnTo>
                  <a:lnTo>
                    <a:pt x="2375594" y="888999"/>
                  </a:lnTo>
                  <a:lnTo>
                    <a:pt x="2389433" y="876299"/>
                  </a:lnTo>
                  <a:lnTo>
                    <a:pt x="2385755" y="876299"/>
                  </a:lnTo>
                  <a:lnTo>
                    <a:pt x="2380779" y="863599"/>
                  </a:lnTo>
                  <a:close/>
                </a:path>
                <a:path w="3956050" h="2159000">
                  <a:moveTo>
                    <a:pt x="2242244" y="863599"/>
                  </a:moveTo>
                  <a:lnTo>
                    <a:pt x="2222611" y="863599"/>
                  </a:lnTo>
                  <a:lnTo>
                    <a:pt x="2222611" y="870340"/>
                  </a:lnTo>
                  <a:lnTo>
                    <a:pt x="2228405" y="876299"/>
                  </a:lnTo>
                  <a:lnTo>
                    <a:pt x="2242244" y="863599"/>
                  </a:lnTo>
                  <a:close/>
                </a:path>
                <a:path w="3956050" h="2159000">
                  <a:moveTo>
                    <a:pt x="2242244" y="863599"/>
                  </a:moveTo>
                  <a:lnTo>
                    <a:pt x="2228405" y="876299"/>
                  </a:lnTo>
                  <a:lnTo>
                    <a:pt x="2242244" y="876299"/>
                  </a:lnTo>
                  <a:lnTo>
                    <a:pt x="2242244" y="863599"/>
                  </a:lnTo>
                  <a:close/>
                </a:path>
                <a:path w="3956050" h="2159000">
                  <a:moveTo>
                    <a:pt x="2231389" y="825499"/>
                  </a:moveTo>
                  <a:lnTo>
                    <a:pt x="2203711" y="850899"/>
                  </a:lnTo>
                  <a:lnTo>
                    <a:pt x="2222611" y="870340"/>
                  </a:lnTo>
                  <a:lnTo>
                    <a:pt x="2222611" y="863599"/>
                  </a:lnTo>
                  <a:lnTo>
                    <a:pt x="2242244" y="863599"/>
                  </a:lnTo>
                  <a:lnTo>
                    <a:pt x="2256084" y="850899"/>
                  </a:lnTo>
                  <a:lnTo>
                    <a:pt x="2231389" y="825499"/>
                  </a:lnTo>
                  <a:close/>
                </a:path>
                <a:path w="3956050" h="2159000">
                  <a:moveTo>
                    <a:pt x="2211634" y="800099"/>
                  </a:moveTo>
                  <a:lnTo>
                    <a:pt x="2183955" y="825499"/>
                  </a:lnTo>
                  <a:lnTo>
                    <a:pt x="2203711" y="850899"/>
                  </a:lnTo>
                  <a:lnTo>
                    <a:pt x="2231389" y="825499"/>
                  </a:lnTo>
                  <a:lnTo>
                    <a:pt x="2221512" y="812799"/>
                  </a:lnTo>
                  <a:lnTo>
                    <a:pt x="2217427" y="812799"/>
                  </a:lnTo>
                  <a:lnTo>
                    <a:pt x="2217427" y="807548"/>
                  </a:lnTo>
                  <a:lnTo>
                    <a:pt x="2211634" y="800099"/>
                  </a:lnTo>
                  <a:close/>
                </a:path>
                <a:path w="3956050" h="2159000">
                  <a:moveTo>
                    <a:pt x="2197795" y="723899"/>
                  </a:moveTo>
                  <a:lnTo>
                    <a:pt x="2133467" y="723899"/>
                  </a:lnTo>
                  <a:lnTo>
                    <a:pt x="2133467" y="749299"/>
                  </a:lnTo>
                  <a:lnTo>
                    <a:pt x="2178162" y="749299"/>
                  </a:lnTo>
                  <a:lnTo>
                    <a:pt x="2178162" y="825499"/>
                  </a:lnTo>
                  <a:lnTo>
                    <a:pt x="2183955" y="825499"/>
                  </a:lnTo>
                  <a:lnTo>
                    <a:pt x="2211634" y="800099"/>
                  </a:lnTo>
                  <a:lnTo>
                    <a:pt x="2217427" y="800099"/>
                  </a:lnTo>
                  <a:lnTo>
                    <a:pt x="2217427" y="761999"/>
                  </a:lnTo>
                  <a:lnTo>
                    <a:pt x="2197795" y="761999"/>
                  </a:lnTo>
                  <a:lnTo>
                    <a:pt x="2197795" y="723899"/>
                  </a:lnTo>
                  <a:close/>
                </a:path>
                <a:path w="3956050" h="2159000">
                  <a:moveTo>
                    <a:pt x="2217427" y="807548"/>
                  </a:moveTo>
                  <a:lnTo>
                    <a:pt x="2217427" y="812799"/>
                  </a:lnTo>
                  <a:lnTo>
                    <a:pt x="2221512" y="812799"/>
                  </a:lnTo>
                  <a:lnTo>
                    <a:pt x="2217427" y="807548"/>
                  </a:lnTo>
                  <a:close/>
                </a:path>
                <a:path w="3956050" h="2159000">
                  <a:moveTo>
                    <a:pt x="2217427" y="800099"/>
                  </a:moveTo>
                  <a:lnTo>
                    <a:pt x="2211634" y="800099"/>
                  </a:lnTo>
                  <a:lnTo>
                    <a:pt x="2217427" y="807548"/>
                  </a:lnTo>
                  <a:lnTo>
                    <a:pt x="2217427" y="800099"/>
                  </a:lnTo>
                  <a:close/>
                </a:path>
                <a:path w="3956050" h="2159000">
                  <a:moveTo>
                    <a:pt x="2113834" y="685799"/>
                  </a:moveTo>
                  <a:lnTo>
                    <a:pt x="2029751" y="685799"/>
                  </a:lnTo>
                  <a:lnTo>
                    <a:pt x="2029751" y="711199"/>
                  </a:lnTo>
                  <a:lnTo>
                    <a:pt x="2094201" y="711199"/>
                  </a:lnTo>
                  <a:lnTo>
                    <a:pt x="2094201" y="749299"/>
                  </a:lnTo>
                  <a:lnTo>
                    <a:pt x="2095744" y="749299"/>
                  </a:lnTo>
                  <a:lnTo>
                    <a:pt x="2099951" y="761999"/>
                  </a:lnTo>
                  <a:lnTo>
                    <a:pt x="2113834" y="761999"/>
                  </a:lnTo>
                  <a:lnTo>
                    <a:pt x="2113834" y="685799"/>
                  </a:lnTo>
                  <a:close/>
                </a:path>
                <a:path w="3956050" h="2159000">
                  <a:moveTo>
                    <a:pt x="2121476" y="685799"/>
                  </a:moveTo>
                  <a:lnTo>
                    <a:pt x="2113834" y="685799"/>
                  </a:lnTo>
                  <a:lnTo>
                    <a:pt x="2113834" y="761999"/>
                  </a:lnTo>
                  <a:lnTo>
                    <a:pt x="2178162" y="761999"/>
                  </a:lnTo>
                  <a:lnTo>
                    <a:pt x="2178162" y="749299"/>
                  </a:lnTo>
                  <a:lnTo>
                    <a:pt x="2133467" y="749299"/>
                  </a:lnTo>
                  <a:lnTo>
                    <a:pt x="2133467" y="711199"/>
                  </a:lnTo>
                  <a:lnTo>
                    <a:pt x="2131924" y="698499"/>
                  </a:lnTo>
                  <a:lnTo>
                    <a:pt x="2127716" y="698499"/>
                  </a:lnTo>
                  <a:lnTo>
                    <a:pt x="2121476" y="685799"/>
                  </a:lnTo>
                  <a:close/>
                </a:path>
                <a:path w="3956050" h="2159000">
                  <a:moveTo>
                    <a:pt x="2205437" y="723899"/>
                  </a:moveTo>
                  <a:lnTo>
                    <a:pt x="2197795" y="723899"/>
                  </a:lnTo>
                  <a:lnTo>
                    <a:pt x="2197795" y="761999"/>
                  </a:lnTo>
                  <a:lnTo>
                    <a:pt x="2217427" y="761999"/>
                  </a:lnTo>
                  <a:lnTo>
                    <a:pt x="2217427" y="749299"/>
                  </a:lnTo>
                  <a:lnTo>
                    <a:pt x="2215885" y="736599"/>
                  </a:lnTo>
                  <a:lnTo>
                    <a:pt x="2211677" y="736599"/>
                  </a:lnTo>
                  <a:lnTo>
                    <a:pt x="2205437" y="723899"/>
                  </a:lnTo>
                  <a:close/>
                </a:path>
                <a:path w="3956050" h="2159000">
                  <a:moveTo>
                    <a:pt x="2010118" y="660399"/>
                  </a:moveTo>
                  <a:lnTo>
                    <a:pt x="1876646" y="660399"/>
                  </a:lnTo>
                  <a:lnTo>
                    <a:pt x="1876646" y="685799"/>
                  </a:lnTo>
                  <a:lnTo>
                    <a:pt x="1990485" y="685799"/>
                  </a:lnTo>
                  <a:lnTo>
                    <a:pt x="1990485" y="711199"/>
                  </a:lnTo>
                  <a:lnTo>
                    <a:pt x="1992028" y="711199"/>
                  </a:lnTo>
                  <a:lnTo>
                    <a:pt x="1996235" y="723899"/>
                  </a:lnTo>
                  <a:lnTo>
                    <a:pt x="2010118" y="723899"/>
                  </a:lnTo>
                  <a:lnTo>
                    <a:pt x="2010118" y="660399"/>
                  </a:lnTo>
                  <a:close/>
                </a:path>
                <a:path w="3956050" h="2159000">
                  <a:moveTo>
                    <a:pt x="2017760" y="660399"/>
                  </a:moveTo>
                  <a:lnTo>
                    <a:pt x="2010118" y="660399"/>
                  </a:lnTo>
                  <a:lnTo>
                    <a:pt x="2010118" y="723899"/>
                  </a:lnTo>
                  <a:lnTo>
                    <a:pt x="2094201" y="723899"/>
                  </a:lnTo>
                  <a:lnTo>
                    <a:pt x="2094201" y="711199"/>
                  </a:lnTo>
                  <a:lnTo>
                    <a:pt x="2029751" y="711199"/>
                  </a:lnTo>
                  <a:lnTo>
                    <a:pt x="2029751" y="685799"/>
                  </a:lnTo>
                  <a:lnTo>
                    <a:pt x="2028208" y="673099"/>
                  </a:lnTo>
                  <a:lnTo>
                    <a:pt x="2024000" y="673099"/>
                  </a:lnTo>
                  <a:lnTo>
                    <a:pt x="2017760" y="660399"/>
                  </a:lnTo>
                  <a:close/>
                </a:path>
                <a:path w="3956050" h="2159000">
                  <a:moveTo>
                    <a:pt x="1837380" y="665650"/>
                  </a:moveTo>
                  <a:lnTo>
                    <a:pt x="1837380" y="685799"/>
                  </a:lnTo>
                  <a:lnTo>
                    <a:pt x="1838923" y="685799"/>
                  </a:lnTo>
                  <a:lnTo>
                    <a:pt x="1843130" y="698499"/>
                  </a:lnTo>
                  <a:lnTo>
                    <a:pt x="1857013" y="698499"/>
                  </a:lnTo>
                  <a:lnTo>
                    <a:pt x="1857013" y="673099"/>
                  </a:lnTo>
                  <a:lnTo>
                    <a:pt x="1843174" y="673099"/>
                  </a:lnTo>
                  <a:lnTo>
                    <a:pt x="1837380" y="665650"/>
                  </a:lnTo>
                  <a:close/>
                </a:path>
                <a:path w="3956050" h="2159000">
                  <a:moveTo>
                    <a:pt x="1876646" y="660399"/>
                  </a:moveTo>
                  <a:lnTo>
                    <a:pt x="1857013" y="660399"/>
                  </a:lnTo>
                  <a:lnTo>
                    <a:pt x="1857013" y="698499"/>
                  </a:lnTo>
                  <a:lnTo>
                    <a:pt x="1990485" y="698499"/>
                  </a:lnTo>
                  <a:lnTo>
                    <a:pt x="1990485" y="685799"/>
                  </a:lnTo>
                  <a:lnTo>
                    <a:pt x="1876646" y="685799"/>
                  </a:lnTo>
                  <a:lnTo>
                    <a:pt x="1876646" y="660399"/>
                  </a:lnTo>
                  <a:close/>
                </a:path>
                <a:path w="3956050" h="2159000">
                  <a:moveTo>
                    <a:pt x="1870852" y="634999"/>
                  </a:moveTo>
                  <a:lnTo>
                    <a:pt x="1857013" y="647699"/>
                  </a:lnTo>
                  <a:lnTo>
                    <a:pt x="1837380" y="647699"/>
                  </a:lnTo>
                  <a:lnTo>
                    <a:pt x="1837380" y="665650"/>
                  </a:lnTo>
                  <a:lnTo>
                    <a:pt x="1843174" y="673099"/>
                  </a:lnTo>
                  <a:lnTo>
                    <a:pt x="1870852" y="634999"/>
                  </a:lnTo>
                  <a:close/>
                </a:path>
                <a:path w="3956050" h="2159000">
                  <a:moveTo>
                    <a:pt x="1870852" y="634999"/>
                  </a:moveTo>
                  <a:lnTo>
                    <a:pt x="1843174" y="673099"/>
                  </a:lnTo>
                  <a:lnTo>
                    <a:pt x="1857013" y="673099"/>
                  </a:lnTo>
                  <a:lnTo>
                    <a:pt x="1857013" y="660399"/>
                  </a:lnTo>
                  <a:lnTo>
                    <a:pt x="1876646" y="660399"/>
                  </a:lnTo>
                  <a:lnTo>
                    <a:pt x="1876646" y="647699"/>
                  </a:lnTo>
                  <a:lnTo>
                    <a:pt x="1874561" y="647699"/>
                  </a:lnTo>
                  <a:lnTo>
                    <a:pt x="1870852" y="634999"/>
                  </a:lnTo>
                  <a:close/>
                </a:path>
                <a:path w="3956050" h="2159000">
                  <a:moveTo>
                    <a:pt x="1827380" y="622299"/>
                  </a:moveTo>
                  <a:lnTo>
                    <a:pt x="1813540" y="634999"/>
                  </a:lnTo>
                  <a:lnTo>
                    <a:pt x="1837380" y="665650"/>
                  </a:lnTo>
                  <a:lnTo>
                    <a:pt x="1837380" y="647699"/>
                  </a:lnTo>
                  <a:lnTo>
                    <a:pt x="1827380" y="647699"/>
                  </a:lnTo>
                  <a:lnTo>
                    <a:pt x="1827380" y="622299"/>
                  </a:lnTo>
                  <a:close/>
                </a:path>
                <a:path w="3956050" h="2159000">
                  <a:moveTo>
                    <a:pt x="1708847" y="558799"/>
                  </a:moveTo>
                  <a:lnTo>
                    <a:pt x="1688969" y="558799"/>
                  </a:lnTo>
                  <a:lnTo>
                    <a:pt x="1688969" y="571499"/>
                  </a:lnTo>
                  <a:lnTo>
                    <a:pt x="1689214" y="571499"/>
                  </a:lnTo>
                  <a:lnTo>
                    <a:pt x="1689214" y="622299"/>
                  </a:lnTo>
                  <a:lnTo>
                    <a:pt x="1690757" y="634999"/>
                  </a:lnTo>
                  <a:lnTo>
                    <a:pt x="1694964" y="634999"/>
                  </a:lnTo>
                  <a:lnTo>
                    <a:pt x="1701205" y="647699"/>
                  </a:lnTo>
                  <a:lnTo>
                    <a:pt x="1708847" y="647699"/>
                  </a:lnTo>
                  <a:lnTo>
                    <a:pt x="1708847" y="609599"/>
                  </a:lnTo>
                  <a:lnTo>
                    <a:pt x="1728480" y="609599"/>
                  </a:lnTo>
                  <a:lnTo>
                    <a:pt x="1728480" y="596899"/>
                  </a:lnTo>
                  <a:lnTo>
                    <a:pt x="1708847" y="596899"/>
                  </a:lnTo>
                  <a:lnTo>
                    <a:pt x="1708847" y="558799"/>
                  </a:lnTo>
                  <a:close/>
                </a:path>
                <a:path w="3956050" h="2159000">
                  <a:moveTo>
                    <a:pt x="1728480" y="609599"/>
                  </a:moveTo>
                  <a:lnTo>
                    <a:pt x="1708847" y="609599"/>
                  </a:lnTo>
                  <a:lnTo>
                    <a:pt x="1708847" y="647699"/>
                  </a:lnTo>
                  <a:lnTo>
                    <a:pt x="1823418" y="647699"/>
                  </a:lnTo>
                  <a:lnTo>
                    <a:pt x="1813540" y="634999"/>
                  </a:lnTo>
                  <a:lnTo>
                    <a:pt x="1827380" y="622299"/>
                  </a:lnTo>
                  <a:lnTo>
                    <a:pt x="1728480" y="622299"/>
                  </a:lnTo>
                  <a:lnTo>
                    <a:pt x="1728480" y="609599"/>
                  </a:lnTo>
                  <a:close/>
                </a:path>
                <a:path w="3956050" h="2159000">
                  <a:moveTo>
                    <a:pt x="1841219" y="609599"/>
                  </a:moveTo>
                  <a:lnTo>
                    <a:pt x="1827380" y="622299"/>
                  </a:lnTo>
                  <a:lnTo>
                    <a:pt x="1827380" y="647699"/>
                  </a:lnTo>
                  <a:lnTo>
                    <a:pt x="1857013" y="647699"/>
                  </a:lnTo>
                  <a:lnTo>
                    <a:pt x="1870852" y="634999"/>
                  </a:lnTo>
                  <a:lnTo>
                    <a:pt x="1841219" y="609599"/>
                  </a:lnTo>
                  <a:close/>
                </a:path>
                <a:path w="3956050" h="2159000">
                  <a:moveTo>
                    <a:pt x="1827380" y="609599"/>
                  </a:moveTo>
                  <a:lnTo>
                    <a:pt x="1728480" y="609599"/>
                  </a:lnTo>
                  <a:lnTo>
                    <a:pt x="1728480" y="622299"/>
                  </a:lnTo>
                  <a:lnTo>
                    <a:pt x="1827380" y="622299"/>
                  </a:lnTo>
                  <a:lnTo>
                    <a:pt x="1827380" y="609599"/>
                  </a:lnTo>
                  <a:close/>
                </a:path>
                <a:path w="3956050" h="2159000">
                  <a:moveTo>
                    <a:pt x="1841219" y="609599"/>
                  </a:moveTo>
                  <a:lnTo>
                    <a:pt x="1827380" y="609599"/>
                  </a:lnTo>
                  <a:lnTo>
                    <a:pt x="1827380" y="622299"/>
                  </a:lnTo>
                  <a:lnTo>
                    <a:pt x="1841219" y="609599"/>
                  </a:lnTo>
                  <a:close/>
                </a:path>
                <a:path w="3956050" h="2159000">
                  <a:moveTo>
                    <a:pt x="1669336" y="520699"/>
                  </a:moveTo>
                  <a:lnTo>
                    <a:pt x="1600069" y="520699"/>
                  </a:lnTo>
                  <a:lnTo>
                    <a:pt x="1600069" y="546099"/>
                  </a:lnTo>
                  <a:lnTo>
                    <a:pt x="1649703" y="546099"/>
                  </a:lnTo>
                  <a:lnTo>
                    <a:pt x="1649703" y="571499"/>
                  </a:lnTo>
                  <a:lnTo>
                    <a:pt x="1651246" y="584199"/>
                  </a:lnTo>
                  <a:lnTo>
                    <a:pt x="1655453" y="584199"/>
                  </a:lnTo>
                  <a:lnTo>
                    <a:pt x="1661694" y="596899"/>
                  </a:lnTo>
                  <a:lnTo>
                    <a:pt x="1669336" y="596899"/>
                  </a:lnTo>
                  <a:lnTo>
                    <a:pt x="1669336" y="520699"/>
                  </a:lnTo>
                  <a:close/>
                </a:path>
                <a:path w="3956050" h="2159000">
                  <a:moveTo>
                    <a:pt x="1683219" y="520699"/>
                  </a:moveTo>
                  <a:lnTo>
                    <a:pt x="1669336" y="520699"/>
                  </a:lnTo>
                  <a:lnTo>
                    <a:pt x="1669336" y="596899"/>
                  </a:lnTo>
                  <a:lnTo>
                    <a:pt x="1689214" y="596899"/>
                  </a:lnTo>
                  <a:lnTo>
                    <a:pt x="1689214" y="571499"/>
                  </a:lnTo>
                  <a:lnTo>
                    <a:pt x="1688969" y="571499"/>
                  </a:lnTo>
                  <a:lnTo>
                    <a:pt x="1688969" y="546099"/>
                  </a:lnTo>
                  <a:lnTo>
                    <a:pt x="1687426" y="533399"/>
                  </a:lnTo>
                  <a:lnTo>
                    <a:pt x="1683219" y="520699"/>
                  </a:lnTo>
                  <a:close/>
                </a:path>
                <a:path w="3956050" h="2159000">
                  <a:moveTo>
                    <a:pt x="1722729" y="558799"/>
                  </a:moveTo>
                  <a:lnTo>
                    <a:pt x="1708847" y="558799"/>
                  </a:lnTo>
                  <a:lnTo>
                    <a:pt x="1708847" y="596899"/>
                  </a:lnTo>
                  <a:lnTo>
                    <a:pt x="1728480" y="596899"/>
                  </a:lnTo>
                  <a:lnTo>
                    <a:pt x="1728480" y="571499"/>
                  </a:lnTo>
                  <a:lnTo>
                    <a:pt x="1726937" y="571499"/>
                  </a:lnTo>
                  <a:lnTo>
                    <a:pt x="1722729" y="558799"/>
                  </a:lnTo>
                  <a:close/>
                </a:path>
                <a:path w="3956050" h="2159000">
                  <a:moveTo>
                    <a:pt x="1580436" y="495299"/>
                  </a:moveTo>
                  <a:lnTo>
                    <a:pt x="1530925" y="495299"/>
                  </a:lnTo>
                  <a:lnTo>
                    <a:pt x="1530925" y="520699"/>
                  </a:lnTo>
                  <a:lnTo>
                    <a:pt x="1560804" y="520699"/>
                  </a:lnTo>
                  <a:lnTo>
                    <a:pt x="1560804" y="546099"/>
                  </a:lnTo>
                  <a:lnTo>
                    <a:pt x="1562346" y="546099"/>
                  </a:lnTo>
                  <a:lnTo>
                    <a:pt x="1566554" y="558799"/>
                  </a:lnTo>
                  <a:lnTo>
                    <a:pt x="1580436" y="558799"/>
                  </a:lnTo>
                  <a:lnTo>
                    <a:pt x="1580436" y="495299"/>
                  </a:lnTo>
                  <a:close/>
                </a:path>
                <a:path w="3956050" h="2159000">
                  <a:moveTo>
                    <a:pt x="1580436" y="495299"/>
                  </a:moveTo>
                  <a:lnTo>
                    <a:pt x="1580436" y="558799"/>
                  </a:lnTo>
                  <a:lnTo>
                    <a:pt x="1649703" y="558799"/>
                  </a:lnTo>
                  <a:lnTo>
                    <a:pt x="1649703" y="546099"/>
                  </a:lnTo>
                  <a:lnTo>
                    <a:pt x="1600069" y="546099"/>
                  </a:lnTo>
                  <a:lnTo>
                    <a:pt x="1600069" y="520699"/>
                  </a:lnTo>
                  <a:lnTo>
                    <a:pt x="1598526" y="507999"/>
                  </a:lnTo>
                  <a:lnTo>
                    <a:pt x="1588078" y="507999"/>
                  </a:lnTo>
                  <a:lnTo>
                    <a:pt x="1580436" y="495299"/>
                  </a:lnTo>
                  <a:close/>
                </a:path>
                <a:path w="3956050" h="2159000">
                  <a:moveTo>
                    <a:pt x="1511292" y="469899"/>
                  </a:moveTo>
                  <a:lnTo>
                    <a:pt x="1367943" y="469899"/>
                  </a:lnTo>
                  <a:lnTo>
                    <a:pt x="1367943" y="482599"/>
                  </a:lnTo>
                  <a:lnTo>
                    <a:pt x="1491659" y="482599"/>
                  </a:lnTo>
                  <a:lnTo>
                    <a:pt x="1491659" y="520699"/>
                  </a:lnTo>
                  <a:lnTo>
                    <a:pt x="1493202" y="533399"/>
                  </a:lnTo>
                  <a:lnTo>
                    <a:pt x="1503650" y="533399"/>
                  </a:lnTo>
                  <a:lnTo>
                    <a:pt x="1511292" y="546099"/>
                  </a:lnTo>
                  <a:lnTo>
                    <a:pt x="1511292" y="469899"/>
                  </a:lnTo>
                  <a:close/>
                </a:path>
                <a:path w="3956050" h="2159000">
                  <a:moveTo>
                    <a:pt x="1525175" y="469899"/>
                  </a:moveTo>
                  <a:lnTo>
                    <a:pt x="1511292" y="469899"/>
                  </a:lnTo>
                  <a:lnTo>
                    <a:pt x="1511292" y="546099"/>
                  </a:lnTo>
                  <a:lnTo>
                    <a:pt x="1560804" y="546099"/>
                  </a:lnTo>
                  <a:lnTo>
                    <a:pt x="1560804" y="520699"/>
                  </a:lnTo>
                  <a:lnTo>
                    <a:pt x="1530925" y="520699"/>
                  </a:lnTo>
                  <a:lnTo>
                    <a:pt x="1530925" y="482599"/>
                  </a:lnTo>
                  <a:lnTo>
                    <a:pt x="1529382" y="482599"/>
                  </a:lnTo>
                  <a:lnTo>
                    <a:pt x="1525175" y="469899"/>
                  </a:lnTo>
                  <a:close/>
                </a:path>
                <a:path w="3956050" h="2159000">
                  <a:moveTo>
                    <a:pt x="1328677" y="449751"/>
                  </a:moveTo>
                  <a:lnTo>
                    <a:pt x="1328677" y="482599"/>
                  </a:lnTo>
                  <a:lnTo>
                    <a:pt x="1330220" y="495299"/>
                  </a:lnTo>
                  <a:lnTo>
                    <a:pt x="1334427" y="495299"/>
                  </a:lnTo>
                  <a:lnTo>
                    <a:pt x="1340668" y="507999"/>
                  </a:lnTo>
                  <a:lnTo>
                    <a:pt x="1348310" y="507999"/>
                  </a:lnTo>
                  <a:lnTo>
                    <a:pt x="1348310" y="469899"/>
                  </a:lnTo>
                  <a:lnTo>
                    <a:pt x="1367943" y="469899"/>
                  </a:lnTo>
                  <a:lnTo>
                    <a:pt x="1367943" y="457199"/>
                  </a:lnTo>
                  <a:lnTo>
                    <a:pt x="1334470" y="457199"/>
                  </a:lnTo>
                  <a:lnTo>
                    <a:pt x="1328677" y="449751"/>
                  </a:lnTo>
                  <a:close/>
                </a:path>
                <a:path w="3956050" h="2159000">
                  <a:moveTo>
                    <a:pt x="1367943" y="469899"/>
                  </a:moveTo>
                  <a:lnTo>
                    <a:pt x="1348310" y="469899"/>
                  </a:lnTo>
                  <a:lnTo>
                    <a:pt x="1348310" y="507999"/>
                  </a:lnTo>
                  <a:lnTo>
                    <a:pt x="1491659" y="507999"/>
                  </a:lnTo>
                  <a:lnTo>
                    <a:pt x="1491659" y="482599"/>
                  </a:lnTo>
                  <a:lnTo>
                    <a:pt x="1367943" y="482599"/>
                  </a:lnTo>
                  <a:lnTo>
                    <a:pt x="1367943" y="469899"/>
                  </a:lnTo>
                  <a:close/>
                </a:path>
                <a:path w="3956050" h="2159000">
                  <a:moveTo>
                    <a:pt x="1362149" y="419099"/>
                  </a:moveTo>
                  <a:lnTo>
                    <a:pt x="1348310" y="431799"/>
                  </a:lnTo>
                  <a:lnTo>
                    <a:pt x="1328677" y="431799"/>
                  </a:lnTo>
                  <a:lnTo>
                    <a:pt x="1328677" y="449751"/>
                  </a:lnTo>
                  <a:lnTo>
                    <a:pt x="1334470" y="457199"/>
                  </a:lnTo>
                  <a:lnTo>
                    <a:pt x="1362149" y="419099"/>
                  </a:lnTo>
                  <a:close/>
                </a:path>
                <a:path w="3956050" h="2159000">
                  <a:moveTo>
                    <a:pt x="1362149" y="419099"/>
                  </a:moveTo>
                  <a:lnTo>
                    <a:pt x="1334470" y="457199"/>
                  </a:lnTo>
                  <a:lnTo>
                    <a:pt x="1367943" y="457199"/>
                  </a:lnTo>
                  <a:lnTo>
                    <a:pt x="1367943" y="431799"/>
                  </a:lnTo>
                  <a:lnTo>
                    <a:pt x="1365857" y="431799"/>
                  </a:lnTo>
                  <a:lnTo>
                    <a:pt x="1362149" y="419099"/>
                  </a:lnTo>
                  <a:close/>
                </a:path>
                <a:path w="3956050" h="2159000">
                  <a:moveTo>
                    <a:pt x="1332516" y="393699"/>
                  </a:moveTo>
                  <a:lnTo>
                    <a:pt x="1304837" y="419099"/>
                  </a:lnTo>
                  <a:lnTo>
                    <a:pt x="1328677" y="449751"/>
                  </a:lnTo>
                  <a:lnTo>
                    <a:pt x="1328677" y="431799"/>
                  </a:lnTo>
                  <a:lnTo>
                    <a:pt x="1348310" y="431799"/>
                  </a:lnTo>
                  <a:lnTo>
                    <a:pt x="1362149" y="419099"/>
                  </a:lnTo>
                  <a:lnTo>
                    <a:pt x="1347332" y="406399"/>
                  </a:lnTo>
                  <a:lnTo>
                    <a:pt x="1338309" y="406399"/>
                  </a:lnTo>
                  <a:lnTo>
                    <a:pt x="1338309" y="398665"/>
                  </a:lnTo>
                  <a:lnTo>
                    <a:pt x="1332516" y="393699"/>
                  </a:lnTo>
                  <a:close/>
                </a:path>
                <a:path w="3956050" h="2159000">
                  <a:moveTo>
                    <a:pt x="1318677" y="292099"/>
                  </a:moveTo>
                  <a:lnTo>
                    <a:pt x="1279043" y="292099"/>
                  </a:lnTo>
                  <a:lnTo>
                    <a:pt x="1279043" y="317499"/>
                  </a:lnTo>
                  <a:lnTo>
                    <a:pt x="1299044" y="317499"/>
                  </a:lnTo>
                  <a:lnTo>
                    <a:pt x="1299044" y="419099"/>
                  </a:lnTo>
                  <a:lnTo>
                    <a:pt x="1304837" y="419099"/>
                  </a:lnTo>
                  <a:lnTo>
                    <a:pt x="1332516" y="393699"/>
                  </a:lnTo>
                  <a:lnTo>
                    <a:pt x="1338309" y="393699"/>
                  </a:lnTo>
                  <a:lnTo>
                    <a:pt x="1338309" y="330199"/>
                  </a:lnTo>
                  <a:lnTo>
                    <a:pt x="1318677" y="330199"/>
                  </a:lnTo>
                  <a:lnTo>
                    <a:pt x="1318677" y="292099"/>
                  </a:lnTo>
                  <a:close/>
                </a:path>
                <a:path w="3956050" h="2159000">
                  <a:moveTo>
                    <a:pt x="1338309" y="398665"/>
                  </a:moveTo>
                  <a:lnTo>
                    <a:pt x="1338309" y="406399"/>
                  </a:lnTo>
                  <a:lnTo>
                    <a:pt x="1347332" y="406399"/>
                  </a:lnTo>
                  <a:lnTo>
                    <a:pt x="1338309" y="398665"/>
                  </a:lnTo>
                  <a:close/>
                </a:path>
                <a:path w="3956050" h="2159000">
                  <a:moveTo>
                    <a:pt x="1338309" y="393699"/>
                  </a:moveTo>
                  <a:lnTo>
                    <a:pt x="1332516" y="393699"/>
                  </a:lnTo>
                  <a:lnTo>
                    <a:pt x="1338309" y="398665"/>
                  </a:lnTo>
                  <a:lnTo>
                    <a:pt x="1338309" y="393699"/>
                  </a:lnTo>
                  <a:close/>
                </a:path>
                <a:path w="3956050" h="2159000">
                  <a:moveTo>
                    <a:pt x="1259410" y="241299"/>
                  </a:moveTo>
                  <a:lnTo>
                    <a:pt x="1219777" y="241299"/>
                  </a:lnTo>
                  <a:lnTo>
                    <a:pt x="1219777" y="253999"/>
                  </a:lnTo>
                  <a:lnTo>
                    <a:pt x="1239777" y="253999"/>
                  </a:lnTo>
                  <a:lnTo>
                    <a:pt x="1239777" y="317499"/>
                  </a:lnTo>
                  <a:lnTo>
                    <a:pt x="1241320" y="317499"/>
                  </a:lnTo>
                  <a:lnTo>
                    <a:pt x="1245528" y="330199"/>
                  </a:lnTo>
                  <a:lnTo>
                    <a:pt x="1259410" y="330199"/>
                  </a:lnTo>
                  <a:lnTo>
                    <a:pt x="1259410" y="292099"/>
                  </a:lnTo>
                  <a:lnTo>
                    <a:pt x="1279043" y="292099"/>
                  </a:lnTo>
                  <a:lnTo>
                    <a:pt x="1279043" y="279399"/>
                  </a:lnTo>
                  <a:lnTo>
                    <a:pt x="1259410" y="279399"/>
                  </a:lnTo>
                  <a:lnTo>
                    <a:pt x="1259410" y="241299"/>
                  </a:lnTo>
                  <a:close/>
                </a:path>
                <a:path w="3956050" h="2159000">
                  <a:moveTo>
                    <a:pt x="1279043" y="292099"/>
                  </a:moveTo>
                  <a:lnTo>
                    <a:pt x="1259410" y="292099"/>
                  </a:lnTo>
                  <a:lnTo>
                    <a:pt x="1259410" y="330199"/>
                  </a:lnTo>
                  <a:lnTo>
                    <a:pt x="1299044" y="330199"/>
                  </a:lnTo>
                  <a:lnTo>
                    <a:pt x="1299044" y="317499"/>
                  </a:lnTo>
                  <a:lnTo>
                    <a:pt x="1279043" y="317499"/>
                  </a:lnTo>
                  <a:lnTo>
                    <a:pt x="1279043" y="292099"/>
                  </a:lnTo>
                  <a:close/>
                </a:path>
                <a:path w="3956050" h="2159000">
                  <a:moveTo>
                    <a:pt x="1326319" y="292099"/>
                  </a:moveTo>
                  <a:lnTo>
                    <a:pt x="1318677" y="292099"/>
                  </a:lnTo>
                  <a:lnTo>
                    <a:pt x="1318677" y="330199"/>
                  </a:lnTo>
                  <a:lnTo>
                    <a:pt x="1338309" y="330199"/>
                  </a:lnTo>
                  <a:lnTo>
                    <a:pt x="1338309" y="317499"/>
                  </a:lnTo>
                  <a:lnTo>
                    <a:pt x="1336767" y="304799"/>
                  </a:lnTo>
                  <a:lnTo>
                    <a:pt x="1332559" y="304799"/>
                  </a:lnTo>
                  <a:lnTo>
                    <a:pt x="1326319" y="292099"/>
                  </a:lnTo>
                  <a:close/>
                </a:path>
                <a:path w="3956050" h="2159000">
                  <a:moveTo>
                    <a:pt x="1200144" y="215899"/>
                  </a:moveTo>
                  <a:lnTo>
                    <a:pt x="1140755" y="215899"/>
                  </a:lnTo>
                  <a:lnTo>
                    <a:pt x="1140755" y="228599"/>
                  </a:lnTo>
                  <a:lnTo>
                    <a:pt x="1180511" y="228599"/>
                  </a:lnTo>
                  <a:lnTo>
                    <a:pt x="1180511" y="253999"/>
                  </a:lnTo>
                  <a:lnTo>
                    <a:pt x="1182054" y="266699"/>
                  </a:lnTo>
                  <a:lnTo>
                    <a:pt x="1186261" y="266699"/>
                  </a:lnTo>
                  <a:lnTo>
                    <a:pt x="1192502" y="279399"/>
                  </a:lnTo>
                  <a:lnTo>
                    <a:pt x="1200144" y="279399"/>
                  </a:lnTo>
                  <a:lnTo>
                    <a:pt x="1200144" y="215899"/>
                  </a:lnTo>
                  <a:close/>
                </a:path>
                <a:path w="3956050" h="2159000">
                  <a:moveTo>
                    <a:pt x="1214026" y="215899"/>
                  </a:moveTo>
                  <a:lnTo>
                    <a:pt x="1200144" y="215899"/>
                  </a:lnTo>
                  <a:lnTo>
                    <a:pt x="1200144" y="279399"/>
                  </a:lnTo>
                  <a:lnTo>
                    <a:pt x="1239777" y="279399"/>
                  </a:lnTo>
                  <a:lnTo>
                    <a:pt x="1239777" y="253999"/>
                  </a:lnTo>
                  <a:lnTo>
                    <a:pt x="1219777" y="253999"/>
                  </a:lnTo>
                  <a:lnTo>
                    <a:pt x="1219777" y="228599"/>
                  </a:lnTo>
                  <a:lnTo>
                    <a:pt x="1218234" y="228599"/>
                  </a:lnTo>
                  <a:lnTo>
                    <a:pt x="1214026" y="215899"/>
                  </a:lnTo>
                  <a:close/>
                </a:path>
                <a:path w="3956050" h="2159000">
                  <a:moveTo>
                    <a:pt x="1273293" y="241299"/>
                  </a:moveTo>
                  <a:lnTo>
                    <a:pt x="1259410" y="241299"/>
                  </a:lnTo>
                  <a:lnTo>
                    <a:pt x="1259410" y="279399"/>
                  </a:lnTo>
                  <a:lnTo>
                    <a:pt x="1279043" y="279399"/>
                  </a:lnTo>
                  <a:lnTo>
                    <a:pt x="1279043" y="253999"/>
                  </a:lnTo>
                  <a:lnTo>
                    <a:pt x="1277500" y="253999"/>
                  </a:lnTo>
                  <a:lnTo>
                    <a:pt x="1273293" y="241299"/>
                  </a:lnTo>
                  <a:close/>
                </a:path>
                <a:path w="3956050" h="2159000">
                  <a:moveTo>
                    <a:pt x="1121122" y="177799"/>
                  </a:moveTo>
                  <a:lnTo>
                    <a:pt x="869117" y="177799"/>
                  </a:lnTo>
                  <a:lnTo>
                    <a:pt x="869117" y="203199"/>
                  </a:lnTo>
                  <a:lnTo>
                    <a:pt x="1101489" y="203199"/>
                  </a:lnTo>
                  <a:lnTo>
                    <a:pt x="1101489" y="228599"/>
                  </a:lnTo>
                  <a:lnTo>
                    <a:pt x="1103032" y="241299"/>
                  </a:lnTo>
                  <a:lnTo>
                    <a:pt x="1107239" y="241299"/>
                  </a:lnTo>
                  <a:lnTo>
                    <a:pt x="1113480" y="253999"/>
                  </a:lnTo>
                  <a:lnTo>
                    <a:pt x="1121122" y="253999"/>
                  </a:lnTo>
                  <a:lnTo>
                    <a:pt x="1121122" y="177799"/>
                  </a:lnTo>
                  <a:close/>
                </a:path>
                <a:path w="3956050" h="2159000">
                  <a:moveTo>
                    <a:pt x="1135005" y="177799"/>
                  </a:moveTo>
                  <a:lnTo>
                    <a:pt x="1121122" y="177799"/>
                  </a:lnTo>
                  <a:lnTo>
                    <a:pt x="1121122" y="253999"/>
                  </a:lnTo>
                  <a:lnTo>
                    <a:pt x="1180511" y="253999"/>
                  </a:lnTo>
                  <a:lnTo>
                    <a:pt x="1180511" y="228599"/>
                  </a:lnTo>
                  <a:lnTo>
                    <a:pt x="1140755" y="228599"/>
                  </a:lnTo>
                  <a:lnTo>
                    <a:pt x="1140755" y="203199"/>
                  </a:lnTo>
                  <a:lnTo>
                    <a:pt x="1139212" y="190499"/>
                  </a:lnTo>
                  <a:lnTo>
                    <a:pt x="1135005" y="177799"/>
                  </a:lnTo>
                  <a:close/>
                </a:path>
                <a:path w="3956050" h="2159000">
                  <a:moveTo>
                    <a:pt x="849484" y="126999"/>
                  </a:moveTo>
                  <a:lnTo>
                    <a:pt x="839484" y="126999"/>
                  </a:lnTo>
                  <a:lnTo>
                    <a:pt x="839484" y="152399"/>
                  </a:lnTo>
                  <a:lnTo>
                    <a:pt x="829851" y="152399"/>
                  </a:lnTo>
                  <a:lnTo>
                    <a:pt x="829851" y="203199"/>
                  </a:lnTo>
                  <a:lnTo>
                    <a:pt x="831394" y="203199"/>
                  </a:lnTo>
                  <a:lnTo>
                    <a:pt x="835602" y="215899"/>
                  </a:lnTo>
                  <a:lnTo>
                    <a:pt x="849484" y="215899"/>
                  </a:lnTo>
                  <a:lnTo>
                    <a:pt x="849484" y="126999"/>
                  </a:lnTo>
                  <a:close/>
                </a:path>
                <a:path w="3956050" h="2159000">
                  <a:moveTo>
                    <a:pt x="849484" y="126999"/>
                  </a:moveTo>
                  <a:lnTo>
                    <a:pt x="849484" y="215899"/>
                  </a:lnTo>
                  <a:lnTo>
                    <a:pt x="1101489" y="215899"/>
                  </a:lnTo>
                  <a:lnTo>
                    <a:pt x="1101489" y="203199"/>
                  </a:lnTo>
                  <a:lnTo>
                    <a:pt x="869117" y="203199"/>
                  </a:lnTo>
                  <a:lnTo>
                    <a:pt x="869117" y="152399"/>
                  </a:lnTo>
                  <a:lnTo>
                    <a:pt x="867574" y="139699"/>
                  </a:lnTo>
                  <a:lnTo>
                    <a:pt x="857126" y="139699"/>
                  </a:lnTo>
                  <a:lnTo>
                    <a:pt x="849484" y="126999"/>
                  </a:lnTo>
                  <a:close/>
                </a:path>
                <a:path w="3956050" h="2159000">
                  <a:moveTo>
                    <a:pt x="819851" y="88899"/>
                  </a:moveTo>
                  <a:lnTo>
                    <a:pt x="787367" y="88900"/>
                  </a:lnTo>
                  <a:lnTo>
                    <a:pt x="786882" y="101599"/>
                  </a:lnTo>
                  <a:lnTo>
                    <a:pt x="785756" y="114299"/>
                  </a:lnTo>
                  <a:lnTo>
                    <a:pt x="800218" y="114299"/>
                  </a:lnTo>
                  <a:lnTo>
                    <a:pt x="800218" y="152399"/>
                  </a:lnTo>
                  <a:lnTo>
                    <a:pt x="801761" y="165099"/>
                  </a:lnTo>
                  <a:lnTo>
                    <a:pt x="812209" y="165099"/>
                  </a:lnTo>
                  <a:lnTo>
                    <a:pt x="819851" y="177799"/>
                  </a:lnTo>
                  <a:lnTo>
                    <a:pt x="819851" y="88899"/>
                  </a:lnTo>
                  <a:close/>
                </a:path>
                <a:path w="3956050" h="2159000">
                  <a:moveTo>
                    <a:pt x="819851" y="88899"/>
                  </a:moveTo>
                  <a:lnTo>
                    <a:pt x="819851" y="177799"/>
                  </a:lnTo>
                  <a:lnTo>
                    <a:pt x="829851" y="177799"/>
                  </a:lnTo>
                  <a:lnTo>
                    <a:pt x="829851" y="152399"/>
                  </a:lnTo>
                  <a:lnTo>
                    <a:pt x="839484" y="152399"/>
                  </a:lnTo>
                  <a:lnTo>
                    <a:pt x="839484" y="114299"/>
                  </a:lnTo>
                  <a:lnTo>
                    <a:pt x="837941" y="101599"/>
                  </a:lnTo>
                  <a:lnTo>
                    <a:pt x="827493" y="101599"/>
                  </a:lnTo>
                  <a:lnTo>
                    <a:pt x="819851" y="88899"/>
                  </a:lnTo>
                  <a:close/>
                </a:path>
                <a:path w="3956050" h="2159000">
                  <a:moveTo>
                    <a:pt x="548091" y="71082"/>
                  </a:moveTo>
                  <a:lnTo>
                    <a:pt x="548091" y="88899"/>
                  </a:lnTo>
                  <a:lnTo>
                    <a:pt x="748299" y="88900"/>
                  </a:lnTo>
                  <a:lnTo>
                    <a:pt x="748834" y="101599"/>
                  </a:lnTo>
                  <a:lnTo>
                    <a:pt x="753170" y="101599"/>
                  </a:lnTo>
                  <a:lnTo>
                    <a:pt x="763660" y="114299"/>
                  </a:lnTo>
                  <a:lnTo>
                    <a:pt x="745206" y="114299"/>
                  </a:lnTo>
                  <a:lnTo>
                    <a:pt x="746807" y="126999"/>
                  </a:lnTo>
                  <a:lnTo>
                    <a:pt x="765524" y="126999"/>
                  </a:lnTo>
                  <a:lnTo>
                    <a:pt x="765524" y="88899"/>
                  </a:lnTo>
                  <a:lnTo>
                    <a:pt x="751684" y="76199"/>
                  </a:lnTo>
                  <a:lnTo>
                    <a:pt x="561061" y="76199"/>
                  </a:lnTo>
                  <a:lnTo>
                    <a:pt x="548091" y="71082"/>
                  </a:lnTo>
                  <a:close/>
                </a:path>
                <a:path w="3956050" h="2159000">
                  <a:moveTo>
                    <a:pt x="765524" y="88900"/>
                  </a:moveTo>
                  <a:lnTo>
                    <a:pt x="765524" y="126999"/>
                  </a:lnTo>
                  <a:lnTo>
                    <a:pt x="800218" y="126999"/>
                  </a:lnTo>
                  <a:lnTo>
                    <a:pt x="800218" y="114299"/>
                  </a:lnTo>
                  <a:lnTo>
                    <a:pt x="769279" y="114299"/>
                  </a:lnTo>
                  <a:lnTo>
                    <a:pt x="770783" y="111689"/>
                  </a:lnTo>
                  <a:lnTo>
                    <a:pt x="771703" y="101599"/>
                  </a:lnTo>
                  <a:lnTo>
                    <a:pt x="779363" y="101599"/>
                  </a:lnTo>
                  <a:lnTo>
                    <a:pt x="765524" y="88900"/>
                  </a:lnTo>
                  <a:close/>
                </a:path>
                <a:path w="3956050" h="2159000">
                  <a:moveTo>
                    <a:pt x="528458" y="50799"/>
                  </a:moveTo>
                  <a:lnTo>
                    <a:pt x="182615" y="50799"/>
                  </a:lnTo>
                  <a:lnTo>
                    <a:pt x="182615" y="63499"/>
                  </a:lnTo>
                  <a:lnTo>
                    <a:pt x="508825" y="63499"/>
                  </a:lnTo>
                  <a:lnTo>
                    <a:pt x="508825" y="88900"/>
                  </a:lnTo>
                  <a:lnTo>
                    <a:pt x="510326" y="101599"/>
                  </a:lnTo>
                  <a:lnTo>
                    <a:pt x="520535" y="101599"/>
                  </a:lnTo>
                  <a:lnTo>
                    <a:pt x="528043" y="114299"/>
                  </a:lnTo>
                  <a:lnTo>
                    <a:pt x="528458" y="88900"/>
                  </a:lnTo>
                  <a:lnTo>
                    <a:pt x="528458" y="50799"/>
                  </a:lnTo>
                  <a:close/>
                </a:path>
                <a:path w="3956050" h="2159000">
                  <a:moveTo>
                    <a:pt x="528873" y="63499"/>
                  </a:moveTo>
                  <a:lnTo>
                    <a:pt x="528043" y="114299"/>
                  </a:lnTo>
                  <a:lnTo>
                    <a:pt x="746161" y="114299"/>
                  </a:lnTo>
                  <a:lnTo>
                    <a:pt x="746938" y="101599"/>
                  </a:lnTo>
                  <a:lnTo>
                    <a:pt x="747787" y="101599"/>
                  </a:lnTo>
                  <a:lnTo>
                    <a:pt x="748167" y="88899"/>
                  </a:lnTo>
                  <a:lnTo>
                    <a:pt x="548091" y="88899"/>
                  </a:lnTo>
                  <a:lnTo>
                    <a:pt x="548091" y="71082"/>
                  </a:lnTo>
                  <a:lnTo>
                    <a:pt x="528873" y="63499"/>
                  </a:lnTo>
                  <a:close/>
                </a:path>
                <a:path w="3956050" h="2159000">
                  <a:moveTo>
                    <a:pt x="753170" y="101599"/>
                  </a:moveTo>
                  <a:lnTo>
                    <a:pt x="746938" y="101599"/>
                  </a:lnTo>
                  <a:lnTo>
                    <a:pt x="746161" y="114299"/>
                  </a:lnTo>
                  <a:lnTo>
                    <a:pt x="763660" y="114299"/>
                  </a:lnTo>
                  <a:lnTo>
                    <a:pt x="753170" y="101599"/>
                  </a:lnTo>
                  <a:close/>
                </a:path>
                <a:path w="3956050" h="2159000">
                  <a:moveTo>
                    <a:pt x="770783" y="111689"/>
                  </a:moveTo>
                  <a:lnTo>
                    <a:pt x="769279" y="114299"/>
                  </a:lnTo>
                  <a:lnTo>
                    <a:pt x="770545" y="114299"/>
                  </a:lnTo>
                  <a:lnTo>
                    <a:pt x="770783" y="111689"/>
                  </a:lnTo>
                  <a:close/>
                </a:path>
                <a:path w="3956050" h="2159000">
                  <a:moveTo>
                    <a:pt x="787367" y="88899"/>
                  </a:moveTo>
                  <a:lnTo>
                    <a:pt x="765524" y="88899"/>
                  </a:lnTo>
                  <a:lnTo>
                    <a:pt x="779363" y="101599"/>
                  </a:lnTo>
                  <a:lnTo>
                    <a:pt x="776593" y="101599"/>
                  </a:lnTo>
                  <a:lnTo>
                    <a:pt x="770783" y="111689"/>
                  </a:lnTo>
                  <a:lnTo>
                    <a:pt x="770545" y="114299"/>
                  </a:lnTo>
                  <a:lnTo>
                    <a:pt x="785756" y="114299"/>
                  </a:lnTo>
                  <a:lnTo>
                    <a:pt x="786882" y="101599"/>
                  </a:lnTo>
                  <a:lnTo>
                    <a:pt x="787367" y="88899"/>
                  </a:lnTo>
                  <a:close/>
                </a:path>
                <a:path w="3956050" h="2159000">
                  <a:moveTo>
                    <a:pt x="776593" y="101599"/>
                  </a:moveTo>
                  <a:lnTo>
                    <a:pt x="771703" y="101599"/>
                  </a:lnTo>
                  <a:lnTo>
                    <a:pt x="770783" y="111689"/>
                  </a:lnTo>
                  <a:lnTo>
                    <a:pt x="776593" y="101599"/>
                  </a:lnTo>
                  <a:close/>
                </a:path>
                <a:path w="3956050" h="2159000">
                  <a:moveTo>
                    <a:pt x="748299" y="88899"/>
                  </a:moveTo>
                  <a:lnTo>
                    <a:pt x="748167" y="88900"/>
                  </a:lnTo>
                  <a:lnTo>
                    <a:pt x="747787" y="101599"/>
                  </a:lnTo>
                  <a:lnTo>
                    <a:pt x="748834" y="101599"/>
                  </a:lnTo>
                  <a:lnTo>
                    <a:pt x="748299" y="88899"/>
                  </a:lnTo>
                  <a:close/>
                </a:path>
                <a:path w="3956050" h="2159000">
                  <a:moveTo>
                    <a:pt x="785661" y="76199"/>
                  </a:moveTo>
                  <a:lnTo>
                    <a:pt x="751684" y="76199"/>
                  </a:lnTo>
                  <a:lnTo>
                    <a:pt x="765524" y="88900"/>
                  </a:lnTo>
                  <a:lnTo>
                    <a:pt x="786248" y="88899"/>
                  </a:lnTo>
                  <a:lnTo>
                    <a:pt x="785661" y="76199"/>
                  </a:lnTo>
                  <a:close/>
                </a:path>
                <a:path w="3956050" h="2159000">
                  <a:moveTo>
                    <a:pt x="162982" y="25399"/>
                  </a:moveTo>
                  <a:lnTo>
                    <a:pt x="143349" y="25399"/>
                  </a:lnTo>
                  <a:lnTo>
                    <a:pt x="143349" y="63499"/>
                  </a:lnTo>
                  <a:lnTo>
                    <a:pt x="144892" y="76199"/>
                  </a:lnTo>
                  <a:lnTo>
                    <a:pt x="149099" y="76199"/>
                  </a:lnTo>
                  <a:lnTo>
                    <a:pt x="155340" y="88899"/>
                  </a:lnTo>
                  <a:lnTo>
                    <a:pt x="162982" y="88899"/>
                  </a:lnTo>
                  <a:lnTo>
                    <a:pt x="162982" y="25399"/>
                  </a:lnTo>
                  <a:close/>
                </a:path>
                <a:path w="3956050" h="2159000">
                  <a:moveTo>
                    <a:pt x="162982" y="0"/>
                  </a:moveTo>
                  <a:lnTo>
                    <a:pt x="162982" y="88899"/>
                  </a:lnTo>
                  <a:lnTo>
                    <a:pt x="508825" y="88899"/>
                  </a:lnTo>
                  <a:lnTo>
                    <a:pt x="508825" y="63499"/>
                  </a:lnTo>
                  <a:lnTo>
                    <a:pt x="182615" y="63499"/>
                  </a:lnTo>
                  <a:lnTo>
                    <a:pt x="182615" y="25399"/>
                  </a:lnTo>
                  <a:lnTo>
                    <a:pt x="181072" y="12699"/>
                  </a:lnTo>
                  <a:lnTo>
                    <a:pt x="170624" y="12699"/>
                  </a:lnTo>
                  <a:lnTo>
                    <a:pt x="162982" y="0"/>
                  </a:lnTo>
                  <a:close/>
                </a:path>
                <a:path w="3956050" h="2159000">
                  <a:moveTo>
                    <a:pt x="546548" y="50799"/>
                  </a:moveTo>
                  <a:lnTo>
                    <a:pt x="528458" y="50799"/>
                  </a:lnTo>
                  <a:lnTo>
                    <a:pt x="528458" y="88899"/>
                  </a:lnTo>
                  <a:lnTo>
                    <a:pt x="528873" y="63499"/>
                  </a:lnTo>
                  <a:lnTo>
                    <a:pt x="548091" y="63499"/>
                  </a:lnTo>
                  <a:lnTo>
                    <a:pt x="546548" y="50799"/>
                  </a:lnTo>
                  <a:close/>
                </a:path>
                <a:path w="3956050" h="2159000">
                  <a:moveTo>
                    <a:pt x="766432" y="63499"/>
                  </a:moveTo>
                  <a:lnTo>
                    <a:pt x="759156" y="76199"/>
                  </a:lnTo>
                  <a:lnTo>
                    <a:pt x="775390" y="76199"/>
                  </a:lnTo>
                  <a:lnTo>
                    <a:pt x="766432" y="63499"/>
                  </a:lnTo>
                  <a:close/>
                </a:path>
                <a:path w="3956050" h="2159000">
                  <a:moveTo>
                    <a:pt x="548091" y="63499"/>
                  </a:moveTo>
                  <a:lnTo>
                    <a:pt x="528873" y="63499"/>
                  </a:lnTo>
                  <a:lnTo>
                    <a:pt x="548091" y="71082"/>
                  </a:lnTo>
                  <a:lnTo>
                    <a:pt x="548091" y="63499"/>
                  </a:lnTo>
                  <a:close/>
                </a:path>
                <a:path w="3956050" h="2159000">
                  <a:moveTo>
                    <a:pt x="162982" y="0"/>
                  </a:moveTo>
                  <a:lnTo>
                    <a:pt x="0" y="0"/>
                  </a:lnTo>
                  <a:lnTo>
                    <a:pt x="0" y="50799"/>
                  </a:lnTo>
                  <a:lnTo>
                    <a:pt x="143349" y="50799"/>
                  </a:lnTo>
                  <a:lnTo>
                    <a:pt x="143349" y="25399"/>
                  </a:lnTo>
                  <a:lnTo>
                    <a:pt x="162982" y="25399"/>
                  </a:lnTo>
                  <a:lnTo>
                    <a:pt x="162982" y="0"/>
                  </a:lnTo>
                  <a:close/>
                </a:path>
              </a:pathLst>
            </a:custGeom>
            <a:solidFill>
              <a:srgbClr val="BABCBD"/>
            </a:solidFill>
          </p:spPr>
          <p:txBody>
            <a:bodyPr wrap="square" lIns="0" tIns="0" rIns="0" bIns="0" rtlCol="0"/>
            <a:lstStyle/>
            <a:p>
              <a:pPr defTabSz="914400">
                <a:defRPr/>
              </a:pPr>
              <a:endParaRPr sz="818">
                <a:solidFill>
                  <a:prstClr val="black"/>
                </a:solidFill>
                <a:latin typeface="Calibri" panose="020F0502020204030204"/>
              </a:endParaRPr>
            </a:p>
          </p:txBody>
        </p:sp>
      </p:grpSp>
      <p:sp>
        <p:nvSpPr>
          <p:cNvPr id="17" name="object 76">
            <a:extLst>
              <a:ext uri="{FF2B5EF4-FFF2-40B4-BE49-F238E27FC236}">
                <a16:creationId xmlns:a16="http://schemas.microsoft.com/office/drawing/2014/main" xmlns="" id="{9898032E-0329-A43D-31AE-710880D6DC84}"/>
              </a:ext>
            </a:extLst>
          </p:cNvPr>
          <p:cNvSpPr/>
          <p:nvPr/>
        </p:nvSpPr>
        <p:spPr>
          <a:xfrm>
            <a:off x="5613898" y="2803332"/>
            <a:ext cx="31475" cy="8951"/>
          </a:xfrm>
          <a:custGeom>
            <a:avLst/>
            <a:gdLst/>
            <a:ahLst/>
            <a:cxnLst/>
            <a:rect l="l" t="t" r="r" b="b"/>
            <a:pathLst>
              <a:path w="69215" h="19685">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18" name="object 78">
            <a:extLst>
              <a:ext uri="{FF2B5EF4-FFF2-40B4-BE49-F238E27FC236}">
                <a16:creationId xmlns:a16="http://schemas.microsoft.com/office/drawing/2014/main" xmlns="" id="{1B8643AB-AE41-D5E5-A59B-EB97E6EFB41D}"/>
              </a:ext>
            </a:extLst>
          </p:cNvPr>
          <p:cNvSpPr/>
          <p:nvPr/>
        </p:nvSpPr>
        <p:spPr>
          <a:xfrm>
            <a:off x="5613898" y="3218475"/>
            <a:ext cx="31475" cy="8951"/>
          </a:xfrm>
          <a:custGeom>
            <a:avLst/>
            <a:gdLst/>
            <a:ahLst/>
            <a:cxnLst/>
            <a:rect l="l" t="t" r="r" b="b"/>
            <a:pathLst>
              <a:path w="69215" h="19684">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19" name="object 80">
            <a:extLst>
              <a:ext uri="{FF2B5EF4-FFF2-40B4-BE49-F238E27FC236}">
                <a16:creationId xmlns:a16="http://schemas.microsoft.com/office/drawing/2014/main" xmlns="" id="{F55DECBA-4128-8CC2-D7B1-5B61E777D73B}"/>
              </a:ext>
            </a:extLst>
          </p:cNvPr>
          <p:cNvSpPr/>
          <p:nvPr/>
        </p:nvSpPr>
        <p:spPr>
          <a:xfrm>
            <a:off x="5613898" y="3633618"/>
            <a:ext cx="31475" cy="8951"/>
          </a:xfrm>
          <a:custGeom>
            <a:avLst/>
            <a:gdLst/>
            <a:ahLst/>
            <a:cxnLst/>
            <a:rect l="l" t="t" r="r" b="b"/>
            <a:pathLst>
              <a:path w="69215" h="19684">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20" name="object 82">
            <a:extLst>
              <a:ext uri="{FF2B5EF4-FFF2-40B4-BE49-F238E27FC236}">
                <a16:creationId xmlns:a16="http://schemas.microsoft.com/office/drawing/2014/main" xmlns="" id="{045955A9-C86E-E32B-B2BD-3722083D7B57}"/>
              </a:ext>
            </a:extLst>
          </p:cNvPr>
          <p:cNvSpPr/>
          <p:nvPr/>
        </p:nvSpPr>
        <p:spPr>
          <a:xfrm>
            <a:off x="5613898" y="4048761"/>
            <a:ext cx="31475" cy="8951"/>
          </a:xfrm>
          <a:custGeom>
            <a:avLst/>
            <a:gdLst/>
            <a:ahLst/>
            <a:cxnLst/>
            <a:rect l="l" t="t" r="r" b="b"/>
            <a:pathLst>
              <a:path w="69215" h="19684">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21" name="object 84">
            <a:extLst>
              <a:ext uri="{FF2B5EF4-FFF2-40B4-BE49-F238E27FC236}">
                <a16:creationId xmlns:a16="http://schemas.microsoft.com/office/drawing/2014/main" xmlns="" id="{BEB228B6-04C7-70AA-1D08-24A39C86D435}"/>
              </a:ext>
            </a:extLst>
          </p:cNvPr>
          <p:cNvSpPr/>
          <p:nvPr/>
        </p:nvSpPr>
        <p:spPr>
          <a:xfrm>
            <a:off x="5613898" y="4463904"/>
            <a:ext cx="31475" cy="8951"/>
          </a:xfrm>
          <a:custGeom>
            <a:avLst/>
            <a:gdLst/>
            <a:ahLst/>
            <a:cxnLst/>
            <a:rect l="l" t="t" r="r" b="b"/>
            <a:pathLst>
              <a:path w="69215" h="19684">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22" name="object 86">
            <a:extLst>
              <a:ext uri="{FF2B5EF4-FFF2-40B4-BE49-F238E27FC236}">
                <a16:creationId xmlns:a16="http://schemas.microsoft.com/office/drawing/2014/main" xmlns="" id="{873316B2-A068-B362-C688-E24C97B6C6B0}"/>
              </a:ext>
            </a:extLst>
          </p:cNvPr>
          <p:cNvSpPr/>
          <p:nvPr/>
        </p:nvSpPr>
        <p:spPr>
          <a:xfrm>
            <a:off x="5613898" y="4874583"/>
            <a:ext cx="31475" cy="8951"/>
          </a:xfrm>
          <a:custGeom>
            <a:avLst/>
            <a:gdLst/>
            <a:ahLst/>
            <a:cxnLst/>
            <a:rect l="l" t="t" r="r" b="b"/>
            <a:pathLst>
              <a:path w="69215" h="19684">
                <a:moveTo>
                  <a:pt x="68715" y="0"/>
                </a:moveTo>
                <a:lnTo>
                  <a:pt x="0" y="0"/>
                </a:lnTo>
                <a:lnTo>
                  <a:pt x="0" y="19632"/>
                </a:lnTo>
                <a:lnTo>
                  <a:pt x="68715" y="19632"/>
                </a:lnTo>
                <a:lnTo>
                  <a:pt x="68715" y="0"/>
                </a:lnTo>
                <a:close/>
              </a:path>
            </a:pathLst>
          </a:custGeom>
          <a:solidFill>
            <a:srgbClr val="BABCBD"/>
          </a:solidFill>
        </p:spPr>
        <p:txBody>
          <a:bodyPr wrap="square" lIns="0" tIns="0" rIns="0" bIns="0" rtlCol="0"/>
          <a:lstStyle/>
          <a:p>
            <a:pPr defTabSz="914400">
              <a:defRPr/>
            </a:pPr>
            <a:endParaRPr sz="818">
              <a:solidFill>
                <a:prstClr val="black">
                  <a:lumMod val="50000"/>
                  <a:lumOff val="50000"/>
                </a:prstClr>
              </a:solidFill>
              <a:latin typeface="Calibri" panose="020F0502020204030204"/>
            </a:endParaRPr>
          </a:p>
        </p:txBody>
      </p:sp>
      <p:sp>
        <p:nvSpPr>
          <p:cNvPr id="23" name="object 105">
            <a:extLst>
              <a:ext uri="{FF2B5EF4-FFF2-40B4-BE49-F238E27FC236}">
                <a16:creationId xmlns:a16="http://schemas.microsoft.com/office/drawing/2014/main" xmlns="" id="{5B1D45CB-95B0-6F7A-81D9-193BAB7320AE}"/>
              </a:ext>
            </a:extLst>
          </p:cNvPr>
          <p:cNvSpPr/>
          <p:nvPr/>
        </p:nvSpPr>
        <p:spPr>
          <a:xfrm>
            <a:off x="5611834" y="2722548"/>
            <a:ext cx="2091762" cy="2189940"/>
          </a:xfrm>
          <a:custGeom>
            <a:avLst/>
            <a:gdLst/>
            <a:ahLst/>
            <a:cxnLst/>
            <a:rect l="l" t="t" r="r" b="b"/>
            <a:pathLst>
              <a:path w="4599940" h="4815840">
                <a:moveTo>
                  <a:pt x="172275" y="2455075"/>
                </a:moveTo>
                <a:lnTo>
                  <a:pt x="132664" y="2455075"/>
                </a:lnTo>
                <a:lnTo>
                  <a:pt x="132664" y="2474709"/>
                </a:lnTo>
                <a:lnTo>
                  <a:pt x="172275" y="2474709"/>
                </a:lnTo>
                <a:lnTo>
                  <a:pt x="172275" y="2455075"/>
                </a:lnTo>
                <a:close/>
              </a:path>
              <a:path w="4599940" h="4815840">
                <a:moveTo>
                  <a:pt x="251498" y="2455075"/>
                </a:moveTo>
                <a:lnTo>
                  <a:pt x="211886" y="2455075"/>
                </a:lnTo>
                <a:lnTo>
                  <a:pt x="211886" y="2474709"/>
                </a:lnTo>
                <a:lnTo>
                  <a:pt x="251498" y="2474709"/>
                </a:lnTo>
                <a:lnTo>
                  <a:pt x="251498" y="2455075"/>
                </a:lnTo>
                <a:close/>
              </a:path>
              <a:path w="4599940" h="4815840">
                <a:moveTo>
                  <a:pt x="330720" y="2455075"/>
                </a:moveTo>
                <a:lnTo>
                  <a:pt x="291109" y="2455075"/>
                </a:lnTo>
                <a:lnTo>
                  <a:pt x="291109" y="2474709"/>
                </a:lnTo>
                <a:lnTo>
                  <a:pt x="330720" y="2474709"/>
                </a:lnTo>
                <a:lnTo>
                  <a:pt x="330720" y="2455075"/>
                </a:lnTo>
                <a:close/>
              </a:path>
              <a:path w="4599940" h="4815840">
                <a:moveTo>
                  <a:pt x="409930" y="2455075"/>
                </a:moveTo>
                <a:lnTo>
                  <a:pt x="370332" y="2455075"/>
                </a:lnTo>
                <a:lnTo>
                  <a:pt x="370332" y="2474709"/>
                </a:lnTo>
                <a:lnTo>
                  <a:pt x="409930" y="2474709"/>
                </a:lnTo>
                <a:lnTo>
                  <a:pt x="409930" y="2455075"/>
                </a:lnTo>
                <a:close/>
              </a:path>
              <a:path w="4599940" h="4815840">
                <a:moveTo>
                  <a:pt x="489153" y="2455075"/>
                </a:moveTo>
                <a:lnTo>
                  <a:pt x="449541" y="2455075"/>
                </a:lnTo>
                <a:lnTo>
                  <a:pt x="449541" y="2474709"/>
                </a:lnTo>
                <a:lnTo>
                  <a:pt x="489153" y="2474709"/>
                </a:lnTo>
                <a:lnTo>
                  <a:pt x="489153" y="2455075"/>
                </a:lnTo>
                <a:close/>
              </a:path>
              <a:path w="4599940" h="4815840">
                <a:moveTo>
                  <a:pt x="568375" y="2455075"/>
                </a:moveTo>
                <a:lnTo>
                  <a:pt x="528764" y="2455075"/>
                </a:lnTo>
                <a:lnTo>
                  <a:pt x="528764" y="2474709"/>
                </a:lnTo>
                <a:lnTo>
                  <a:pt x="568375" y="2474709"/>
                </a:lnTo>
                <a:lnTo>
                  <a:pt x="568375" y="2455075"/>
                </a:lnTo>
                <a:close/>
              </a:path>
              <a:path w="4599940" h="4815840">
                <a:moveTo>
                  <a:pt x="647598" y="2455075"/>
                </a:moveTo>
                <a:lnTo>
                  <a:pt x="607987" y="2455075"/>
                </a:lnTo>
                <a:lnTo>
                  <a:pt x="607987" y="2474709"/>
                </a:lnTo>
                <a:lnTo>
                  <a:pt x="647598" y="2474709"/>
                </a:lnTo>
                <a:lnTo>
                  <a:pt x="647598" y="2455075"/>
                </a:lnTo>
                <a:close/>
              </a:path>
              <a:path w="4599940" h="4815840">
                <a:moveTo>
                  <a:pt x="726821" y="2455075"/>
                </a:moveTo>
                <a:lnTo>
                  <a:pt x="687209" y="2455075"/>
                </a:lnTo>
                <a:lnTo>
                  <a:pt x="687209" y="2474709"/>
                </a:lnTo>
                <a:lnTo>
                  <a:pt x="726821" y="2474709"/>
                </a:lnTo>
                <a:lnTo>
                  <a:pt x="726821" y="2455075"/>
                </a:lnTo>
                <a:close/>
              </a:path>
              <a:path w="4599940" h="4815840">
                <a:moveTo>
                  <a:pt x="806043" y="2455075"/>
                </a:moveTo>
                <a:lnTo>
                  <a:pt x="766432" y="2455075"/>
                </a:lnTo>
                <a:lnTo>
                  <a:pt x="766432" y="2474709"/>
                </a:lnTo>
                <a:lnTo>
                  <a:pt x="806043" y="2474709"/>
                </a:lnTo>
                <a:lnTo>
                  <a:pt x="806043" y="2455075"/>
                </a:lnTo>
                <a:close/>
              </a:path>
              <a:path w="4599940" h="4815840">
                <a:moveTo>
                  <a:pt x="885253" y="2455075"/>
                </a:moveTo>
                <a:lnTo>
                  <a:pt x="845654" y="2455075"/>
                </a:lnTo>
                <a:lnTo>
                  <a:pt x="845654" y="2474709"/>
                </a:lnTo>
                <a:lnTo>
                  <a:pt x="885253" y="2474709"/>
                </a:lnTo>
                <a:lnTo>
                  <a:pt x="885253" y="2455075"/>
                </a:lnTo>
                <a:close/>
              </a:path>
              <a:path w="4599940" h="4815840">
                <a:moveTo>
                  <a:pt x="964476" y="2455075"/>
                </a:moveTo>
                <a:lnTo>
                  <a:pt x="924864" y="2455075"/>
                </a:lnTo>
                <a:lnTo>
                  <a:pt x="924864" y="2474709"/>
                </a:lnTo>
                <a:lnTo>
                  <a:pt x="964476" y="2474709"/>
                </a:lnTo>
                <a:lnTo>
                  <a:pt x="964476" y="2455075"/>
                </a:lnTo>
                <a:close/>
              </a:path>
              <a:path w="4599940" h="4815840">
                <a:moveTo>
                  <a:pt x="1043698" y="2455075"/>
                </a:moveTo>
                <a:lnTo>
                  <a:pt x="1004087" y="2455075"/>
                </a:lnTo>
                <a:lnTo>
                  <a:pt x="1004087" y="2474709"/>
                </a:lnTo>
                <a:lnTo>
                  <a:pt x="1043698" y="2474709"/>
                </a:lnTo>
                <a:lnTo>
                  <a:pt x="1043698" y="2455075"/>
                </a:lnTo>
                <a:close/>
              </a:path>
              <a:path w="4599940" h="4815840">
                <a:moveTo>
                  <a:pt x="1122921" y="2455075"/>
                </a:moveTo>
                <a:lnTo>
                  <a:pt x="1083310" y="2455075"/>
                </a:lnTo>
                <a:lnTo>
                  <a:pt x="1083310" y="2474709"/>
                </a:lnTo>
                <a:lnTo>
                  <a:pt x="1122921" y="2474709"/>
                </a:lnTo>
                <a:lnTo>
                  <a:pt x="1122921" y="2455075"/>
                </a:lnTo>
                <a:close/>
              </a:path>
              <a:path w="4599940" h="4815840">
                <a:moveTo>
                  <a:pt x="1202143" y="2455075"/>
                </a:moveTo>
                <a:lnTo>
                  <a:pt x="1162532" y="2455075"/>
                </a:lnTo>
                <a:lnTo>
                  <a:pt x="1162532" y="2474709"/>
                </a:lnTo>
                <a:lnTo>
                  <a:pt x="1202143" y="2474709"/>
                </a:lnTo>
                <a:lnTo>
                  <a:pt x="1202143" y="2455075"/>
                </a:lnTo>
                <a:close/>
              </a:path>
              <a:path w="4599940" h="4815840">
                <a:moveTo>
                  <a:pt x="1281366" y="2455075"/>
                </a:moveTo>
                <a:lnTo>
                  <a:pt x="1241755" y="2455075"/>
                </a:lnTo>
                <a:lnTo>
                  <a:pt x="1241755" y="2474709"/>
                </a:lnTo>
                <a:lnTo>
                  <a:pt x="1281366" y="2474709"/>
                </a:lnTo>
                <a:lnTo>
                  <a:pt x="1281366" y="2455075"/>
                </a:lnTo>
                <a:close/>
              </a:path>
              <a:path w="4599940" h="4815840">
                <a:moveTo>
                  <a:pt x="1360576" y="2455075"/>
                </a:moveTo>
                <a:lnTo>
                  <a:pt x="1320977" y="2455075"/>
                </a:lnTo>
                <a:lnTo>
                  <a:pt x="1320977" y="2474709"/>
                </a:lnTo>
                <a:lnTo>
                  <a:pt x="1360576" y="2474709"/>
                </a:lnTo>
                <a:lnTo>
                  <a:pt x="1360576" y="2455075"/>
                </a:lnTo>
                <a:close/>
              </a:path>
              <a:path w="4599940" h="4815840">
                <a:moveTo>
                  <a:pt x="1439799" y="2455075"/>
                </a:moveTo>
                <a:lnTo>
                  <a:pt x="1400187" y="2455075"/>
                </a:lnTo>
                <a:lnTo>
                  <a:pt x="1400187" y="2474709"/>
                </a:lnTo>
                <a:lnTo>
                  <a:pt x="1439799" y="2474709"/>
                </a:lnTo>
                <a:lnTo>
                  <a:pt x="1439799" y="2455075"/>
                </a:lnTo>
                <a:close/>
              </a:path>
              <a:path w="4599940" h="4815840">
                <a:moveTo>
                  <a:pt x="1519021" y="2455075"/>
                </a:moveTo>
                <a:lnTo>
                  <a:pt x="1479410" y="2455075"/>
                </a:lnTo>
                <a:lnTo>
                  <a:pt x="1479410" y="2474709"/>
                </a:lnTo>
                <a:lnTo>
                  <a:pt x="1519021" y="2474709"/>
                </a:lnTo>
                <a:lnTo>
                  <a:pt x="1519021" y="2455075"/>
                </a:lnTo>
                <a:close/>
              </a:path>
              <a:path w="4599940" h="4815840">
                <a:moveTo>
                  <a:pt x="1598244" y="2455075"/>
                </a:moveTo>
                <a:lnTo>
                  <a:pt x="1558632" y="2455075"/>
                </a:lnTo>
                <a:lnTo>
                  <a:pt x="1558632" y="2474709"/>
                </a:lnTo>
                <a:lnTo>
                  <a:pt x="1598244" y="2474709"/>
                </a:lnTo>
                <a:lnTo>
                  <a:pt x="1598244" y="2455075"/>
                </a:lnTo>
                <a:close/>
              </a:path>
              <a:path w="4599940" h="4815840">
                <a:moveTo>
                  <a:pt x="1677466" y="2455075"/>
                </a:moveTo>
                <a:lnTo>
                  <a:pt x="1637855" y="2455075"/>
                </a:lnTo>
                <a:lnTo>
                  <a:pt x="1637855" y="2474709"/>
                </a:lnTo>
                <a:lnTo>
                  <a:pt x="1677466" y="2474709"/>
                </a:lnTo>
                <a:lnTo>
                  <a:pt x="1677466" y="2455075"/>
                </a:lnTo>
                <a:close/>
              </a:path>
              <a:path w="4599940" h="4815840">
                <a:moveTo>
                  <a:pt x="1756689" y="2455075"/>
                </a:moveTo>
                <a:lnTo>
                  <a:pt x="1717078" y="2455075"/>
                </a:lnTo>
                <a:lnTo>
                  <a:pt x="1717078" y="2474709"/>
                </a:lnTo>
                <a:lnTo>
                  <a:pt x="1756689" y="2474709"/>
                </a:lnTo>
                <a:lnTo>
                  <a:pt x="1756689" y="2455075"/>
                </a:lnTo>
                <a:close/>
              </a:path>
              <a:path w="4599940" h="4815840">
                <a:moveTo>
                  <a:pt x="1835912" y="2455075"/>
                </a:moveTo>
                <a:lnTo>
                  <a:pt x="1796300" y="2455075"/>
                </a:lnTo>
                <a:lnTo>
                  <a:pt x="1796300" y="2474709"/>
                </a:lnTo>
                <a:lnTo>
                  <a:pt x="1835912" y="2474709"/>
                </a:lnTo>
                <a:lnTo>
                  <a:pt x="1835912" y="2455075"/>
                </a:lnTo>
                <a:close/>
              </a:path>
              <a:path w="4599940" h="4815840">
                <a:moveTo>
                  <a:pt x="1915121" y="2455075"/>
                </a:moveTo>
                <a:lnTo>
                  <a:pt x="1875510" y="2455075"/>
                </a:lnTo>
                <a:lnTo>
                  <a:pt x="1875510" y="2474709"/>
                </a:lnTo>
                <a:lnTo>
                  <a:pt x="1915121" y="2474709"/>
                </a:lnTo>
                <a:lnTo>
                  <a:pt x="1915121" y="2455075"/>
                </a:lnTo>
                <a:close/>
              </a:path>
              <a:path w="4599940" h="4815840">
                <a:moveTo>
                  <a:pt x="1994344" y="2455075"/>
                </a:moveTo>
                <a:lnTo>
                  <a:pt x="1954733" y="2455075"/>
                </a:lnTo>
                <a:lnTo>
                  <a:pt x="1954733" y="2474709"/>
                </a:lnTo>
                <a:lnTo>
                  <a:pt x="1994344" y="2474709"/>
                </a:lnTo>
                <a:lnTo>
                  <a:pt x="1994344" y="2455075"/>
                </a:lnTo>
                <a:close/>
              </a:path>
              <a:path w="4599940" h="4815840">
                <a:moveTo>
                  <a:pt x="2073567" y="2455075"/>
                </a:moveTo>
                <a:lnTo>
                  <a:pt x="2033955" y="2455075"/>
                </a:lnTo>
                <a:lnTo>
                  <a:pt x="2033955" y="2474709"/>
                </a:lnTo>
                <a:lnTo>
                  <a:pt x="2073567" y="2474709"/>
                </a:lnTo>
                <a:lnTo>
                  <a:pt x="2073567" y="2455075"/>
                </a:lnTo>
                <a:close/>
              </a:path>
              <a:path w="4599940" h="4815840">
                <a:moveTo>
                  <a:pt x="2152789" y="2455075"/>
                </a:moveTo>
                <a:lnTo>
                  <a:pt x="2113178" y="2455075"/>
                </a:lnTo>
                <a:lnTo>
                  <a:pt x="2113178" y="2474709"/>
                </a:lnTo>
                <a:lnTo>
                  <a:pt x="2152789" y="2474709"/>
                </a:lnTo>
                <a:lnTo>
                  <a:pt x="2152789" y="2455075"/>
                </a:lnTo>
                <a:close/>
              </a:path>
              <a:path w="4599940" h="4815840">
                <a:moveTo>
                  <a:pt x="2232012" y="2455075"/>
                </a:moveTo>
                <a:lnTo>
                  <a:pt x="2192401" y="2455075"/>
                </a:lnTo>
                <a:lnTo>
                  <a:pt x="2192401" y="2474709"/>
                </a:lnTo>
                <a:lnTo>
                  <a:pt x="2232012" y="2474709"/>
                </a:lnTo>
                <a:lnTo>
                  <a:pt x="2232012" y="2455075"/>
                </a:lnTo>
                <a:close/>
              </a:path>
              <a:path w="4599940" h="4815840">
                <a:moveTo>
                  <a:pt x="2311235" y="2455075"/>
                </a:moveTo>
                <a:lnTo>
                  <a:pt x="2271623" y="2455075"/>
                </a:lnTo>
                <a:lnTo>
                  <a:pt x="2271623" y="2474709"/>
                </a:lnTo>
                <a:lnTo>
                  <a:pt x="2311235" y="2474709"/>
                </a:lnTo>
                <a:lnTo>
                  <a:pt x="2311235" y="2455075"/>
                </a:lnTo>
                <a:close/>
              </a:path>
              <a:path w="4599940" h="4815840">
                <a:moveTo>
                  <a:pt x="2390444" y="2455075"/>
                </a:moveTo>
                <a:lnTo>
                  <a:pt x="2350846" y="2455075"/>
                </a:lnTo>
                <a:lnTo>
                  <a:pt x="2350846" y="2474709"/>
                </a:lnTo>
                <a:lnTo>
                  <a:pt x="2390444" y="2474709"/>
                </a:lnTo>
                <a:lnTo>
                  <a:pt x="2390444" y="2455075"/>
                </a:lnTo>
                <a:close/>
              </a:path>
              <a:path w="4599940" h="4815840">
                <a:moveTo>
                  <a:pt x="2469667" y="2455075"/>
                </a:moveTo>
                <a:lnTo>
                  <a:pt x="2430056" y="2455075"/>
                </a:lnTo>
                <a:lnTo>
                  <a:pt x="2430056" y="2474709"/>
                </a:lnTo>
                <a:lnTo>
                  <a:pt x="2469667" y="2474709"/>
                </a:lnTo>
                <a:lnTo>
                  <a:pt x="2469667" y="2455075"/>
                </a:lnTo>
                <a:close/>
              </a:path>
              <a:path w="4599940" h="4815840">
                <a:moveTo>
                  <a:pt x="2548890" y="2455075"/>
                </a:moveTo>
                <a:lnTo>
                  <a:pt x="2509278" y="2455075"/>
                </a:lnTo>
                <a:lnTo>
                  <a:pt x="2509278" y="2474709"/>
                </a:lnTo>
                <a:lnTo>
                  <a:pt x="2548890" y="2474709"/>
                </a:lnTo>
                <a:lnTo>
                  <a:pt x="2548890" y="2455075"/>
                </a:lnTo>
                <a:close/>
              </a:path>
              <a:path w="4599940" h="4815840">
                <a:moveTo>
                  <a:pt x="2628112" y="2455075"/>
                </a:moveTo>
                <a:lnTo>
                  <a:pt x="2588501" y="2455075"/>
                </a:lnTo>
                <a:lnTo>
                  <a:pt x="2588501" y="2474709"/>
                </a:lnTo>
                <a:lnTo>
                  <a:pt x="2628112" y="2474709"/>
                </a:lnTo>
                <a:lnTo>
                  <a:pt x="2628112" y="2455075"/>
                </a:lnTo>
                <a:close/>
              </a:path>
              <a:path w="4599940" h="4815840">
                <a:moveTo>
                  <a:pt x="2707335" y="2455075"/>
                </a:moveTo>
                <a:lnTo>
                  <a:pt x="2667724" y="2455075"/>
                </a:lnTo>
                <a:lnTo>
                  <a:pt x="2667724" y="2474709"/>
                </a:lnTo>
                <a:lnTo>
                  <a:pt x="2707335" y="2474709"/>
                </a:lnTo>
                <a:lnTo>
                  <a:pt x="2707335" y="2455075"/>
                </a:lnTo>
                <a:close/>
              </a:path>
              <a:path w="4599940" h="4815840">
                <a:moveTo>
                  <a:pt x="2786557" y="2455075"/>
                </a:moveTo>
                <a:lnTo>
                  <a:pt x="2746946" y="2455075"/>
                </a:lnTo>
                <a:lnTo>
                  <a:pt x="2746946" y="2474709"/>
                </a:lnTo>
                <a:lnTo>
                  <a:pt x="2786557" y="2474709"/>
                </a:lnTo>
                <a:lnTo>
                  <a:pt x="2786557" y="2455075"/>
                </a:lnTo>
                <a:close/>
              </a:path>
              <a:path w="4599940" h="4815840">
                <a:moveTo>
                  <a:pt x="2865780" y="2455075"/>
                </a:moveTo>
                <a:lnTo>
                  <a:pt x="2826169" y="2455075"/>
                </a:lnTo>
                <a:lnTo>
                  <a:pt x="2826169" y="2474709"/>
                </a:lnTo>
                <a:lnTo>
                  <a:pt x="2865780" y="2474709"/>
                </a:lnTo>
                <a:lnTo>
                  <a:pt x="2865780" y="2455075"/>
                </a:lnTo>
                <a:close/>
              </a:path>
              <a:path w="4599940" h="4815840">
                <a:moveTo>
                  <a:pt x="2944990" y="2455075"/>
                </a:moveTo>
                <a:lnTo>
                  <a:pt x="2905379" y="2455075"/>
                </a:lnTo>
                <a:lnTo>
                  <a:pt x="2905379" y="2474709"/>
                </a:lnTo>
                <a:lnTo>
                  <a:pt x="2944990" y="2474709"/>
                </a:lnTo>
                <a:lnTo>
                  <a:pt x="2944990" y="2455075"/>
                </a:lnTo>
                <a:close/>
              </a:path>
              <a:path w="4599940" h="4815840">
                <a:moveTo>
                  <a:pt x="3024213" y="2455075"/>
                </a:moveTo>
                <a:lnTo>
                  <a:pt x="2984601" y="2455075"/>
                </a:lnTo>
                <a:lnTo>
                  <a:pt x="2984601" y="2474709"/>
                </a:lnTo>
                <a:lnTo>
                  <a:pt x="3024213" y="2474709"/>
                </a:lnTo>
                <a:lnTo>
                  <a:pt x="3024213" y="2455075"/>
                </a:lnTo>
                <a:close/>
              </a:path>
              <a:path w="4599940" h="4815840">
                <a:moveTo>
                  <a:pt x="3103435" y="2455075"/>
                </a:moveTo>
                <a:lnTo>
                  <a:pt x="3063824" y="2455075"/>
                </a:lnTo>
                <a:lnTo>
                  <a:pt x="3063824" y="2474709"/>
                </a:lnTo>
                <a:lnTo>
                  <a:pt x="3103435" y="2474709"/>
                </a:lnTo>
                <a:lnTo>
                  <a:pt x="3103435" y="2455075"/>
                </a:lnTo>
                <a:close/>
              </a:path>
              <a:path w="4599940" h="4815840">
                <a:moveTo>
                  <a:pt x="3182658" y="2455075"/>
                </a:moveTo>
                <a:lnTo>
                  <a:pt x="3143046" y="2455075"/>
                </a:lnTo>
                <a:lnTo>
                  <a:pt x="3143046" y="2474709"/>
                </a:lnTo>
                <a:lnTo>
                  <a:pt x="3182658" y="2474709"/>
                </a:lnTo>
                <a:lnTo>
                  <a:pt x="3182658" y="2455075"/>
                </a:lnTo>
                <a:close/>
              </a:path>
              <a:path w="4599940" h="4815840">
                <a:moveTo>
                  <a:pt x="3261880" y="2455075"/>
                </a:moveTo>
                <a:lnTo>
                  <a:pt x="3222269" y="2455075"/>
                </a:lnTo>
                <a:lnTo>
                  <a:pt x="3222269" y="2474709"/>
                </a:lnTo>
                <a:lnTo>
                  <a:pt x="3261880" y="2474709"/>
                </a:lnTo>
                <a:lnTo>
                  <a:pt x="3261880" y="2455075"/>
                </a:lnTo>
                <a:close/>
              </a:path>
              <a:path w="4599940" h="4815840">
                <a:moveTo>
                  <a:pt x="3341103" y="2455075"/>
                </a:moveTo>
                <a:lnTo>
                  <a:pt x="3301492" y="2455075"/>
                </a:lnTo>
                <a:lnTo>
                  <a:pt x="3301492" y="2474709"/>
                </a:lnTo>
                <a:lnTo>
                  <a:pt x="3341103" y="2474709"/>
                </a:lnTo>
                <a:lnTo>
                  <a:pt x="3341103" y="2455075"/>
                </a:lnTo>
                <a:close/>
              </a:path>
              <a:path w="4599940" h="4815840">
                <a:moveTo>
                  <a:pt x="3420313" y="2455075"/>
                </a:moveTo>
                <a:lnTo>
                  <a:pt x="3380714" y="2455075"/>
                </a:lnTo>
                <a:lnTo>
                  <a:pt x="3380714" y="2474709"/>
                </a:lnTo>
                <a:lnTo>
                  <a:pt x="3420313" y="2474709"/>
                </a:lnTo>
                <a:lnTo>
                  <a:pt x="3420313" y="2455075"/>
                </a:lnTo>
                <a:close/>
              </a:path>
              <a:path w="4599940" h="4815840">
                <a:moveTo>
                  <a:pt x="3499535" y="2455075"/>
                </a:moveTo>
                <a:lnTo>
                  <a:pt x="3459924" y="2455075"/>
                </a:lnTo>
                <a:lnTo>
                  <a:pt x="3459924" y="2474709"/>
                </a:lnTo>
                <a:lnTo>
                  <a:pt x="3499535" y="2474709"/>
                </a:lnTo>
                <a:lnTo>
                  <a:pt x="3499535" y="2455075"/>
                </a:lnTo>
                <a:close/>
              </a:path>
              <a:path w="4599940" h="4815840">
                <a:moveTo>
                  <a:pt x="3578758" y="2455075"/>
                </a:moveTo>
                <a:lnTo>
                  <a:pt x="3539147" y="2455075"/>
                </a:lnTo>
                <a:lnTo>
                  <a:pt x="3539147" y="2474709"/>
                </a:lnTo>
                <a:lnTo>
                  <a:pt x="3578758" y="2474709"/>
                </a:lnTo>
                <a:lnTo>
                  <a:pt x="3578758" y="2455075"/>
                </a:lnTo>
                <a:close/>
              </a:path>
              <a:path w="4599940" h="4815840">
                <a:moveTo>
                  <a:pt x="3657981" y="2455075"/>
                </a:moveTo>
                <a:lnTo>
                  <a:pt x="3618369" y="2455075"/>
                </a:lnTo>
                <a:lnTo>
                  <a:pt x="3618369" y="2474709"/>
                </a:lnTo>
                <a:lnTo>
                  <a:pt x="3657981" y="2474709"/>
                </a:lnTo>
                <a:lnTo>
                  <a:pt x="3657981" y="2455075"/>
                </a:lnTo>
                <a:close/>
              </a:path>
              <a:path w="4599940" h="4815840">
                <a:moveTo>
                  <a:pt x="3737203" y="2455075"/>
                </a:moveTo>
                <a:lnTo>
                  <a:pt x="3697592" y="2455075"/>
                </a:lnTo>
                <a:lnTo>
                  <a:pt x="3697592" y="2474709"/>
                </a:lnTo>
                <a:lnTo>
                  <a:pt x="3737203" y="2474709"/>
                </a:lnTo>
                <a:lnTo>
                  <a:pt x="3737203" y="2455075"/>
                </a:lnTo>
                <a:close/>
              </a:path>
              <a:path w="4599940" h="4815840">
                <a:moveTo>
                  <a:pt x="3816426" y="2455075"/>
                </a:moveTo>
                <a:lnTo>
                  <a:pt x="3776815" y="2455075"/>
                </a:lnTo>
                <a:lnTo>
                  <a:pt x="3776815" y="2474709"/>
                </a:lnTo>
                <a:lnTo>
                  <a:pt x="3816426" y="2474709"/>
                </a:lnTo>
                <a:lnTo>
                  <a:pt x="3816426" y="2455075"/>
                </a:lnTo>
                <a:close/>
              </a:path>
              <a:path w="4599940" h="4815840">
                <a:moveTo>
                  <a:pt x="3895648" y="2455075"/>
                </a:moveTo>
                <a:lnTo>
                  <a:pt x="3856037" y="2455075"/>
                </a:lnTo>
                <a:lnTo>
                  <a:pt x="3856037" y="2474709"/>
                </a:lnTo>
                <a:lnTo>
                  <a:pt x="3895648" y="2474709"/>
                </a:lnTo>
                <a:lnTo>
                  <a:pt x="3895648" y="2455075"/>
                </a:lnTo>
                <a:close/>
              </a:path>
              <a:path w="4599940" h="4815840">
                <a:moveTo>
                  <a:pt x="3974858" y="2455075"/>
                </a:moveTo>
                <a:lnTo>
                  <a:pt x="3935247" y="2455075"/>
                </a:lnTo>
                <a:lnTo>
                  <a:pt x="3935247" y="2474709"/>
                </a:lnTo>
                <a:lnTo>
                  <a:pt x="3974858" y="2474709"/>
                </a:lnTo>
                <a:lnTo>
                  <a:pt x="3974858" y="2455075"/>
                </a:lnTo>
                <a:close/>
              </a:path>
              <a:path w="4599940" h="4815840">
                <a:moveTo>
                  <a:pt x="4054081" y="2455075"/>
                </a:moveTo>
                <a:lnTo>
                  <a:pt x="4014470" y="2455075"/>
                </a:lnTo>
                <a:lnTo>
                  <a:pt x="4014470" y="2474709"/>
                </a:lnTo>
                <a:lnTo>
                  <a:pt x="4054081" y="2474709"/>
                </a:lnTo>
                <a:lnTo>
                  <a:pt x="4054081" y="2455075"/>
                </a:lnTo>
                <a:close/>
              </a:path>
              <a:path w="4599940" h="4815840">
                <a:moveTo>
                  <a:pt x="4133304" y="2455075"/>
                </a:moveTo>
                <a:lnTo>
                  <a:pt x="4093692" y="2455075"/>
                </a:lnTo>
                <a:lnTo>
                  <a:pt x="4093692" y="2474709"/>
                </a:lnTo>
                <a:lnTo>
                  <a:pt x="4133304" y="2474709"/>
                </a:lnTo>
                <a:lnTo>
                  <a:pt x="4133304" y="2455075"/>
                </a:lnTo>
                <a:close/>
              </a:path>
              <a:path w="4599940" h="4815840">
                <a:moveTo>
                  <a:pt x="4212526" y="2455075"/>
                </a:moveTo>
                <a:lnTo>
                  <a:pt x="4172915" y="2455075"/>
                </a:lnTo>
                <a:lnTo>
                  <a:pt x="4172915" y="2474709"/>
                </a:lnTo>
                <a:lnTo>
                  <a:pt x="4212526" y="2474709"/>
                </a:lnTo>
                <a:lnTo>
                  <a:pt x="4212526" y="2455075"/>
                </a:lnTo>
                <a:close/>
              </a:path>
              <a:path w="4599940" h="4815840">
                <a:moveTo>
                  <a:pt x="4291749" y="2455075"/>
                </a:moveTo>
                <a:lnTo>
                  <a:pt x="4252138" y="2455075"/>
                </a:lnTo>
                <a:lnTo>
                  <a:pt x="4252138" y="2474709"/>
                </a:lnTo>
                <a:lnTo>
                  <a:pt x="4291749" y="2474709"/>
                </a:lnTo>
                <a:lnTo>
                  <a:pt x="4291749" y="2455075"/>
                </a:lnTo>
                <a:close/>
              </a:path>
              <a:path w="4599940" h="4815840">
                <a:moveTo>
                  <a:pt x="4370971" y="2455075"/>
                </a:moveTo>
                <a:lnTo>
                  <a:pt x="4331360" y="2455075"/>
                </a:lnTo>
                <a:lnTo>
                  <a:pt x="4331360" y="2474709"/>
                </a:lnTo>
                <a:lnTo>
                  <a:pt x="4370971" y="2474709"/>
                </a:lnTo>
                <a:lnTo>
                  <a:pt x="4370971" y="2455075"/>
                </a:lnTo>
                <a:close/>
              </a:path>
              <a:path w="4599940" h="4815840">
                <a:moveTo>
                  <a:pt x="4450181" y="2455075"/>
                </a:moveTo>
                <a:lnTo>
                  <a:pt x="4410583" y="2455075"/>
                </a:lnTo>
                <a:lnTo>
                  <a:pt x="4410583" y="2474709"/>
                </a:lnTo>
                <a:lnTo>
                  <a:pt x="4450181" y="2474709"/>
                </a:lnTo>
                <a:lnTo>
                  <a:pt x="4450181" y="2455075"/>
                </a:lnTo>
                <a:close/>
              </a:path>
              <a:path w="4599940" h="4815840">
                <a:moveTo>
                  <a:pt x="4529404" y="2455075"/>
                </a:moveTo>
                <a:lnTo>
                  <a:pt x="4489793" y="2455075"/>
                </a:lnTo>
                <a:lnTo>
                  <a:pt x="4489793" y="2474709"/>
                </a:lnTo>
                <a:lnTo>
                  <a:pt x="4529404" y="2474709"/>
                </a:lnTo>
                <a:lnTo>
                  <a:pt x="4529404" y="2455075"/>
                </a:lnTo>
                <a:close/>
              </a:path>
              <a:path w="4599940" h="4815840">
                <a:moveTo>
                  <a:pt x="4588815" y="2455075"/>
                </a:moveTo>
                <a:lnTo>
                  <a:pt x="4569015" y="2455075"/>
                </a:lnTo>
                <a:lnTo>
                  <a:pt x="4569015" y="2474709"/>
                </a:lnTo>
                <a:lnTo>
                  <a:pt x="4588815" y="2474709"/>
                </a:lnTo>
                <a:lnTo>
                  <a:pt x="4588815" y="2455075"/>
                </a:lnTo>
                <a:close/>
              </a:path>
              <a:path w="4599940" h="4815840">
                <a:moveTo>
                  <a:pt x="4599597" y="4739195"/>
                </a:moveTo>
                <a:lnTo>
                  <a:pt x="4592879" y="4732490"/>
                </a:lnTo>
                <a:lnTo>
                  <a:pt x="4529455" y="4669066"/>
                </a:lnTo>
                <a:lnTo>
                  <a:pt x="4523244" y="4669066"/>
                </a:lnTo>
                <a:lnTo>
                  <a:pt x="4515574" y="4676724"/>
                </a:lnTo>
                <a:lnTo>
                  <a:pt x="4515574" y="4682947"/>
                </a:lnTo>
                <a:lnTo>
                  <a:pt x="4565116" y="4732490"/>
                </a:lnTo>
                <a:lnTo>
                  <a:pt x="83070" y="4732490"/>
                </a:lnTo>
                <a:lnTo>
                  <a:pt x="83070" y="2474709"/>
                </a:lnTo>
                <a:lnTo>
                  <a:pt x="93052" y="2474709"/>
                </a:lnTo>
                <a:lnTo>
                  <a:pt x="93052" y="2455075"/>
                </a:lnTo>
                <a:lnTo>
                  <a:pt x="83070" y="2455075"/>
                </a:lnTo>
                <a:lnTo>
                  <a:pt x="83070" y="34480"/>
                </a:lnTo>
                <a:lnTo>
                  <a:pt x="132613" y="84023"/>
                </a:lnTo>
                <a:lnTo>
                  <a:pt x="138823" y="84023"/>
                </a:lnTo>
                <a:lnTo>
                  <a:pt x="146494" y="76352"/>
                </a:lnTo>
                <a:lnTo>
                  <a:pt x="146494" y="70142"/>
                </a:lnTo>
                <a:lnTo>
                  <a:pt x="83070" y="6705"/>
                </a:lnTo>
                <a:lnTo>
                  <a:pt x="76352" y="0"/>
                </a:lnTo>
                <a:lnTo>
                  <a:pt x="70142" y="0"/>
                </a:lnTo>
                <a:lnTo>
                  <a:pt x="63436" y="6705"/>
                </a:lnTo>
                <a:lnTo>
                  <a:pt x="0" y="70142"/>
                </a:lnTo>
                <a:lnTo>
                  <a:pt x="0" y="76352"/>
                </a:lnTo>
                <a:lnTo>
                  <a:pt x="7670" y="84023"/>
                </a:lnTo>
                <a:lnTo>
                  <a:pt x="13881" y="84023"/>
                </a:lnTo>
                <a:lnTo>
                  <a:pt x="63436" y="34480"/>
                </a:lnTo>
                <a:lnTo>
                  <a:pt x="63436" y="4752124"/>
                </a:lnTo>
                <a:lnTo>
                  <a:pt x="73253" y="4752124"/>
                </a:lnTo>
                <a:lnTo>
                  <a:pt x="83070" y="4752124"/>
                </a:lnTo>
                <a:lnTo>
                  <a:pt x="4565116" y="4752124"/>
                </a:lnTo>
                <a:lnTo>
                  <a:pt x="4515574" y="4801667"/>
                </a:lnTo>
                <a:lnTo>
                  <a:pt x="4515574" y="4807890"/>
                </a:lnTo>
                <a:lnTo>
                  <a:pt x="4523244" y="4815548"/>
                </a:lnTo>
                <a:lnTo>
                  <a:pt x="4529455" y="4815548"/>
                </a:lnTo>
                <a:lnTo>
                  <a:pt x="4592879" y="4752124"/>
                </a:lnTo>
                <a:lnTo>
                  <a:pt x="4599597" y="4745418"/>
                </a:lnTo>
                <a:lnTo>
                  <a:pt x="4599597" y="4739195"/>
                </a:lnTo>
                <a:close/>
              </a:path>
            </a:pathLst>
          </a:custGeom>
          <a:solidFill>
            <a:srgbClr val="BABCBD"/>
          </a:solidFill>
        </p:spPr>
        <p:txBody>
          <a:bodyPr wrap="square" lIns="0" tIns="0" rIns="0" bIns="0" rtlCol="0"/>
          <a:lstStyle/>
          <a:p>
            <a:pPr defTabSz="914400">
              <a:defRPr/>
            </a:pPr>
            <a:endParaRPr sz="818">
              <a:solidFill>
                <a:prstClr val="black"/>
              </a:solidFill>
              <a:latin typeface="Calibri" panose="020F0502020204030204"/>
            </a:endParaRPr>
          </a:p>
        </p:txBody>
      </p:sp>
      <p:pic>
        <p:nvPicPr>
          <p:cNvPr id="24" name="object 108">
            <a:extLst>
              <a:ext uri="{FF2B5EF4-FFF2-40B4-BE49-F238E27FC236}">
                <a16:creationId xmlns:a16="http://schemas.microsoft.com/office/drawing/2014/main" xmlns="" id="{C7BB2CFB-DF0C-386D-DB1E-E695F8481882}"/>
              </a:ext>
            </a:extLst>
          </p:cNvPr>
          <p:cNvPicPr/>
          <p:nvPr/>
        </p:nvPicPr>
        <p:blipFill>
          <a:blip r:embed="rId7" cstate="print"/>
          <a:stretch>
            <a:fillRect/>
          </a:stretch>
        </p:blipFill>
        <p:spPr>
          <a:xfrm>
            <a:off x="5899565" y="4580597"/>
            <a:ext cx="1391718" cy="246138"/>
          </a:xfrm>
          <a:prstGeom prst="rect">
            <a:avLst/>
          </a:prstGeom>
        </p:spPr>
      </p:pic>
      <p:pic>
        <p:nvPicPr>
          <p:cNvPr id="25" name="object 117">
            <a:extLst>
              <a:ext uri="{FF2B5EF4-FFF2-40B4-BE49-F238E27FC236}">
                <a16:creationId xmlns:a16="http://schemas.microsoft.com/office/drawing/2014/main" xmlns="" id="{D45D8349-0ACD-1B9F-305B-C4001D6F5E9D}"/>
              </a:ext>
            </a:extLst>
          </p:cNvPr>
          <p:cNvPicPr/>
          <p:nvPr/>
        </p:nvPicPr>
        <p:blipFill>
          <a:blip r:embed="rId8" cstate="print"/>
          <a:stretch>
            <a:fillRect/>
          </a:stretch>
        </p:blipFill>
        <p:spPr>
          <a:xfrm>
            <a:off x="8676924" y="2249808"/>
            <a:ext cx="2575672" cy="2071251"/>
          </a:xfrm>
          <a:prstGeom prst="rect">
            <a:avLst/>
          </a:prstGeom>
        </p:spPr>
      </p:pic>
      <p:sp>
        <p:nvSpPr>
          <p:cNvPr id="26" name="Object22">
            <a:extLst>
              <a:ext uri="{FF2B5EF4-FFF2-40B4-BE49-F238E27FC236}">
                <a16:creationId xmlns:a16="http://schemas.microsoft.com/office/drawing/2014/main" xmlns="" id="{096A3365-49C0-6CF1-08B2-60001F440834}"/>
              </a:ext>
            </a:extLst>
          </p:cNvPr>
          <p:cNvSpPr/>
          <p:nvPr/>
        </p:nvSpPr>
        <p:spPr>
          <a:xfrm>
            <a:off x="2761143" y="1707362"/>
            <a:ext cx="4108450" cy="520700"/>
          </a:xfrm>
          <a:prstGeom prst="rect">
            <a:avLst/>
          </a:prstGeom>
          <a:noFill/>
          <a:ln/>
        </p:spPr>
        <p:txBody>
          <a:bodyPr wrap="square" lIns="0" tIns="0" rIns="0" bIns="0" rtlCol="0" anchor="ctr"/>
          <a:lstStyle/>
          <a:p>
            <a:pPr algn="ctr" defTabSz="914400">
              <a:lnSpc>
                <a:spcPts val="2880"/>
              </a:lnSpc>
              <a:defRPr/>
            </a:pPr>
            <a:r>
              <a:rPr lang="ru-RU" sz="2000" b="1" kern="0" dirty="0" err="1">
                <a:solidFill>
                  <a:srgbClr val="CDD500"/>
                </a:solidFill>
                <a:latin typeface="Calibri" panose="020F0502020204030204"/>
                <a:ea typeface="Roboto Condensed Bold" pitchFamily="34" charset="-122"/>
                <a:cs typeface="Roboto Condensed Bold" pitchFamily="34" charset="-120"/>
              </a:rPr>
              <a:t>Эрлеада</a:t>
            </a:r>
            <a:r>
              <a:rPr lang="ru-RU" sz="2000" b="1" kern="0" dirty="0">
                <a:solidFill>
                  <a:srgbClr val="CDD500"/>
                </a:solidFill>
                <a:latin typeface="Calibri" panose="020F0502020204030204"/>
                <a:ea typeface="Roboto Condensed Bold" pitchFamily="34" charset="-122"/>
                <a:cs typeface="Roboto Condensed Bold" pitchFamily="34" charset="-120"/>
              </a:rPr>
              <a:t> + АДТ </a:t>
            </a:r>
            <a:r>
              <a:rPr lang="en-US" sz="2000" b="1" kern="0" dirty="0">
                <a:solidFill>
                  <a:srgbClr val="CDD500"/>
                </a:solidFill>
                <a:latin typeface="Calibri" panose="020F0502020204030204"/>
                <a:ea typeface="Roboto Condensed Bold" pitchFamily="34" charset="-122"/>
                <a:cs typeface="Roboto Condensed Bold" pitchFamily="34" charset="-120"/>
              </a:rPr>
              <a:t>vs</a:t>
            </a:r>
            <a:r>
              <a:rPr lang="ru-RU" sz="2000" b="1" kern="0" dirty="0">
                <a:solidFill>
                  <a:srgbClr val="CDD500"/>
                </a:solidFill>
                <a:latin typeface="Calibri" panose="020F0502020204030204"/>
                <a:ea typeface="Roboto Condensed Bold" pitchFamily="34" charset="-122"/>
                <a:cs typeface="Roboto Condensed Bold" pitchFamily="34" charset="-120"/>
              </a:rPr>
              <a:t> моно-АДТ</a:t>
            </a:r>
            <a:endParaRPr lang="en-US" sz="2000" kern="0" dirty="0">
              <a:solidFill>
                <a:srgbClr val="CDD500"/>
              </a:solidFill>
              <a:latin typeface="Calibri" panose="020F0502020204030204"/>
            </a:endParaRPr>
          </a:p>
        </p:txBody>
      </p:sp>
      <p:sp>
        <p:nvSpPr>
          <p:cNvPr id="27" name="Object22">
            <a:extLst>
              <a:ext uri="{FF2B5EF4-FFF2-40B4-BE49-F238E27FC236}">
                <a16:creationId xmlns:a16="http://schemas.microsoft.com/office/drawing/2014/main" xmlns="" id="{E4A7C8BF-6D2F-2E96-C319-0F6996B9EE84}"/>
              </a:ext>
            </a:extLst>
          </p:cNvPr>
          <p:cNvSpPr/>
          <p:nvPr/>
        </p:nvSpPr>
        <p:spPr>
          <a:xfrm>
            <a:off x="1701979" y="2234010"/>
            <a:ext cx="2787748" cy="296464"/>
          </a:xfrm>
          <a:prstGeom prst="rect">
            <a:avLst/>
          </a:prstGeom>
          <a:noFill/>
          <a:ln/>
        </p:spPr>
        <p:txBody>
          <a:bodyPr wrap="square" lIns="0" tIns="0" rIns="0" bIns="0" rtlCol="0" anchor="ctr"/>
          <a:lstStyle/>
          <a:p>
            <a:pPr algn="ctr" defTabSz="914400">
              <a:lnSpc>
                <a:spcPts val="2880"/>
              </a:lnSpc>
              <a:defRPr/>
            </a:pPr>
            <a:r>
              <a:rPr lang="ru-RU" sz="1600" b="1" kern="0" dirty="0">
                <a:solidFill>
                  <a:srgbClr val="327DD2"/>
                </a:solidFill>
                <a:latin typeface="Calibri" panose="020F0502020204030204"/>
                <a:ea typeface="Roboto Condensed Bold" pitchFamily="34" charset="-122"/>
                <a:cs typeface="Roboto Condensed Bold" pitchFamily="34" charset="-120"/>
              </a:rPr>
              <a:t>Большой объем</a:t>
            </a:r>
            <a:endParaRPr lang="en-US" sz="1600" kern="0" dirty="0">
              <a:solidFill>
                <a:srgbClr val="327DD2"/>
              </a:solidFill>
              <a:latin typeface="Calibri" panose="020F0502020204030204"/>
            </a:endParaRPr>
          </a:p>
        </p:txBody>
      </p:sp>
      <p:sp>
        <p:nvSpPr>
          <p:cNvPr id="28" name="Object22">
            <a:extLst>
              <a:ext uri="{FF2B5EF4-FFF2-40B4-BE49-F238E27FC236}">
                <a16:creationId xmlns:a16="http://schemas.microsoft.com/office/drawing/2014/main" xmlns="" id="{AA06261D-B0BE-7653-FF22-F5D88959A7CC}"/>
              </a:ext>
            </a:extLst>
          </p:cNvPr>
          <p:cNvSpPr/>
          <p:nvPr/>
        </p:nvSpPr>
        <p:spPr>
          <a:xfrm>
            <a:off x="5185674" y="2234010"/>
            <a:ext cx="2787748" cy="296464"/>
          </a:xfrm>
          <a:prstGeom prst="rect">
            <a:avLst/>
          </a:prstGeom>
          <a:noFill/>
          <a:ln/>
        </p:spPr>
        <p:txBody>
          <a:bodyPr wrap="square" lIns="0" tIns="0" rIns="0" bIns="0" rtlCol="0" anchor="ctr"/>
          <a:lstStyle/>
          <a:p>
            <a:pPr algn="ctr" defTabSz="914400">
              <a:lnSpc>
                <a:spcPts val="2880"/>
              </a:lnSpc>
              <a:defRPr/>
            </a:pPr>
            <a:r>
              <a:rPr lang="ru-RU" sz="1600" b="1" kern="0" dirty="0">
                <a:solidFill>
                  <a:srgbClr val="327DD2"/>
                </a:solidFill>
                <a:latin typeface="Calibri" panose="020F0502020204030204"/>
                <a:ea typeface="Roboto Condensed Bold" pitchFamily="34" charset="-122"/>
                <a:cs typeface="Roboto Condensed Bold" pitchFamily="34" charset="-120"/>
              </a:rPr>
              <a:t>Малый объем</a:t>
            </a:r>
            <a:endParaRPr lang="en-US" sz="1600" kern="0" dirty="0">
              <a:solidFill>
                <a:srgbClr val="327DD2"/>
              </a:solidFill>
              <a:latin typeface="Calibri" panose="020F0502020204030204"/>
            </a:endParaRPr>
          </a:p>
        </p:txBody>
      </p:sp>
      <p:sp>
        <p:nvSpPr>
          <p:cNvPr id="29" name="Object13">
            <a:extLst>
              <a:ext uri="{FF2B5EF4-FFF2-40B4-BE49-F238E27FC236}">
                <a16:creationId xmlns:a16="http://schemas.microsoft.com/office/drawing/2014/main" xmlns="" id="{66C87EC0-1512-F734-95F6-B6417B8FF690}"/>
              </a:ext>
            </a:extLst>
          </p:cNvPr>
          <p:cNvSpPr/>
          <p:nvPr/>
        </p:nvSpPr>
        <p:spPr>
          <a:xfrm>
            <a:off x="977360" y="6009570"/>
            <a:ext cx="10275236" cy="383875"/>
          </a:xfrm>
          <a:prstGeom prst="rect">
            <a:avLst/>
          </a:prstGeom>
          <a:noFill/>
          <a:ln/>
        </p:spPr>
        <p:txBody>
          <a:bodyPr wrap="square" lIns="0" tIns="0" rIns="0" bIns="0" rtlCol="0" anchor="ctr"/>
          <a:lstStyle/>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АДТ – андрогенная терапия; РПЖ – рак предстательной железы; ОР – относительный риск; ДИ – доверительный интервал; ОВ – общая выживаемость; мГЧРПЖ – метастатический гормон-чувствительный рак предстательной железы; * - независимо от объема метастатического поражения.</a:t>
            </a:r>
          </a:p>
          <a:p>
            <a:pPr defTabSz="914400">
              <a:lnSpc>
                <a:spcPct val="80000"/>
              </a:lnSpc>
            </a:pPr>
            <a:r>
              <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1. Chowdhury S, et al. Poster presented at EAU 2021$ abstract PO845. 2. </a:t>
            </a:r>
            <a:r>
              <a:rPr lang="en-US"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Fizazi</a:t>
            </a:r>
            <a:r>
              <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K, et al. New England J Med, 2017 </a:t>
            </a:r>
            <a:r>
              <a:rPr lang="en-US"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jul</a:t>
            </a:r>
            <a:r>
              <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27; 377 (4): 352-360. 3. Gravis G. et al, </a:t>
            </a:r>
            <a:r>
              <a:rPr lang="en-US"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Eur</a:t>
            </a:r>
            <a:r>
              <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Urol. 2016 Aug, 700: 256-62. 4. Sweeney et al. N Eng J Med 2015; 378 (8): 737-7462.</a:t>
            </a:r>
          </a:p>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p:txBody>
      </p:sp>
      <p:sp>
        <p:nvSpPr>
          <p:cNvPr id="30" name="TextBox 29">
            <a:extLst>
              <a:ext uri="{FF2B5EF4-FFF2-40B4-BE49-F238E27FC236}">
                <a16:creationId xmlns:a16="http://schemas.microsoft.com/office/drawing/2014/main" xmlns="" id="{FDFC7664-30CD-F0D1-14FD-5B7C42D412E7}"/>
              </a:ext>
            </a:extLst>
          </p:cNvPr>
          <p:cNvSpPr txBox="1"/>
          <p:nvPr/>
        </p:nvSpPr>
        <p:spPr>
          <a:xfrm rot="16200000">
            <a:off x="610543" y="3613679"/>
            <a:ext cx="1696159" cy="138499"/>
          </a:xfrm>
          <a:prstGeom prst="rect">
            <a:avLst/>
          </a:prstGeom>
          <a:noFill/>
        </p:spPr>
        <p:txBody>
          <a:bodyPr wrap="square" lIns="0" tIns="0" rIns="0" bIns="0" rtlCol="0">
            <a:spAutoFit/>
          </a:bodyPr>
          <a:lstStyle/>
          <a:p>
            <a:pPr algn="ctr" defTabSz="914400"/>
            <a:r>
              <a:rPr lang="ru-RU" sz="900" b="1" dirty="0">
                <a:solidFill>
                  <a:prstClr val="black">
                    <a:lumMod val="50000"/>
                    <a:lumOff val="50000"/>
                  </a:prstClr>
                </a:solidFill>
                <a:latin typeface="Calibri" panose="020F0502020204030204"/>
              </a:rPr>
              <a:t>Общая выживаемость, %</a:t>
            </a:r>
          </a:p>
        </p:txBody>
      </p:sp>
      <p:sp>
        <p:nvSpPr>
          <p:cNvPr id="31" name="TextBox 30">
            <a:extLst>
              <a:ext uri="{FF2B5EF4-FFF2-40B4-BE49-F238E27FC236}">
                <a16:creationId xmlns:a16="http://schemas.microsoft.com/office/drawing/2014/main" xmlns="" id="{B4DBB40E-5F80-E011-E6E8-748BC7A1EAEC}"/>
              </a:ext>
            </a:extLst>
          </p:cNvPr>
          <p:cNvSpPr txBox="1"/>
          <p:nvPr/>
        </p:nvSpPr>
        <p:spPr>
          <a:xfrm>
            <a:off x="1560889" y="2688635"/>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100</a:t>
            </a:r>
          </a:p>
        </p:txBody>
      </p:sp>
      <p:sp>
        <p:nvSpPr>
          <p:cNvPr id="32" name="TextBox 31">
            <a:extLst>
              <a:ext uri="{FF2B5EF4-FFF2-40B4-BE49-F238E27FC236}">
                <a16:creationId xmlns:a16="http://schemas.microsoft.com/office/drawing/2014/main" xmlns="" id="{B592B771-5482-A5A5-544E-040B79115815}"/>
              </a:ext>
            </a:extLst>
          </p:cNvPr>
          <p:cNvSpPr txBox="1"/>
          <p:nvPr/>
        </p:nvSpPr>
        <p:spPr>
          <a:xfrm>
            <a:off x="1560889" y="3117260"/>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80</a:t>
            </a:r>
          </a:p>
        </p:txBody>
      </p:sp>
      <p:sp>
        <p:nvSpPr>
          <p:cNvPr id="33" name="TextBox 32">
            <a:extLst>
              <a:ext uri="{FF2B5EF4-FFF2-40B4-BE49-F238E27FC236}">
                <a16:creationId xmlns:a16="http://schemas.microsoft.com/office/drawing/2014/main" xmlns="" id="{18E3D188-CF2C-7875-BD58-35899AC57711}"/>
              </a:ext>
            </a:extLst>
          </p:cNvPr>
          <p:cNvSpPr txBox="1"/>
          <p:nvPr/>
        </p:nvSpPr>
        <p:spPr>
          <a:xfrm>
            <a:off x="1560889" y="3555410"/>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60</a:t>
            </a:r>
          </a:p>
        </p:txBody>
      </p:sp>
      <p:sp>
        <p:nvSpPr>
          <p:cNvPr id="34" name="TextBox 33">
            <a:extLst>
              <a:ext uri="{FF2B5EF4-FFF2-40B4-BE49-F238E27FC236}">
                <a16:creationId xmlns:a16="http://schemas.microsoft.com/office/drawing/2014/main" xmlns="" id="{8F12687C-068D-533B-0D29-03E9263882A8}"/>
              </a:ext>
            </a:extLst>
          </p:cNvPr>
          <p:cNvSpPr txBox="1"/>
          <p:nvPr/>
        </p:nvSpPr>
        <p:spPr>
          <a:xfrm>
            <a:off x="1560889" y="3998322"/>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40</a:t>
            </a:r>
          </a:p>
        </p:txBody>
      </p:sp>
      <p:sp>
        <p:nvSpPr>
          <p:cNvPr id="35" name="TextBox 34">
            <a:extLst>
              <a:ext uri="{FF2B5EF4-FFF2-40B4-BE49-F238E27FC236}">
                <a16:creationId xmlns:a16="http://schemas.microsoft.com/office/drawing/2014/main" xmlns="" id="{A628889A-5780-EB69-7FC7-FF06E9A013E9}"/>
              </a:ext>
            </a:extLst>
          </p:cNvPr>
          <p:cNvSpPr txBox="1"/>
          <p:nvPr/>
        </p:nvSpPr>
        <p:spPr>
          <a:xfrm>
            <a:off x="1560889" y="4407897"/>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20</a:t>
            </a:r>
          </a:p>
        </p:txBody>
      </p:sp>
      <p:sp>
        <p:nvSpPr>
          <p:cNvPr id="36" name="TextBox 35">
            <a:extLst>
              <a:ext uri="{FF2B5EF4-FFF2-40B4-BE49-F238E27FC236}">
                <a16:creationId xmlns:a16="http://schemas.microsoft.com/office/drawing/2014/main" xmlns="" id="{C401E011-FD5C-20DE-C7EC-93E1ABD4096F}"/>
              </a:ext>
            </a:extLst>
          </p:cNvPr>
          <p:cNvSpPr txBox="1"/>
          <p:nvPr/>
        </p:nvSpPr>
        <p:spPr>
          <a:xfrm>
            <a:off x="1560889" y="4841284"/>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0</a:t>
            </a:r>
          </a:p>
        </p:txBody>
      </p:sp>
      <p:sp>
        <p:nvSpPr>
          <p:cNvPr id="37" name="TextBox 36">
            <a:extLst>
              <a:ext uri="{FF2B5EF4-FFF2-40B4-BE49-F238E27FC236}">
                <a16:creationId xmlns:a16="http://schemas.microsoft.com/office/drawing/2014/main" xmlns="" id="{55C278E2-ED70-7FE0-7D11-597B2A9C1475}"/>
              </a:ext>
            </a:extLst>
          </p:cNvPr>
          <p:cNvSpPr txBox="1"/>
          <p:nvPr/>
        </p:nvSpPr>
        <p:spPr>
          <a:xfrm>
            <a:off x="1780010"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0</a:t>
            </a:r>
          </a:p>
        </p:txBody>
      </p:sp>
      <p:sp>
        <p:nvSpPr>
          <p:cNvPr id="38" name="TextBox 37">
            <a:extLst>
              <a:ext uri="{FF2B5EF4-FFF2-40B4-BE49-F238E27FC236}">
                <a16:creationId xmlns:a16="http://schemas.microsoft.com/office/drawing/2014/main" xmlns="" id="{A89F2428-51AD-6E12-6576-E3AD467C2E38}"/>
              </a:ext>
            </a:extLst>
          </p:cNvPr>
          <p:cNvSpPr txBox="1"/>
          <p:nvPr/>
        </p:nvSpPr>
        <p:spPr>
          <a:xfrm>
            <a:off x="2189585"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12</a:t>
            </a:r>
          </a:p>
        </p:txBody>
      </p:sp>
      <p:sp>
        <p:nvSpPr>
          <p:cNvPr id="39" name="TextBox 38">
            <a:extLst>
              <a:ext uri="{FF2B5EF4-FFF2-40B4-BE49-F238E27FC236}">
                <a16:creationId xmlns:a16="http://schemas.microsoft.com/office/drawing/2014/main" xmlns="" id="{6ED558A4-8550-6E5A-6C3E-80C029E3383B}"/>
              </a:ext>
            </a:extLst>
          </p:cNvPr>
          <p:cNvSpPr txBox="1"/>
          <p:nvPr/>
        </p:nvSpPr>
        <p:spPr>
          <a:xfrm>
            <a:off x="261344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24</a:t>
            </a:r>
          </a:p>
        </p:txBody>
      </p:sp>
      <p:sp>
        <p:nvSpPr>
          <p:cNvPr id="40" name="TextBox 39">
            <a:extLst>
              <a:ext uri="{FF2B5EF4-FFF2-40B4-BE49-F238E27FC236}">
                <a16:creationId xmlns:a16="http://schemas.microsoft.com/office/drawing/2014/main" xmlns="" id="{C94526D2-F762-95A8-90F7-B39E07E9B489}"/>
              </a:ext>
            </a:extLst>
          </p:cNvPr>
          <p:cNvSpPr txBox="1"/>
          <p:nvPr/>
        </p:nvSpPr>
        <p:spPr>
          <a:xfrm>
            <a:off x="301349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36</a:t>
            </a:r>
          </a:p>
        </p:txBody>
      </p:sp>
      <p:sp>
        <p:nvSpPr>
          <p:cNvPr id="41" name="TextBox 40">
            <a:extLst>
              <a:ext uri="{FF2B5EF4-FFF2-40B4-BE49-F238E27FC236}">
                <a16:creationId xmlns:a16="http://schemas.microsoft.com/office/drawing/2014/main" xmlns="" id="{1DAF226B-FF5A-32E8-4005-AA6E690735EF}"/>
              </a:ext>
            </a:extLst>
          </p:cNvPr>
          <p:cNvSpPr txBox="1"/>
          <p:nvPr/>
        </p:nvSpPr>
        <p:spPr>
          <a:xfrm>
            <a:off x="3442123"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48</a:t>
            </a:r>
          </a:p>
        </p:txBody>
      </p:sp>
      <p:sp>
        <p:nvSpPr>
          <p:cNvPr id="42" name="TextBox 41">
            <a:extLst>
              <a:ext uri="{FF2B5EF4-FFF2-40B4-BE49-F238E27FC236}">
                <a16:creationId xmlns:a16="http://schemas.microsoft.com/office/drawing/2014/main" xmlns="" id="{008E5E02-CAB0-FA01-BB82-C894B79709BD}"/>
              </a:ext>
            </a:extLst>
          </p:cNvPr>
          <p:cNvSpPr txBox="1"/>
          <p:nvPr/>
        </p:nvSpPr>
        <p:spPr>
          <a:xfrm>
            <a:off x="385169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60</a:t>
            </a:r>
          </a:p>
        </p:txBody>
      </p:sp>
      <p:sp>
        <p:nvSpPr>
          <p:cNvPr id="43" name="TextBox 42">
            <a:extLst>
              <a:ext uri="{FF2B5EF4-FFF2-40B4-BE49-F238E27FC236}">
                <a16:creationId xmlns:a16="http://schemas.microsoft.com/office/drawing/2014/main" xmlns="" id="{C7A3B4C4-9FED-C00E-80AD-3FFEA80E97B0}"/>
              </a:ext>
            </a:extLst>
          </p:cNvPr>
          <p:cNvSpPr txBox="1"/>
          <p:nvPr/>
        </p:nvSpPr>
        <p:spPr>
          <a:xfrm>
            <a:off x="962163" y="5160961"/>
            <a:ext cx="1198409" cy="369332"/>
          </a:xfrm>
          <a:prstGeom prst="rect">
            <a:avLst/>
          </a:prstGeom>
          <a:noFill/>
        </p:spPr>
        <p:txBody>
          <a:bodyPr wrap="square" rtlCol="0">
            <a:spAutoFit/>
          </a:bodyPr>
          <a:lstStyle/>
          <a:p>
            <a:pPr defTabSz="914400"/>
            <a:r>
              <a:rPr lang="ru-RU" sz="900" dirty="0" err="1">
                <a:solidFill>
                  <a:srgbClr val="327DD2"/>
                </a:solidFill>
                <a:latin typeface="Calibri" panose="020F0502020204030204"/>
              </a:rPr>
              <a:t>Эрлеада</a:t>
            </a:r>
            <a:r>
              <a:rPr lang="ru-RU" sz="900" dirty="0">
                <a:solidFill>
                  <a:srgbClr val="327DD2"/>
                </a:solidFill>
                <a:latin typeface="Calibri" panose="020F0502020204030204"/>
              </a:rPr>
              <a:t> + АДТ</a:t>
            </a:r>
          </a:p>
          <a:p>
            <a:pPr defTabSz="914400"/>
            <a:r>
              <a:rPr lang="ru-RU" sz="900" dirty="0">
                <a:solidFill>
                  <a:prstClr val="black">
                    <a:lumMod val="50000"/>
                    <a:lumOff val="50000"/>
                  </a:prstClr>
                </a:solidFill>
                <a:latin typeface="Calibri" panose="020F0502020204030204"/>
              </a:rPr>
              <a:t>Плацебо + АДТ</a:t>
            </a:r>
          </a:p>
        </p:txBody>
      </p:sp>
      <p:graphicFrame>
        <p:nvGraphicFramePr>
          <p:cNvPr id="44" name="Таблица 251">
            <a:extLst>
              <a:ext uri="{FF2B5EF4-FFF2-40B4-BE49-F238E27FC236}">
                <a16:creationId xmlns:a16="http://schemas.microsoft.com/office/drawing/2014/main" xmlns="" id="{54DE81DE-413A-E12E-70F0-1714B08920B6}"/>
              </a:ext>
            </a:extLst>
          </p:cNvPr>
          <p:cNvGraphicFramePr>
            <a:graphicFrameLocks noGrp="1"/>
          </p:cNvGraphicFramePr>
          <p:nvPr/>
        </p:nvGraphicFramePr>
        <p:xfrm>
          <a:off x="1865366" y="5204978"/>
          <a:ext cx="2591022" cy="314118"/>
        </p:xfrm>
        <a:graphic>
          <a:graphicData uri="http://schemas.openxmlformats.org/drawingml/2006/table">
            <a:tbl>
              <a:tblPr bandRow="1"/>
              <a:tblGrid>
                <a:gridCol w="431837">
                  <a:extLst>
                    <a:ext uri="{9D8B030D-6E8A-4147-A177-3AD203B41FA5}">
                      <a16:colId xmlns:a16="http://schemas.microsoft.com/office/drawing/2014/main" xmlns="" val="1238830544"/>
                    </a:ext>
                  </a:extLst>
                </a:gridCol>
                <a:gridCol w="431837">
                  <a:extLst>
                    <a:ext uri="{9D8B030D-6E8A-4147-A177-3AD203B41FA5}">
                      <a16:colId xmlns:a16="http://schemas.microsoft.com/office/drawing/2014/main" xmlns="" val="887619996"/>
                    </a:ext>
                  </a:extLst>
                </a:gridCol>
                <a:gridCol w="431837">
                  <a:extLst>
                    <a:ext uri="{9D8B030D-6E8A-4147-A177-3AD203B41FA5}">
                      <a16:colId xmlns:a16="http://schemas.microsoft.com/office/drawing/2014/main" xmlns="" val="1877330352"/>
                    </a:ext>
                  </a:extLst>
                </a:gridCol>
                <a:gridCol w="431837">
                  <a:extLst>
                    <a:ext uri="{9D8B030D-6E8A-4147-A177-3AD203B41FA5}">
                      <a16:colId xmlns:a16="http://schemas.microsoft.com/office/drawing/2014/main" xmlns="" val="2125462006"/>
                    </a:ext>
                  </a:extLst>
                </a:gridCol>
                <a:gridCol w="431837">
                  <a:extLst>
                    <a:ext uri="{9D8B030D-6E8A-4147-A177-3AD203B41FA5}">
                      <a16:colId xmlns:a16="http://schemas.microsoft.com/office/drawing/2014/main" xmlns="" val="316011445"/>
                    </a:ext>
                  </a:extLst>
                </a:gridCol>
                <a:gridCol w="431837">
                  <a:extLst>
                    <a:ext uri="{9D8B030D-6E8A-4147-A177-3AD203B41FA5}">
                      <a16:colId xmlns:a16="http://schemas.microsoft.com/office/drawing/2014/main" xmlns="" val="2418338960"/>
                    </a:ext>
                  </a:extLst>
                </a:gridCol>
              </a:tblGrid>
              <a:tr h="15705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325</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296</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240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195</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11</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660466621"/>
                  </a:ext>
                </a:extLst>
              </a:tr>
              <a:tr h="15705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335</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291</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211</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164</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13</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065588053"/>
                  </a:ext>
                </a:extLst>
              </a:tr>
            </a:tbl>
          </a:graphicData>
        </a:graphic>
      </p:graphicFrame>
      <p:sp>
        <p:nvSpPr>
          <p:cNvPr id="45" name="TextBox 44">
            <a:extLst>
              <a:ext uri="{FF2B5EF4-FFF2-40B4-BE49-F238E27FC236}">
                <a16:creationId xmlns:a16="http://schemas.microsoft.com/office/drawing/2014/main" xmlns="" id="{22509E2E-C427-0E2D-ED2D-B303294FB893}"/>
              </a:ext>
            </a:extLst>
          </p:cNvPr>
          <p:cNvSpPr txBox="1"/>
          <p:nvPr/>
        </p:nvSpPr>
        <p:spPr>
          <a:xfrm>
            <a:off x="2744766" y="3013270"/>
            <a:ext cx="1231041" cy="461665"/>
          </a:xfrm>
          <a:prstGeom prst="rect">
            <a:avLst/>
          </a:prstGeom>
          <a:noFill/>
        </p:spPr>
        <p:txBody>
          <a:bodyPr wrap="square" rtlCol="0">
            <a:spAutoFit/>
          </a:bodyPr>
          <a:lstStyle/>
          <a:p>
            <a:pPr algn="ctr" defTabSz="914400"/>
            <a:r>
              <a:rPr lang="ru-RU" sz="1200" b="1" dirty="0" err="1">
                <a:solidFill>
                  <a:srgbClr val="327DD2"/>
                </a:solidFill>
                <a:latin typeface="Calibri" panose="020F0502020204030204"/>
              </a:rPr>
              <a:t>Эрлеада</a:t>
            </a:r>
            <a:r>
              <a:rPr lang="ru-RU" sz="1200" b="1" dirty="0">
                <a:solidFill>
                  <a:srgbClr val="327DD2"/>
                </a:solidFill>
                <a:latin typeface="Calibri" panose="020F0502020204030204"/>
              </a:rPr>
              <a:t> + АДТ</a:t>
            </a:r>
          </a:p>
          <a:p>
            <a:pPr algn="ctr" defTabSz="914400"/>
            <a:r>
              <a:rPr lang="ru-RU" sz="1200" b="1" dirty="0">
                <a:solidFill>
                  <a:srgbClr val="327DD2"/>
                </a:solidFill>
                <a:latin typeface="Calibri" panose="020F0502020204030204"/>
              </a:rPr>
              <a:t>НД</a:t>
            </a:r>
          </a:p>
        </p:txBody>
      </p:sp>
      <p:sp>
        <p:nvSpPr>
          <p:cNvPr id="46" name="TextBox 45">
            <a:extLst>
              <a:ext uri="{FF2B5EF4-FFF2-40B4-BE49-F238E27FC236}">
                <a16:creationId xmlns:a16="http://schemas.microsoft.com/office/drawing/2014/main" xmlns="" id="{8D04865A-7207-1AF3-7003-F002205677B1}"/>
              </a:ext>
            </a:extLst>
          </p:cNvPr>
          <p:cNvSpPr txBox="1"/>
          <p:nvPr/>
        </p:nvSpPr>
        <p:spPr>
          <a:xfrm>
            <a:off x="2675195" y="3998254"/>
            <a:ext cx="1410030" cy="276999"/>
          </a:xfrm>
          <a:prstGeom prst="rect">
            <a:avLst/>
          </a:prstGeom>
          <a:noFill/>
        </p:spPr>
        <p:txBody>
          <a:bodyPr wrap="square" rtlCol="0">
            <a:spAutoFit/>
          </a:bodyPr>
          <a:lstStyle/>
          <a:p>
            <a:pPr algn="ctr" defTabSz="914400"/>
            <a:r>
              <a:rPr lang="ru-RU" sz="1200" b="1" dirty="0">
                <a:solidFill>
                  <a:prstClr val="black">
                    <a:lumMod val="50000"/>
                    <a:lumOff val="50000"/>
                  </a:prstClr>
                </a:solidFill>
                <a:latin typeface="Calibri" panose="020F0502020204030204"/>
              </a:rPr>
              <a:t>Плацебо + АДТ</a:t>
            </a:r>
          </a:p>
        </p:txBody>
      </p:sp>
      <p:sp>
        <p:nvSpPr>
          <p:cNvPr id="47" name="TextBox 46">
            <a:extLst>
              <a:ext uri="{FF2B5EF4-FFF2-40B4-BE49-F238E27FC236}">
                <a16:creationId xmlns:a16="http://schemas.microsoft.com/office/drawing/2014/main" xmlns="" id="{7A033574-A653-D685-13C0-B113938DC5A4}"/>
              </a:ext>
            </a:extLst>
          </p:cNvPr>
          <p:cNvSpPr txBox="1"/>
          <p:nvPr/>
        </p:nvSpPr>
        <p:spPr>
          <a:xfrm>
            <a:off x="2774887" y="3870277"/>
            <a:ext cx="366712" cy="184666"/>
          </a:xfrm>
          <a:prstGeom prst="rect">
            <a:avLst/>
          </a:prstGeom>
          <a:noFill/>
        </p:spPr>
        <p:txBody>
          <a:bodyPr wrap="square" lIns="0" tIns="0" rIns="0" bIns="0" rtlCol="0">
            <a:spAutoFit/>
          </a:bodyPr>
          <a:lstStyle/>
          <a:p>
            <a:pPr algn="ctr" defTabSz="914400"/>
            <a:r>
              <a:rPr lang="ru-RU" sz="1200" b="1" dirty="0">
                <a:solidFill>
                  <a:prstClr val="black">
                    <a:lumMod val="50000"/>
                    <a:lumOff val="50000"/>
                  </a:prstClr>
                </a:solidFill>
                <a:latin typeface="Calibri" panose="020F0502020204030204"/>
              </a:rPr>
              <a:t>38,7</a:t>
            </a:r>
          </a:p>
        </p:txBody>
      </p:sp>
      <p:sp>
        <p:nvSpPr>
          <p:cNvPr id="48" name="TextBox 47">
            <a:extLst>
              <a:ext uri="{FF2B5EF4-FFF2-40B4-BE49-F238E27FC236}">
                <a16:creationId xmlns:a16="http://schemas.microsoft.com/office/drawing/2014/main" xmlns="" id="{01F38A3C-DA8D-7A99-95F9-4DD6B9BD1E8C}"/>
              </a:ext>
            </a:extLst>
          </p:cNvPr>
          <p:cNvSpPr txBox="1"/>
          <p:nvPr/>
        </p:nvSpPr>
        <p:spPr>
          <a:xfrm rot="16200000">
            <a:off x="4396731" y="3613679"/>
            <a:ext cx="1696159" cy="138499"/>
          </a:xfrm>
          <a:prstGeom prst="rect">
            <a:avLst/>
          </a:prstGeom>
          <a:noFill/>
        </p:spPr>
        <p:txBody>
          <a:bodyPr wrap="square" lIns="0" tIns="0" rIns="0" bIns="0" rtlCol="0">
            <a:spAutoFit/>
          </a:bodyPr>
          <a:lstStyle/>
          <a:p>
            <a:pPr algn="ctr" defTabSz="914400"/>
            <a:r>
              <a:rPr lang="ru-RU" sz="900" b="1" dirty="0">
                <a:solidFill>
                  <a:prstClr val="black">
                    <a:lumMod val="65000"/>
                    <a:lumOff val="35000"/>
                  </a:prstClr>
                </a:solidFill>
                <a:latin typeface="Calibri" panose="020F0502020204030204"/>
              </a:rPr>
              <a:t>Общая выживаемость, %</a:t>
            </a:r>
          </a:p>
        </p:txBody>
      </p:sp>
      <p:sp>
        <p:nvSpPr>
          <p:cNvPr id="49" name="TextBox 48">
            <a:extLst>
              <a:ext uri="{FF2B5EF4-FFF2-40B4-BE49-F238E27FC236}">
                <a16:creationId xmlns:a16="http://schemas.microsoft.com/office/drawing/2014/main" xmlns="" id="{3C853EB6-3628-8992-3599-3AE1D63C0A35}"/>
              </a:ext>
            </a:extLst>
          </p:cNvPr>
          <p:cNvSpPr txBox="1"/>
          <p:nvPr/>
        </p:nvSpPr>
        <p:spPr>
          <a:xfrm>
            <a:off x="5261352" y="2688635"/>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100</a:t>
            </a:r>
          </a:p>
        </p:txBody>
      </p:sp>
      <p:sp>
        <p:nvSpPr>
          <p:cNvPr id="50" name="TextBox 49">
            <a:extLst>
              <a:ext uri="{FF2B5EF4-FFF2-40B4-BE49-F238E27FC236}">
                <a16:creationId xmlns:a16="http://schemas.microsoft.com/office/drawing/2014/main" xmlns="" id="{F02D6D57-45FF-E03C-41F1-22414EC6DC68}"/>
              </a:ext>
            </a:extLst>
          </p:cNvPr>
          <p:cNvSpPr txBox="1"/>
          <p:nvPr/>
        </p:nvSpPr>
        <p:spPr>
          <a:xfrm>
            <a:off x="5261352" y="3117260"/>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80</a:t>
            </a:r>
          </a:p>
        </p:txBody>
      </p:sp>
      <p:sp>
        <p:nvSpPr>
          <p:cNvPr id="51" name="TextBox 50">
            <a:extLst>
              <a:ext uri="{FF2B5EF4-FFF2-40B4-BE49-F238E27FC236}">
                <a16:creationId xmlns:a16="http://schemas.microsoft.com/office/drawing/2014/main" xmlns="" id="{C1123C8A-DE1C-7884-94EA-FD30F7AAF681}"/>
              </a:ext>
            </a:extLst>
          </p:cNvPr>
          <p:cNvSpPr txBox="1"/>
          <p:nvPr/>
        </p:nvSpPr>
        <p:spPr>
          <a:xfrm>
            <a:off x="5261352" y="3555410"/>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60</a:t>
            </a:r>
          </a:p>
        </p:txBody>
      </p:sp>
      <p:sp>
        <p:nvSpPr>
          <p:cNvPr id="52" name="TextBox 51">
            <a:extLst>
              <a:ext uri="{FF2B5EF4-FFF2-40B4-BE49-F238E27FC236}">
                <a16:creationId xmlns:a16="http://schemas.microsoft.com/office/drawing/2014/main" xmlns="" id="{BE17967E-6D6E-7AC9-0C2E-E51B68C6946A}"/>
              </a:ext>
            </a:extLst>
          </p:cNvPr>
          <p:cNvSpPr txBox="1"/>
          <p:nvPr/>
        </p:nvSpPr>
        <p:spPr>
          <a:xfrm>
            <a:off x="5261352" y="3998322"/>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40</a:t>
            </a:r>
          </a:p>
        </p:txBody>
      </p:sp>
      <p:sp>
        <p:nvSpPr>
          <p:cNvPr id="53" name="TextBox 52">
            <a:extLst>
              <a:ext uri="{FF2B5EF4-FFF2-40B4-BE49-F238E27FC236}">
                <a16:creationId xmlns:a16="http://schemas.microsoft.com/office/drawing/2014/main" xmlns="" id="{2B5783F9-494D-43E7-AB53-43FD0CC00B3B}"/>
              </a:ext>
            </a:extLst>
          </p:cNvPr>
          <p:cNvSpPr txBox="1"/>
          <p:nvPr/>
        </p:nvSpPr>
        <p:spPr>
          <a:xfrm>
            <a:off x="5261352" y="4407897"/>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20</a:t>
            </a:r>
          </a:p>
        </p:txBody>
      </p:sp>
      <p:sp>
        <p:nvSpPr>
          <p:cNvPr id="54" name="TextBox 53">
            <a:extLst>
              <a:ext uri="{FF2B5EF4-FFF2-40B4-BE49-F238E27FC236}">
                <a16:creationId xmlns:a16="http://schemas.microsoft.com/office/drawing/2014/main" xmlns="" id="{760F2B83-E1A6-D5A0-CAE3-BE369A743AA6}"/>
              </a:ext>
            </a:extLst>
          </p:cNvPr>
          <p:cNvSpPr txBox="1"/>
          <p:nvPr/>
        </p:nvSpPr>
        <p:spPr>
          <a:xfrm>
            <a:off x="5261352" y="4841284"/>
            <a:ext cx="366712" cy="123111"/>
          </a:xfrm>
          <a:prstGeom prst="rect">
            <a:avLst/>
          </a:prstGeom>
          <a:noFill/>
        </p:spPr>
        <p:txBody>
          <a:bodyPr wrap="square" lIns="0" tIns="0" rIns="0" bIns="0" rtlCol="0">
            <a:spAutoFit/>
          </a:bodyPr>
          <a:lstStyle/>
          <a:p>
            <a:pPr algn="ctr" defTabSz="914400"/>
            <a:r>
              <a:rPr lang="ru-RU" sz="800" dirty="0">
                <a:solidFill>
                  <a:prstClr val="black"/>
                </a:solidFill>
                <a:latin typeface="Calibri" panose="020F0502020204030204"/>
              </a:rPr>
              <a:t>0</a:t>
            </a:r>
          </a:p>
        </p:txBody>
      </p:sp>
      <p:sp>
        <p:nvSpPr>
          <p:cNvPr id="55" name="TextBox 54">
            <a:extLst>
              <a:ext uri="{FF2B5EF4-FFF2-40B4-BE49-F238E27FC236}">
                <a16:creationId xmlns:a16="http://schemas.microsoft.com/office/drawing/2014/main" xmlns="" id="{686AB877-AC1F-6D7C-0F46-E6AFA5328B13}"/>
              </a:ext>
            </a:extLst>
          </p:cNvPr>
          <p:cNvSpPr txBox="1"/>
          <p:nvPr/>
        </p:nvSpPr>
        <p:spPr>
          <a:xfrm>
            <a:off x="6790879" y="2747279"/>
            <a:ext cx="1237796" cy="461665"/>
          </a:xfrm>
          <a:prstGeom prst="rect">
            <a:avLst/>
          </a:prstGeom>
          <a:noFill/>
        </p:spPr>
        <p:txBody>
          <a:bodyPr wrap="square" rtlCol="0">
            <a:spAutoFit/>
          </a:bodyPr>
          <a:lstStyle/>
          <a:p>
            <a:pPr algn="ctr" defTabSz="914400"/>
            <a:r>
              <a:rPr lang="ru-RU" sz="1200" b="1" dirty="0" err="1">
                <a:solidFill>
                  <a:srgbClr val="327DD2"/>
                </a:solidFill>
                <a:latin typeface="Calibri" panose="020F0502020204030204"/>
              </a:rPr>
              <a:t>Эрлеада</a:t>
            </a:r>
            <a:r>
              <a:rPr lang="ru-RU" sz="1200" b="1" dirty="0">
                <a:solidFill>
                  <a:srgbClr val="327DD2"/>
                </a:solidFill>
                <a:latin typeface="Calibri" panose="020F0502020204030204"/>
              </a:rPr>
              <a:t> + АДТ</a:t>
            </a:r>
          </a:p>
          <a:p>
            <a:pPr algn="ctr" defTabSz="914400"/>
            <a:r>
              <a:rPr lang="ru-RU" sz="1200" b="1" dirty="0">
                <a:solidFill>
                  <a:srgbClr val="327DD2"/>
                </a:solidFill>
                <a:latin typeface="Calibri" panose="020F0502020204030204"/>
              </a:rPr>
              <a:t>НД</a:t>
            </a:r>
          </a:p>
        </p:txBody>
      </p:sp>
      <p:sp>
        <p:nvSpPr>
          <p:cNvPr id="56" name="TextBox 55">
            <a:extLst>
              <a:ext uri="{FF2B5EF4-FFF2-40B4-BE49-F238E27FC236}">
                <a16:creationId xmlns:a16="http://schemas.microsoft.com/office/drawing/2014/main" xmlns="" id="{B37728A2-C969-2921-BEC2-B98A7D18E9B5}"/>
              </a:ext>
            </a:extLst>
          </p:cNvPr>
          <p:cNvSpPr txBox="1"/>
          <p:nvPr/>
        </p:nvSpPr>
        <p:spPr>
          <a:xfrm>
            <a:off x="6077918" y="3533491"/>
            <a:ext cx="1410030" cy="276999"/>
          </a:xfrm>
          <a:prstGeom prst="rect">
            <a:avLst/>
          </a:prstGeom>
          <a:noFill/>
        </p:spPr>
        <p:txBody>
          <a:bodyPr wrap="square" rtlCol="0">
            <a:spAutoFit/>
          </a:bodyPr>
          <a:lstStyle/>
          <a:p>
            <a:pPr algn="ctr" defTabSz="914400"/>
            <a:r>
              <a:rPr lang="ru-RU" sz="1200" b="1" dirty="0">
                <a:solidFill>
                  <a:prstClr val="black">
                    <a:lumMod val="50000"/>
                    <a:lumOff val="50000"/>
                  </a:prstClr>
                </a:solidFill>
                <a:latin typeface="Calibri" panose="020F0502020204030204"/>
              </a:rPr>
              <a:t>Плацебо + АДТ</a:t>
            </a:r>
          </a:p>
        </p:txBody>
      </p:sp>
      <p:sp>
        <p:nvSpPr>
          <p:cNvPr id="57" name="TextBox 56">
            <a:extLst>
              <a:ext uri="{FF2B5EF4-FFF2-40B4-BE49-F238E27FC236}">
                <a16:creationId xmlns:a16="http://schemas.microsoft.com/office/drawing/2014/main" xmlns="" id="{1820A8F8-B371-CCE2-C771-BD919944B75E}"/>
              </a:ext>
            </a:extLst>
          </p:cNvPr>
          <p:cNvSpPr txBox="1"/>
          <p:nvPr/>
        </p:nvSpPr>
        <p:spPr>
          <a:xfrm>
            <a:off x="5456660"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0</a:t>
            </a:r>
          </a:p>
        </p:txBody>
      </p:sp>
      <p:sp>
        <p:nvSpPr>
          <p:cNvPr id="58" name="TextBox 57">
            <a:extLst>
              <a:ext uri="{FF2B5EF4-FFF2-40B4-BE49-F238E27FC236}">
                <a16:creationId xmlns:a16="http://schemas.microsoft.com/office/drawing/2014/main" xmlns="" id="{0EFF2805-DD0D-9034-42FE-021AA6BC9657}"/>
              </a:ext>
            </a:extLst>
          </p:cNvPr>
          <p:cNvSpPr txBox="1"/>
          <p:nvPr/>
        </p:nvSpPr>
        <p:spPr>
          <a:xfrm>
            <a:off x="5866235"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12</a:t>
            </a:r>
          </a:p>
        </p:txBody>
      </p:sp>
      <p:sp>
        <p:nvSpPr>
          <p:cNvPr id="59" name="TextBox 58">
            <a:extLst>
              <a:ext uri="{FF2B5EF4-FFF2-40B4-BE49-F238E27FC236}">
                <a16:creationId xmlns:a16="http://schemas.microsoft.com/office/drawing/2014/main" xmlns="" id="{82027B59-852A-9BB9-B6A3-FE8AC383945B}"/>
              </a:ext>
            </a:extLst>
          </p:cNvPr>
          <p:cNvSpPr txBox="1"/>
          <p:nvPr/>
        </p:nvSpPr>
        <p:spPr>
          <a:xfrm>
            <a:off x="629009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24</a:t>
            </a:r>
          </a:p>
        </p:txBody>
      </p:sp>
      <p:sp>
        <p:nvSpPr>
          <p:cNvPr id="60" name="TextBox 59">
            <a:extLst>
              <a:ext uri="{FF2B5EF4-FFF2-40B4-BE49-F238E27FC236}">
                <a16:creationId xmlns:a16="http://schemas.microsoft.com/office/drawing/2014/main" xmlns="" id="{7AE4762F-B129-2788-2946-48158D81831E}"/>
              </a:ext>
            </a:extLst>
          </p:cNvPr>
          <p:cNvSpPr txBox="1"/>
          <p:nvPr/>
        </p:nvSpPr>
        <p:spPr>
          <a:xfrm>
            <a:off x="669014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36</a:t>
            </a:r>
          </a:p>
        </p:txBody>
      </p:sp>
      <p:sp>
        <p:nvSpPr>
          <p:cNvPr id="61" name="TextBox 60">
            <a:extLst>
              <a:ext uri="{FF2B5EF4-FFF2-40B4-BE49-F238E27FC236}">
                <a16:creationId xmlns:a16="http://schemas.microsoft.com/office/drawing/2014/main" xmlns="" id="{3C1CBF72-6B3F-E8F8-F378-B419C819823C}"/>
              </a:ext>
            </a:extLst>
          </p:cNvPr>
          <p:cNvSpPr txBox="1"/>
          <p:nvPr/>
        </p:nvSpPr>
        <p:spPr>
          <a:xfrm>
            <a:off x="7118773"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48</a:t>
            </a:r>
          </a:p>
        </p:txBody>
      </p:sp>
      <p:sp>
        <p:nvSpPr>
          <p:cNvPr id="62" name="TextBox 61">
            <a:extLst>
              <a:ext uri="{FF2B5EF4-FFF2-40B4-BE49-F238E27FC236}">
                <a16:creationId xmlns:a16="http://schemas.microsoft.com/office/drawing/2014/main" xmlns="" id="{C49DCF08-3D11-16B9-B8DF-C66B00DB2742}"/>
              </a:ext>
            </a:extLst>
          </p:cNvPr>
          <p:cNvSpPr txBox="1"/>
          <p:nvPr/>
        </p:nvSpPr>
        <p:spPr>
          <a:xfrm>
            <a:off x="7528348" y="4936888"/>
            <a:ext cx="366712" cy="123111"/>
          </a:xfrm>
          <a:prstGeom prst="rect">
            <a:avLst/>
          </a:prstGeom>
          <a:noFill/>
        </p:spPr>
        <p:txBody>
          <a:bodyPr wrap="square" lIns="0" tIns="0" rIns="0" bIns="0" rtlCol="0">
            <a:spAutoFit/>
          </a:bodyPr>
          <a:lstStyle/>
          <a:p>
            <a:pPr algn="ctr" defTabSz="914400"/>
            <a:r>
              <a:rPr lang="ru-RU" sz="800" dirty="0">
                <a:solidFill>
                  <a:prstClr val="black">
                    <a:lumMod val="50000"/>
                    <a:lumOff val="50000"/>
                  </a:prstClr>
                </a:solidFill>
                <a:latin typeface="Calibri" panose="020F0502020204030204"/>
              </a:rPr>
              <a:t>60</a:t>
            </a:r>
          </a:p>
        </p:txBody>
      </p:sp>
      <p:sp>
        <p:nvSpPr>
          <p:cNvPr id="63" name="TextBox 62">
            <a:extLst>
              <a:ext uri="{FF2B5EF4-FFF2-40B4-BE49-F238E27FC236}">
                <a16:creationId xmlns:a16="http://schemas.microsoft.com/office/drawing/2014/main" xmlns="" id="{ABC6C96B-29E7-CDBC-F860-E76B82536F99}"/>
              </a:ext>
            </a:extLst>
          </p:cNvPr>
          <p:cNvSpPr txBox="1"/>
          <p:nvPr/>
        </p:nvSpPr>
        <p:spPr>
          <a:xfrm>
            <a:off x="7439894" y="3593882"/>
            <a:ext cx="366712" cy="184666"/>
          </a:xfrm>
          <a:prstGeom prst="rect">
            <a:avLst/>
          </a:prstGeom>
          <a:noFill/>
        </p:spPr>
        <p:txBody>
          <a:bodyPr wrap="square" lIns="0" tIns="0" rIns="0" bIns="0" rtlCol="0">
            <a:spAutoFit/>
          </a:bodyPr>
          <a:lstStyle/>
          <a:p>
            <a:pPr algn="ctr" defTabSz="914400"/>
            <a:r>
              <a:rPr lang="ru-RU" sz="1200" b="1" dirty="0">
                <a:solidFill>
                  <a:prstClr val="black">
                    <a:lumMod val="50000"/>
                    <a:lumOff val="50000"/>
                  </a:prstClr>
                </a:solidFill>
                <a:latin typeface="Calibri" panose="020F0502020204030204"/>
              </a:rPr>
              <a:t>НД</a:t>
            </a:r>
          </a:p>
        </p:txBody>
      </p:sp>
      <p:sp>
        <p:nvSpPr>
          <p:cNvPr id="64" name="TextBox 63">
            <a:extLst>
              <a:ext uri="{FF2B5EF4-FFF2-40B4-BE49-F238E27FC236}">
                <a16:creationId xmlns:a16="http://schemas.microsoft.com/office/drawing/2014/main" xmlns="" id="{BFD2C06D-4ACE-3AA8-285F-549BBD4168AC}"/>
              </a:ext>
            </a:extLst>
          </p:cNvPr>
          <p:cNvSpPr txBox="1"/>
          <p:nvPr/>
        </p:nvSpPr>
        <p:spPr>
          <a:xfrm>
            <a:off x="4657863" y="5160961"/>
            <a:ext cx="1198409" cy="369332"/>
          </a:xfrm>
          <a:prstGeom prst="rect">
            <a:avLst/>
          </a:prstGeom>
          <a:noFill/>
        </p:spPr>
        <p:txBody>
          <a:bodyPr wrap="square" rtlCol="0">
            <a:spAutoFit/>
          </a:bodyPr>
          <a:lstStyle/>
          <a:p>
            <a:pPr defTabSz="914400"/>
            <a:r>
              <a:rPr lang="ru-RU" sz="900" dirty="0" err="1">
                <a:solidFill>
                  <a:srgbClr val="327DD2"/>
                </a:solidFill>
                <a:latin typeface="Calibri" panose="020F0502020204030204"/>
              </a:rPr>
              <a:t>Эрлеада</a:t>
            </a:r>
            <a:r>
              <a:rPr lang="ru-RU" sz="900" dirty="0">
                <a:solidFill>
                  <a:srgbClr val="327DD2"/>
                </a:solidFill>
                <a:latin typeface="Calibri" panose="020F0502020204030204"/>
              </a:rPr>
              <a:t> + АДТ</a:t>
            </a:r>
          </a:p>
          <a:p>
            <a:pPr defTabSz="914400"/>
            <a:r>
              <a:rPr lang="ru-RU" sz="900" dirty="0">
                <a:solidFill>
                  <a:prstClr val="black">
                    <a:lumMod val="50000"/>
                    <a:lumOff val="50000"/>
                  </a:prstClr>
                </a:solidFill>
                <a:latin typeface="Calibri" panose="020F0502020204030204"/>
              </a:rPr>
              <a:t>Плацебо + АДТ</a:t>
            </a:r>
          </a:p>
        </p:txBody>
      </p:sp>
      <p:graphicFrame>
        <p:nvGraphicFramePr>
          <p:cNvPr id="65" name="Таблица 251">
            <a:extLst>
              <a:ext uri="{FF2B5EF4-FFF2-40B4-BE49-F238E27FC236}">
                <a16:creationId xmlns:a16="http://schemas.microsoft.com/office/drawing/2014/main" xmlns="" id="{8FE52175-0AFD-C12D-5F68-7D3C519A1A57}"/>
              </a:ext>
            </a:extLst>
          </p:cNvPr>
          <p:cNvGraphicFramePr>
            <a:graphicFrameLocks noGrp="1"/>
          </p:cNvGraphicFramePr>
          <p:nvPr/>
        </p:nvGraphicFramePr>
        <p:xfrm>
          <a:off x="5561065" y="5204978"/>
          <a:ext cx="2544708" cy="314118"/>
        </p:xfrm>
        <a:graphic>
          <a:graphicData uri="http://schemas.openxmlformats.org/drawingml/2006/table">
            <a:tbl>
              <a:tblPr bandRow="1"/>
              <a:tblGrid>
                <a:gridCol w="424118">
                  <a:extLst>
                    <a:ext uri="{9D8B030D-6E8A-4147-A177-3AD203B41FA5}">
                      <a16:colId xmlns:a16="http://schemas.microsoft.com/office/drawing/2014/main" xmlns="" val="1238830544"/>
                    </a:ext>
                  </a:extLst>
                </a:gridCol>
                <a:gridCol w="424118">
                  <a:extLst>
                    <a:ext uri="{9D8B030D-6E8A-4147-A177-3AD203B41FA5}">
                      <a16:colId xmlns:a16="http://schemas.microsoft.com/office/drawing/2014/main" xmlns="" val="887619996"/>
                    </a:ext>
                  </a:extLst>
                </a:gridCol>
                <a:gridCol w="424118">
                  <a:extLst>
                    <a:ext uri="{9D8B030D-6E8A-4147-A177-3AD203B41FA5}">
                      <a16:colId xmlns:a16="http://schemas.microsoft.com/office/drawing/2014/main" xmlns="" val="1877330352"/>
                    </a:ext>
                  </a:extLst>
                </a:gridCol>
                <a:gridCol w="424118">
                  <a:extLst>
                    <a:ext uri="{9D8B030D-6E8A-4147-A177-3AD203B41FA5}">
                      <a16:colId xmlns:a16="http://schemas.microsoft.com/office/drawing/2014/main" xmlns="" val="2125462006"/>
                    </a:ext>
                  </a:extLst>
                </a:gridCol>
                <a:gridCol w="424118">
                  <a:extLst>
                    <a:ext uri="{9D8B030D-6E8A-4147-A177-3AD203B41FA5}">
                      <a16:colId xmlns:a16="http://schemas.microsoft.com/office/drawing/2014/main" xmlns="" val="316011445"/>
                    </a:ext>
                  </a:extLst>
                </a:gridCol>
                <a:gridCol w="424118">
                  <a:extLst>
                    <a:ext uri="{9D8B030D-6E8A-4147-A177-3AD203B41FA5}">
                      <a16:colId xmlns:a16="http://schemas.microsoft.com/office/drawing/2014/main" xmlns="" val="2418338960"/>
                    </a:ext>
                  </a:extLst>
                </a:gridCol>
              </a:tblGrid>
              <a:tr h="15705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200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193</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185</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167</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41</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rgbClr val="327DD2"/>
                          </a:solidFill>
                        </a:rPr>
                        <a:t>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660466621"/>
                  </a:ext>
                </a:extLst>
              </a:tr>
              <a:tr h="15705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192</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183</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163</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137</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30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r>
                        <a:rPr lang="ru-RU" sz="800" dirty="0">
                          <a:solidFill>
                            <a:schemeClr val="tx1">
                              <a:lumMod val="50000"/>
                              <a:lumOff val="50000"/>
                            </a:schemeClr>
                          </a:solidFill>
                        </a:rPr>
                        <a:t>0</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065588053"/>
                  </a:ext>
                </a:extLst>
              </a:tr>
            </a:tbl>
          </a:graphicData>
        </a:graphic>
      </p:graphicFrame>
      <p:sp>
        <p:nvSpPr>
          <p:cNvPr id="66" name="Object22">
            <a:extLst>
              <a:ext uri="{FF2B5EF4-FFF2-40B4-BE49-F238E27FC236}">
                <a16:creationId xmlns:a16="http://schemas.microsoft.com/office/drawing/2014/main" xmlns="" id="{3026F5A2-568C-57BF-5DFE-F47D8512EC72}"/>
              </a:ext>
            </a:extLst>
          </p:cNvPr>
          <p:cNvSpPr/>
          <p:nvPr/>
        </p:nvSpPr>
        <p:spPr>
          <a:xfrm>
            <a:off x="7710745" y="4843592"/>
            <a:ext cx="2787748" cy="296464"/>
          </a:xfrm>
          <a:prstGeom prst="rect">
            <a:avLst/>
          </a:prstGeom>
          <a:noFill/>
          <a:ln/>
        </p:spPr>
        <p:txBody>
          <a:bodyPr wrap="square" lIns="0" tIns="0" rIns="0" bIns="0" rtlCol="0" anchor="ctr"/>
          <a:lstStyle/>
          <a:p>
            <a:pPr algn="ctr" defTabSz="914400">
              <a:lnSpc>
                <a:spcPts val="2880"/>
              </a:lnSpc>
              <a:defRPr/>
            </a:pPr>
            <a:r>
              <a:rPr lang="en-US" sz="5400" b="1" kern="0" dirty="0">
                <a:solidFill>
                  <a:srgbClr val="CDD500"/>
                </a:solidFill>
                <a:latin typeface="Calibri" panose="020F0502020204030204"/>
                <a:ea typeface="Roboto Condensed Bold" pitchFamily="34" charset="-122"/>
                <a:cs typeface="Roboto Condensed Bold" pitchFamily="34" charset="-120"/>
              </a:rPr>
              <a:t>&gt;</a:t>
            </a:r>
            <a:r>
              <a:rPr lang="ru-RU" sz="5400" b="1" kern="0" dirty="0">
                <a:solidFill>
                  <a:srgbClr val="CDD500"/>
                </a:solidFill>
                <a:latin typeface="Calibri" panose="020F0502020204030204"/>
                <a:ea typeface="Roboto Condensed Bold" pitchFamily="34" charset="-122"/>
                <a:cs typeface="Roboto Condensed Bold" pitchFamily="34" charset="-120"/>
              </a:rPr>
              <a:t>50%</a:t>
            </a:r>
            <a:endParaRPr lang="en-US" sz="5400" kern="0" dirty="0">
              <a:solidFill>
                <a:srgbClr val="CDD500"/>
              </a:solidFill>
              <a:latin typeface="Calibri" panose="020F0502020204030204"/>
            </a:endParaRPr>
          </a:p>
        </p:txBody>
      </p:sp>
      <p:sp>
        <p:nvSpPr>
          <p:cNvPr id="67" name="Object22">
            <a:extLst>
              <a:ext uri="{FF2B5EF4-FFF2-40B4-BE49-F238E27FC236}">
                <a16:creationId xmlns:a16="http://schemas.microsoft.com/office/drawing/2014/main" xmlns="" id="{2462A731-77EE-6CE5-E070-BCF4F8753315}"/>
              </a:ext>
            </a:extLst>
          </p:cNvPr>
          <p:cNvSpPr/>
          <p:nvPr/>
        </p:nvSpPr>
        <p:spPr>
          <a:xfrm>
            <a:off x="10014719" y="4614063"/>
            <a:ext cx="1835699" cy="407932"/>
          </a:xfrm>
          <a:prstGeom prst="rect">
            <a:avLst/>
          </a:prstGeom>
          <a:noFill/>
          <a:ln/>
        </p:spPr>
        <p:txBody>
          <a:bodyPr wrap="square" lIns="0" tIns="0" rIns="0" bIns="0" rtlCol="0" anchor="ctr"/>
          <a:lstStyle/>
          <a:p>
            <a:pPr defTabSz="914400">
              <a:defRPr/>
            </a:pPr>
            <a:r>
              <a:rPr lang="ru-RU" sz="1700" b="1" kern="0" dirty="0">
                <a:solidFill>
                  <a:srgbClr val="491C6B"/>
                </a:solidFill>
                <a:latin typeface="Calibri" panose="020F0502020204030204"/>
                <a:ea typeface="Roboto Condensed Bold" pitchFamily="34" charset="-122"/>
              </a:rPr>
              <a:t>Оставались живы </a:t>
            </a:r>
            <a:br>
              <a:rPr lang="ru-RU" sz="1700" b="1" kern="0" dirty="0">
                <a:solidFill>
                  <a:srgbClr val="491C6B"/>
                </a:solidFill>
                <a:latin typeface="Calibri" panose="020F0502020204030204"/>
                <a:ea typeface="Roboto Condensed Bold" pitchFamily="34" charset="-122"/>
              </a:rPr>
            </a:br>
            <a:r>
              <a:rPr lang="ru-RU" sz="1700" b="1" kern="0" dirty="0">
                <a:solidFill>
                  <a:srgbClr val="491C6B"/>
                </a:solidFill>
                <a:latin typeface="Calibri" panose="020F0502020204030204"/>
                <a:ea typeface="Roboto Condensed Bold" pitchFamily="34" charset="-122"/>
              </a:rPr>
              <a:t>б</a:t>
            </a:r>
            <a:r>
              <a:rPr lang="ru-RU" sz="1700" b="1" kern="0" dirty="0" err="1">
                <a:solidFill>
                  <a:srgbClr val="491C6B"/>
                </a:solidFill>
                <a:latin typeface="Calibri" panose="020F0502020204030204"/>
                <a:ea typeface="Roboto Condensed Bold" pitchFamily="34" charset="-122"/>
              </a:rPr>
              <a:t>олее</a:t>
            </a:r>
            <a:r>
              <a:rPr lang="ru-RU" sz="1700" b="1" kern="0" dirty="0">
                <a:solidFill>
                  <a:srgbClr val="491C6B"/>
                </a:solidFill>
                <a:latin typeface="Calibri" panose="020F0502020204030204"/>
                <a:ea typeface="Roboto Condensed Bold" pitchFamily="34" charset="-122"/>
              </a:rPr>
              <a:t> 3,5 лет</a:t>
            </a:r>
            <a:endParaRPr lang="en-US" sz="1700" kern="0" dirty="0">
              <a:solidFill>
                <a:srgbClr val="491C6B"/>
              </a:solidFill>
              <a:latin typeface="Calibri" panose="020F0502020204030204"/>
            </a:endParaRPr>
          </a:p>
        </p:txBody>
      </p:sp>
    </p:spTree>
    <p:extLst>
      <p:ext uri="{BB962C8B-B14F-4D97-AF65-F5344CB8AC3E}">
        <p14:creationId xmlns:p14="http://schemas.microsoft.com/office/powerpoint/2010/main" val="285981960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149479070"/>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19459"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grpSp>
        <p:nvGrpSpPr>
          <p:cNvPr id="100" name="Group 99">
            <a:extLst>
              <a:ext uri="{FF2B5EF4-FFF2-40B4-BE49-F238E27FC236}">
                <a16:creationId xmlns:a16="http://schemas.microsoft.com/office/drawing/2014/main" xmlns="" id="{B68009B5-7A33-002C-CDEB-02E2183BA776}"/>
              </a:ext>
            </a:extLst>
          </p:cNvPr>
          <p:cNvGrpSpPr/>
          <p:nvPr/>
        </p:nvGrpSpPr>
        <p:grpSpPr>
          <a:xfrm>
            <a:off x="191344" y="604096"/>
            <a:ext cx="12211050" cy="5965839"/>
            <a:chOff x="-6350" y="890490"/>
            <a:chExt cx="12211050" cy="5965839"/>
          </a:xfrm>
        </p:grpSpPr>
        <p:sp>
          <p:nvSpPr>
            <p:cNvPr id="5" name="Заголовок 1">
              <a:extLst>
                <a:ext uri="{FF2B5EF4-FFF2-40B4-BE49-F238E27FC236}">
                  <a16:creationId xmlns:a16="http://schemas.microsoft.com/office/drawing/2014/main" xmlns="" id="{091101E8-708E-BE3B-8DDA-D1BBAD25F1BA}"/>
                </a:ext>
              </a:extLst>
            </p:cNvPr>
            <p:cNvSpPr txBox="1">
              <a:spLocks/>
            </p:cNvSpPr>
            <p:nvPr/>
          </p:nvSpPr>
          <p:spPr>
            <a:xfrm>
              <a:off x="640506" y="890490"/>
              <a:ext cx="10515600" cy="610235"/>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RWE: ВЫРАЖЕННОЕ И БЫСТРОЕ СНИЖЕНИЕ УРОВНЯ ПСА ОТЛИЧАЕТ АПАЛУТАМИД ОТ ЭНЗАЛУТАМИДА</a:t>
              </a:r>
              <a:r>
                <a:rPr kumimoji="0" lang="ru-RU" sz="2400" b="1" i="0" u="none" strike="noStrike" kern="1200" cap="none" spc="0" normalizeH="0" baseline="30000" noProof="0" dirty="0">
                  <a:ln>
                    <a:noFill/>
                  </a:ln>
                  <a:solidFill>
                    <a:srgbClr val="491C6B"/>
                  </a:solidFill>
                  <a:effectLst/>
                  <a:uLnTx/>
                  <a:uFillTx/>
                  <a:latin typeface="Arial Black" panose="020B0604020202020204" pitchFamily="34" charset="0"/>
                  <a:ea typeface="Verdana" panose="020B0604030504040204" pitchFamily="34" charset="0"/>
                </a:rPr>
                <a:t>1</a:t>
              </a:r>
            </a:p>
          </p:txBody>
        </p:sp>
        <p:sp>
          <p:nvSpPr>
            <p:cNvPr id="6" name="Объект 9">
              <a:extLst>
                <a:ext uri="{FF2B5EF4-FFF2-40B4-BE49-F238E27FC236}">
                  <a16:creationId xmlns:a16="http://schemas.microsoft.com/office/drawing/2014/main" xmlns="" id="{2EB7772F-2E74-3FD4-1B7F-0465AC91FEF4}"/>
                </a:ext>
              </a:extLst>
            </p:cNvPr>
            <p:cNvSpPr txBox="1">
              <a:spLocks/>
            </p:cNvSpPr>
            <p:nvPr/>
          </p:nvSpPr>
          <p:spPr>
            <a:xfrm>
              <a:off x="994343" y="1355036"/>
              <a:ext cx="9465110" cy="38576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Clr>
                  <a:srgbClr val="3A0CA3"/>
                </a:buClr>
                <a:buSzPct val="120000"/>
                <a:buFontTx/>
                <a:buNone/>
                <a:defRPr sz="1100" b="1" i="0" kern="1200" spc="0">
                  <a:solidFill>
                    <a:srgbClr val="317DD2"/>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600" dirty="0">
                  <a:solidFill>
                    <a:prstClr val="black">
                      <a:lumMod val="50000"/>
                      <a:lumOff val="50000"/>
                    </a:prstClr>
                  </a:solidFill>
                  <a:latin typeface="Arial" panose="020B0604020202020204" pitchFamily="34" charset="0"/>
                  <a:cs typeface="Arial" panose="020B0604020202020204" pitchFamily="34" charset="0"/>
                </a:rPr>
                <a:t>Сравнение пациентов, начавших терапию </a:t>
              </a:r>
              <a:r>
                <a:rPr lang="ru-RU" sz="1600" dirty="0" err="1">
                  <a:solidFill>
                    <a:prstClr val="black">
                      <a:lumMod val="50000"/>
                      <a:lumOff val="50000"/>
                    </a:prstClr>
                  </a:solidFill>
                  <a:latin typeface="Arial" panose="020B0604020202020204" pitchFamily="34" charset="0"/>
                  <a:cs typeface="Arial" panose="020B0604020202020204" pitchFamily="34" charset="0"/>
                </a:rPr>
                <a:t>Эрлеадой</a:t>
              </a:r>
              <a:r>
                <a:rPr lang="ru-RU" sz="1600" dirty="0">
                  <a:solidFill>
                    <a:prstClr val="black">
                      <a:lumMod val="50000"/>
                      <a:lumOff val="50000"/>
                    </a:prstClr>
                  </a:solidFill>
                  <a:latin typeface="Arial" panose="020B0604020202020204" pitchFamily="34" charset="0"/>
                  <a:cs typeface="Arial" panose="020B0604020202020204" pitchFamily="34" charset="0"/>
                </a:rPr>
                <a:t> или </a:t>
              </a:r>
              <a:r>
                <a:rPr lang="ru-RU" sz="1600" dirty="0" err="1">
                  <a:solidFill>
                    <a:prstClr val="black">
                      <a:lumMod val="50000"/>
                      <a:lumOff val="50000"/>
                    </a:prstClr>
                  </a:solidFill>
                  <a:latin typeface="Arial" panose="020B0604020202020204" pitchFamily="34" charset="0"/>
                  <a:cs typeface="Arial" panose="020B0604020202020204" pitchFamily="34" charset="0"/>
                </a:rPr>
                <a:t>энзалутамидом</a:t>
              </a:r>
              <a:endParaRPr lang="ru-RU" sz="1600" dirty="0">
                <a:solidFill>
                  <a:prstClr val="black">
                    <a:lumMod val="50000"/>
                    <a:lumOff val="50000"/>
                  </a:prstClr>
                </a:solidFill>
                <a:latin typeface="Arial" panose="020B0604020202020204" pitchFamily="34" charset="0"/>
                <a:cs typeface="Arial" panose="020B0604020202020204" pitchFamily="34" charset="0"/>
              </a:endParaRPr>
            </a:p>
          </p:txBody>
        </p:sp>
        <p:pic>
          <p:nvPicPr>
            <p:cNvPr id="7" name="Object 3" descr="preencoded.png">
              <a:extLst>
                <a:ext uri="{FF2B5EF4-FFF2-40B4-BE49-F238E27FC236}">
                  <a16:creationId xmlns:a16="http://schemas.microsoft.com/office/drawing/2014/main" xmlns="" id="{C6EA4D5E-A3CF-6CC5-25AA-5D470A0AAA20}"/>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66800" y="2611854"/>
              <a:ext cx="7956997" cy="3349340"/>
            </a:xfrm>
            <a:prstGeom prst="rect">
              <a:avLst/>
            </a:prstGeom>
          </p:spPr>
        </p:pic>
        <p:pic>
          <p:nvPicPr>
            <p:cNvPr id="8" name="Object 4" descr="preencoded.png">
              <a:extLst>
                <a:ext uri="{FF2B5EF4-FFF2-40B4-BE49-F238E27FC236}">
                  <a16:creationId xmlns:a16="http://schemas.microsoft.com/office/drawing/2014/main" xmlns="" id="{66B7E8D1-624C-71C9-FB65-B6D9FFA6DBA9}"/>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2451100" y="5945604"/>
              <a:ext cx="12328" cy="61682"/>
            </a:xfrm>
            <a:prstGeom prst="rect">
              <a:avLst/>
            </a:prstGeom>
          </p:spPr>
        </p:pic>
        <p:pic>
          <p:nvPicPr>
            <p:cNvPr id="9" name="Object 5" descr="preencoded.png">
              <a:extLst>
                <a:ext uri="{FF2B5EF4-FFF2-40B4-BE49-F238E27FC236}">
                  <a16:creationId xmlns:a16="http://schemas.microsoft.com/office/drawing/2014/main" xmlns="" id="{BF6E2EF3-9222-241A-F53D-1635309418D8}"/>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3092450" y="5945604"/>
              <a:ext cx="12353" cy="61682"/>
            </a:xfrm>
            <a:prstGeom prst="rect">
              <a:avLst/>
            </a:prstGeom>
          </p:spPr>
        </p:pic>
        <p:pic>
          <p:nvPicPr>
            <p:cNvPr id="10" name="Object 6" descr="preencoded.png">
              <a:extLst>
                <a:ext uri="{FF2B5EF4-FFF2-40B4-BE49-F238E27FC236}">
                  <a16:creationId xmlns:a16="http://schemas.microsoft.com/office/drawing/2014/main" xmlns="" id="{9E3E6C89-73ED-1E6F-93B6-267F14D68A57}"/>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3752850" y="5945604"/>
              <a:ext cx="12328" cy="61682"/>
            </a:xfrm>
            <a:prstGeom prst="rect">
              <a:avLst/>
            </a:prstGeom>
          </p:spPr>
        </p:pic>
        <p:pic>
          <p:nvPicPr>
            <p:cNvPr id="11" name="Object 7" descr="preencoded.png">
              <a:extLst>
                <a:ext uri="{FF2B5EF4-FFF2-40B4-BE49-F238E27FC236}">
                  <a16:creationId xmlns:a16="http://schemas.microsoft.com/office/drawing/2014/main" xmlns="" id="{DA1732D1-4389-5C81-6922-784357541F9B}"/>
                </a:ext>
              </a:extLst>
            </p:cNvPr>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4400550" y="5945604"/>
              <a:ext cx="12328" cy="61682"/>
            </a:xfrm>
            <a:prstGeom prst="rect">
              <a:avLst/>
            </a:prstGeom>
          </p:spPr>
        </p:pic>
        <p:pic>
          <p:nvPicPr>
            <p:cNvPr id="12" name="Object 8" descr="preencoded.png">
              <a:extLst>
                <a:ext uri="{FF2B5EF4-FFF2-40B4-BE49-F238E27FC236}">
                  <a16:creationId xmlns:a16="http://schemas.microsoft.com/office/drawing/2014/main" xmlns="" id="{D0A89C4B-A768-559A-9BD4-D985DFB517B1}"/>
                </a:ext>
              </a:extLst>
            </p:cNvPr>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5041900" y="5945604"/>
              <a:ext cx="12328" cy="61682"/>
            </a:xfrm>
            <a:prstGeom prst="rect">
              <a:avLst/>
            </a:prstGeom>
          </p:spPr>
        </p:pic>
        <p:pic>
          <p:nvPicPr>
            <p:cNvPr id="13" name="Object 9" descr="preencoded.png">
              <a:extLst>
                <a:ext uri="{FF2B5EF4-FFF2-40B4-BE49-F238E27FC236}">
                  <a16:creationId xmlns:a16="http://schemas.microsoft.com/office/drawing/2014/main" xmlns="" id="{6CEA473F-32FF-B644-3763-C04BF9AA23FF}"/>
                </a:ext>
              </a:extLst>
            </p:cNvPr>
            <p:cNvPicPr>
              <a:picLocks noChangeAspect="1"/>
            </p:cNvPicPr>
            <p:nvPr/>
          </p:nvPicPr>
          <p:blipFill>
            <a:blip r:embed="rId19">
              <a:extLst>
                <a:ext uri="{96DAC541-7B7A-43D3-8B79-37D633B846F1}">
                  <asvg:svgBlip xmlns:asvg="http://schemas.microsoft.com/office/drawing/2016/SVG/main" xmlns="" r:embed="rId20"/>
                </a:ext>
              </a:extLst>
            </a:blip>
            <a:srcRect/>
            <a:stretch/>
          </p:blipFill>
          <p:spPr>
            <a:xfrm>
              <a:off x="5715000" y="5945604"/>
              <a:ext cx="12328" cy="61682"/>
            </a:xfrm>
            <a:prstGeom prst="rect">
              <a:avLst/>
            </a:prstGeom>
          </p:spPr>
        </p:pic>
        <p:pic>
          <p:nvPicPr>
            <p:cNvPr id="14" name="Object 10" descr="preencoded.png">
              <a:extLst>
                <a:ext uri="{FF2B5EF4-FFF2-40B4-BE49-F238E27FC236}">
                  <a16:creationId xmlns:a16="http://schemas.microsoft.com/office/drawing/2014/main" xmlns="" id="{F70CF27E-45A0-C7CC-5F0E-D2B16A4AB5FC}"/>
                </a:ext>
              </a:extLst>
            </p:cNvPr>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6356350" y="5945604"/>
              <a:ext cx="12328" cy="61682"/>
            </a:xfrm>
            <a:prstGeom prst="rect">
              <a:avLst/>
            </a:prstGeom>
          </p:spPr>
        </p:pic>
        <p:pic>
          <p:nvPicPr>
            <p:cNvPr id="15" name="Object 11" descr="preencoded.png">
              <a:extLst>
                <a:ext uri="{FF2B5EF4-FFF2-40B4-BE49-F238E27FC236}">
                  <a16:creationId xmlns:a16="http://schemas.microsoft.com/office/drawing/2014/main" xmlns="" id="{7C6354E5-89C7-A81F-8C07-99834E0BA483}"/>
                </a:ext>
              </a:extLst>
            </p:cNvPr>
            <p:cNvPicPr>
              <a:picLocks noChangeAspect="1"/>
            </p:cNvPicPr>
            <p:nvPr/>
          </p:nvPicPr>
          <p:blipFill>
            <a:blip r:embed="rId23">
              <a:extLst>
                <a:ext uri="{96DAC541-7B7A-43D3-8B79-37D633B846F1}">
                  <asvg:svgBlip xmlns:asvg="http://schemas.microsoft.com/office/drawing/2016/SVG/main" xmlns="" r:embed="rId24"/>
                </a:ext>
              </a:extLst>
            </a:blip>
            <a:srcRect/>
            <a:stretch/>
          </p:blipFill>
          <p:spPr>
            <a:xfrm>
              <a:off x="7016750" y="5945604"/>
              <a:ext cx="12328" cy="61682"/>
            </a:xfrm>
            <a:prstGeom prst="rect">
              <a:avLst/>
            </a:prstGeom>
          </p:spPr>
        </p:pic>
        <p:pic>
          <p:nvPicPr>
            <p:cNvPr id="16" name="Object 12" descr="preencoded.png">
              <a:extLst>
                <a:ext uri="{FF2B5EF4-FFF2-40B4-BE49-F238E27FC236}">
                  <a16:creationId xmlns:a16="http://schemas.microsoft.com/office/drawing/2014/main" xmlns="" id="{29C697D8-9650-318F-BCBC-00C640EE652F}"/>
                </a:ext>
              </a:extLst>
            </p:cNvPr>
            <p:cNvPicPr>
              <a:picLocks noChangeAspect="1"/>
            </p:cNvPicPr>
            <p:nvPr/>
          </p:nvPicPr>
          <p:blipFill>
            <a:blip r:embed="rId25">
              <a:extLst>
                <a:ext uri="{96DAC541-7B7A-43D3-8B79-37D633B846F1}">
                  <asvg:svgBlip xmlns:asvg="http://schemas.microsoft.com/office/drawing/2016/SVG/main" xmlns="" r:embed="rId26"/>
                </a:ext>
              </a:extLst>
            </a:blip>
            <a:srcRect/>
            <a:stretch/>
          </p:blipFill>
          <p:spPr>
            <a:xfrm>
              <a:off x="7658100" y="5945604"/>
              <a:ext cx="12328" cy="61682"/>
            </a:xfrm>
            <a:prstGeom prst="rect">
              <a:avLst/>
            </a:prstGeom>
          </p:spPr>
        </p:pic>
        <p:pic>
          <p:nvPicPr>
            <p:cNvPr id="17" name="Object 13" descr="preencoded.png">
              <a:extLst>
                <a:ext uri="{FF2B5EF4-FFF2-40B4-BE49-F238E27FC236}">
                  <a16:creationId xmlns:a16="http://schemas.microsoft.com/office/drawing/2014/main" xmlns="" id="{DFE9DCFA-EDCB-BF0D-2C26-19A8EE1572C3}"/>
                </a:ext>
              </a:extLst>
            </p:cNvPr>
            <p:cNvPicPr>
              <a:picLocks noChangeAspect="1"/>
            </p:cNvPicPr>
            <p:nvPr/>
          </p:nvPicPr>
          <p:blipFill>
            <a:blip r:embed="rId27">
              <a:extLst>
                <a:ext uri="{96DAC541-7B7A-43D3-8B79-37D633B846F1}">
                  <asvg:svgBlip xmlns:asvg="http://schemas.microsoft.com/office/drawing/2016/SVG/main" xmlns="" r:embed="rId28"/>
                </a:ext>
              </a:extLst>
            </a:blip>
            <a:srcRect/>
            <a:stretch/>
          </p:blipFill>
          <p:spPr>
            <a:xfrm>
              <a:off x="8324850" y="5945604"/>
              <a:ext cx="12328" cy="61682"/>
            </a:xfrm>
            <a:prstGeom prst="rect">
              <a:avLst/>
            </a:prstGeom>
          </p:spPr>
        </p:pic>
        <p:pic>
          <p:nvPicPr>
            <p:cNvPr id="18" name="Object 14" descr="preencoded.png">
              <a:extLst>
                <a:ext uri="{FF2B5EF4-FFF2-40B4-BE49-F238E27FC236}">
                  <a16:creationId xmlns:a16="http://schemas.microsoft.com/office/drawing/2014/main" xmlns="" id="{5D3F2FEF-51C2-D413-8FE5-0DAA9979D357}"/>
                </a:ext>
              </a:extLst>
            </p:cNvPr>
            <p:cNvPicPr>
              <a:picLocks noChangeAspect="1"/>
            </p:cNvPicPr>
            <p:nvPr/>
          </p:nvPicPr>
          <p:blipFill>
            <a:blip r:embed="rId29">
              <a:extLst>
                <a:ext uri="{96DAC541-7B7A-43D3-8B79-37D633B846F1}">
                  <asvg:svgBlip xmlns:asvg="http://schemas.microsoft.com/office/drawing/2016/SVG/main" xmlns="" r:embed="rId30"/>
                </a:ext>
              </a:extLst>
            </a:blip>
            <a:srcRect/>
            <a:stretch/>
          </p:blipFill>
          <p:spPr>
            <a:xfrm>
              <a:off x="9023350" y="5945604"/>
              <a:ext cx="12328" cy="61682"/>
            </a:xfrm>
            <a:prstGeom prst="rect">
              <a:avLst/>
            </a:prstGeom>
          </p:spPr>
        </p:pic>
        <p:pic>
          <p:nvPicPr>
            <p:cNvPr id="19" name="Object 15" descr="preencoded.png">
              <a:extLst>
                <a:ext uri="{FF2B5EF4-FFF2-40B4-BE49-F238E27FC236}">
                  <a16:creationId xmlns:a16="http://schemas.microsoft.com/office/drawing/2014/main" xmlns="" id="{7B98C754-8D92-92D3-0EB6-DA95FC204F83}"/>
                </a:ext>
              </a:extLst>
            </p:cNvPr>
            <p:cNvPicPr>
              <a:picLocks noChangeAspect="1"/>
            </p:cNvPicPr>
            <p:nvPr/>
          </p:nvPicPr>
          <p:blipFill>
            <a:blip r:embed="rId31">
              <a:extLst>
                <a:ext uri="{96DAC541-7B7A-43D3-8B79-37D633B846F1}">
                  <asvg:svgBlip xmlns:asvg="http://schemas.microsoft.com/office/drawing/2016/SVG/main" xmlns="" r:embed="rId32"/>
                </a:ext>
              </a:extLst>
            </a:blip>
            <a:srcRect/>
            <a:stretch/>
          </p:blipFill>
          <p:spPr>
            <a:xfrm>
              <a:off x="1797050" y="5945604"/>
              <a:ext cx="12328" cy="61682"/>
            </a:xfrm>
            <a:prstGeom prst="rect">
              <a:avLst/>
            </a:prstGeom>
          </p:spPr>
        </p:pic>
        <p:pic>
          <p:nvPicPr>
            <p:cNvPr id="20" name="Object 16" descr="preencoded.png">
              <a:extLst>
                <a:ext uri="{FF2B5EF4-FFF2-40B4-BE49-F238E27FC236}">
                  <a16:creationId xmlns:a16="http://schemas.microsoft.com/office/drawing/2014/main" xmlns="" id="{9BE1975E-8937-F152-584B-AE5EBA091E88}"/>
                </a:ext>
              </a:extLst>
            </p:cNvPr>
            <p:cNvPicPr>
              <a:picLocks noChangeAspect="1"/>
            </p:cNvPicPr>
            <p:nvPr/>
          </p:nvPicPr>
          <p:blipFill>
            <a:blip r:embed="rId33">
              <a:extLst>
                <a:ext uri="{96DAC541-7B7A-43D3-8B79-37D633B846F1}">
                  <asvg:svgBlip xmlns:asvg="http://schemas.microsoft.com/office/drawing/2016/SVG/main" xmlns="" r:embed="rId34"/>
                </a:ext>
              </a:extLst>
            </a:blip>
            <a:srcRect/>
            <a:stretch/>
          </p:blipFill>
          <p:spPr>
            <a:xfrm>
              <a:off x="1117600" y="5945604"/>
              <a:ext cx="12328" cy="61682"/>
            </a:xfrm>
            <a:prstGeom prst="rect">
              <a:avLst/>
            </a:prstGeom>
          </p:spPr>
        </p:pic>
        <p:pic>
          <p:nvPicPr>
            <p:cNvPr id="21" name="Object 18" descr="preencoded.png">
              <a:extLst>
                <a:ext uri="{FF2B5EF4-FFF2-40B4-BE49-F238E27FC236}">
                  <a16:creationId xmlns:a16="http://schemas.microsoft.com/office/drawing/2014/main" xmlns="" id="{99549CBC-18BD-794E-AE44-730CECFA08C4}"/>
                </a:ext>
              </a:extLst>
            </p:cNvPr>
            <p:cNvPicPr>
              <a:picLocks noChangeAspect="1"/>
            </p:cNvPicPr>
            <p:nvPr/>
          </p:nvPicPr>
          <p:blipFill>
            <a:blip r:embed="rId35">
              <a:extLst>
                <a:ext uri="{96DAC541-7B7A-43D3-8B79-37D633B846F1}">
                  <asvg:svgBlip xmlns:asvg="http://schemas.microsoft.com/office/drawing/2016/SVG/main" xmlns="" r:embed="rId36"/>
                </a:ext>
              </a:extLst>
            </a:blip>
            <a:srcRect/>
            <a:stretch/>
          </p:blipFill>
          <p:spPr>
            <a:xfrm>
              <a:off x="1123951" y="3862804"/>
              <a:ext cx="7889155" cy="2103361"/>
            </a:xfrm>
            <a:prstGeom prst="rect">
              <a:avLst/>
            </a:prstGeom>
          </p:spPr>
        </p:pic>
        <p:pic>
          <p:nvPicPr>
            <p:cNvPr id="22" name="Object 19" descr="preencoded.png">
              <a:extLst>
                <a:ext uri="{FF2B5EF4-FFF2-40B4-BE49-F238E27FC236}">
                  <a16:creationId xmlns:a16="http://schemas.microsoft.com/office/drawing/2014/main" xmlns="" id="{7B9CD391-ABF7-11E4-16A7-8DF84B5C9AB3}"/>
                </a:ext>
              </a:extLst>
            </p:cNvPr>
            <p:cNvPicPr>
              <a:picLocks noChangeAspect="1"/>
            </p:cNvPicPr>
            <p:nvPr/>
          </p:nvPicPr>
          <p:blipFill>
            <a:blip r:embed="rId37">
              <a:extLst>
                <a:ext uri="{96DAC541-7B7A-43D3-8B79-37D633B846F1}">
                  <asvg:svgBlip xmlns:asvg="http://schemas.microsoft.com/office/drawing/2016/SVG/main" xmlns="" r:embed="rId38"/>
                </a:ext>
              </a:extLst>
            </a:blip>
            <a:srcRect/>
            <a:stretch/>
          </p:blipFill>
          <p:spPr>
            <a:xfrm>
              <a:off x="1117600" y="3583404"/>
              <a:ext cx="7907660" cy="2380931"/>
            </a:xfrm>
            <a:prstGeom prst="rect">
              <a:avLst/>
            </a:prstGeom>
          </p:spPr>
        </p:pic>
        <p:pic>
          <p:nvPicPr>
            <p:cNvPr id="23" name="Object 20" descr="preencoded.png">
              <a:extLst>
                <a:ext uri="{FF2B5EF4-FFF2-40B4-BE49-F238E27FC236}">
                  <a16:creationId xmlns:a16="http://schemas.microsoft.com/office/drawing/2014/main" xmlns="" id="{D1B9E242-2676-F399-27E0-C3CAC198834D}"/>
                </a:ext>
              </a:extLst>
            </p:cNvPr>
            <p:cNvPicPr>
              <a:picLocks noChangeAspect="1"/>
            </p:cNvPicPr>
            <p:nvPr/>
          </p:nvPicPr>
          <p:blipFill>
            <a:blip r:embed="rId39">
              <a:extLst>
                <a:ext uri="{96DAC541-7B7A-43D3-8B79-37D633B846F1}">
                  <asvg:svgBlip xmlns:asvg="http://schemas.microsoft.com/office/drawing/2016/SVG/main" xmlns="" r:embed="rId40"/>
                </a:ext>
              </a:extLst>
            </a:blip>
            <a:srcRect/>
            <a:stretch/>
          </p:blipFill>
          <p:spPr>
            <a:xfrm>
              <a:off x="3092450" y="4269204"/>
              <a:ext cx="12353" cy="1653081"/>
            </a:xfrm>
            <a:prstGeom prst="rect">
              <a:avLst/>
            </a:prstGeom>
          </p:spPr>
        </p:pic>
        <p:pic>
          <p:nvPicPr>
            <p:cNvPr id="24" name="Object 21" descr="preencoded.png">
              <a:extLst>
                <a:ext uri="{FF2B5EF4-FFF2-40B4-BE49-F238E27FC236}">
                  <a16:creationId xmlns:a16="http://schemas.microsoft.com/office/drawing/2014/main" xmlns="" id="{B12840BD-16FB-F043-E427-F36C70C4D406}"/>
                </a:ext>
              </a:extLst>
            </p:cNvPr>
            <p:cNvPicPr>
              <a:picLocks noChangeAspect="1"/>
            </p:cNvPicPr>
            <p:nvPr/>
          </p:nvPicPr>
          <p:blipFill>
            <a:blip r:embed="rId41">
              <a:extLst>
                <a:ext uri="{96DAC541-7B7A-43D3-8B79-37D633B846F1}">
                  <asvg:svgBlip xmlns:asvg="http://schemas.microsoft.com/office/drawing/2016/SVG/main" xmlns="" r:embed="rId42"/>
                </a:ext>
              </a:extLst>
            </a:blip>
            <a:srcRect/>
            <a:stretch/>
          </p:blipFill>
          <p:spPr>
            <a:xfrm>
              <a:off x="5035550" y="3602454"/>
              <a:ext cx="12353" cy="2319249"/>
            </a:xfrm>
            <a:prstGeom prst="rect">
              <a:avLst/>
            </a:prstGeom>
          </p:spPr>
        </p:pic>
        <p:pic>
          <p:nvPicPr>
            <p:cNvPr id="25" name="Object 22" descr="preencoded.png">
              <a:extLst>
                <a:ext uri="{FF2B5EF4-FFF2-40B4-BE49-F238E27FC236}">
                  <a16:creationId xmlns:a16="http://schemas.microsoft.com/office/drawing/2014/main" xmlns="" id="{323A9BCC-D1CF-7AB9-B5C3-DC127FD13880}"/>
                </a:ext>
              </a:extLst>
            </p:cNvPr>
            <p:cNvPicPr>
              <a:picLocks noChangeAspect="1"/>
            </p:cNvPicPr>
            <p:nvPr/>
          </p:nvPicPr>
          <p:blipFill>
            <a:blip r:embed="rId43">
              <a:extLst>
                <a:ext uri="{96DAC541-7B7A-43D3-8B79-37D633B846F1}">
                  <asvg:svgBlip xmlns:asvg="http://schemas.microsoft.com/office/drawing/2016/SVG/main" xmlns="" r:embed="rId44"/>
                </a:ext>
              </a:extLst>
            </a:blip>
            <a:srcRect/>
            <a:stretch/>
          </p:blipFill>
          <p:spPr>
            <a:xfrm>
              <a:off x="7010400" y="3519905"/>
              <a:ext cx="12353" cy="2399435"/>
            </a:xfrm>
            <a:prstGeom prst="rect">
              <a:avLst/>
            </a:prstGeom>
          </p:spPr>
        </p:pic>
        <p:pic>
          <p:nvPicPr>
            <p:cNvPr id="26" name="Object 23" descr="preencoded.png">
              <a:extLst>
                <a:ext uri="{FF2B5EF4-FFF2-40B4-BE49-F238E27FC236}">
                  <a16:creationId xmlns:a16="http://schemas.microsoft.com/office/drawing/2014/main" xmlns="" id="{50B0086F-85E3-58C0-405B-89B75F1A6A97}"/>
                </a:ext>
              </a:extLst>
            </p:cNvPr>
            <p:cNvPicPr>
              <a:picLocks noChangeAspect="1"/>
            </p:cNvPicPr>
            <p:nvPr/>
          </p:nvPicPr>
          <p:blipFill>
            <a:blip r:embed="rId45">
              <a:extLst>
                <a:ext uri="{96DAC541-7B7A-43D3-8B79-37D633B846F1}">
                  <asvg:svgBlip xmlns:asvg="http://schemas.microsoft.com/office/drawing/2016/SVG/main" xmlns="" r:embed="rId46"/>
                </a:ext>
              </a:extLst>
            </a:blip>
            <a:srcRect/>
            <a:stretch/>
          </p:blipFill>
          <p:spPr>
            <a:xfrm>
              <a:off x="9017000" y="3373854"/>
              <a:ext cx="12353" cy="2547472"/>
            </a:xfrm>
            <a:prstGeom prst="rect">
              <a:avLst/>
            </a:prstGeom>
          </p:spPr>
        </p:pic>
        <p:pic>
          <p:nvPicPr>
            <p:cNvPr id="27" name="Object 24" descr="preencoded.png">
              <a:extLst>
                <a:ext uri="{FF2B5EF4-FFF2-40B4-BE49-F238E27FC236}">
                  <a16:creationId xmlns:a16="http://schemas.microsoft.com/office/drawing/2014/main" xmlns="" id="{7CFCB5B2-B383-9CF2-A1BF-F4F0AFB7940F}"/>
                </a:ext>
              </a:extLst>
            </p:cNvPr>
            <p:cNvPicPr>
              <a:picLocks noChangeAspect="1"/>
            </p:cNvPicPr>
            <p:nvPr/>
          </p:nvPicPr>
          <p:blipFill>
            <a:blip r:embed="rId47">
              <a:extLst>
                <a:ext uri="{96DAC541-7B7A-43D3-8B79-37D633B846F1}">
                  <asvg:svgBlip xmlns:asvg="http://schemas.microsoft.com/office/drawing/2016/SVG/main" xmlns="" r:embed="rId48"/>
                </a:ext>
              </a:extLst>
            </a:blip>
            <a:srcRect/>
            <a:stretch/>
          </p:blipFill>
          <p:spPr>
            <a:xfrm>
              <a:off x="1397001" y="2288004"/>
              <a:ext cx="3108771" cy="1048596"/>
            </a:xfrm>
            <a:prstGeom prst="rect">
              <a:avLst/>
            </a:prstGeom>
          </p:spPr>
        </p:pic>
        <p:pic>
          <p:nvPicPr>
            <p:cNvPr id="28" name="Object 25" descr="preencoded.png">
              <a:extLst>
                <a:ext uri="{FF2B5EF4-FFF2-40B4-BE49-F238E27FC236}">
                  <a16:creationId xmlns:a16="http://schemas.microsoft.com/office/drawing/2014/main" xmlns="" id="{DCE7F32B-BECE-8AAF-2930-EADE75F3FD10}"/>
                </a:ext>
              </a:extLst>
            </p:cNvPr>
            <p:cNvPicPr>
              <a:picLocks noChangeAspect="1"/>
            </p:cNvPicPr>
            <p:nvPr/>
          </p:nvPicPr>
          <p:blipFill>
            <a:blip r:embed="rId49">
              <a:extLst>
                <a:ext uri="{96DAC541-7B7A-43D3-8B79-37D633B846F1}">
                  <asvg:svgBlip xmlns:asvg="http://schemas.microsoft.com/office/drawing/2016/SVG/main" xmlns="" r:embed="rId50"/>
                </a:ext>
              </a:extLst>
            </a:blip>
            <a:srcRect/>
            <a:stretch/>
          </p:blipFill>
          <p:spPr>
            <a:xfrm>
              <a:off x="4781550" y="2288004"/>
              <a:ext cx="4644678" cy="1048596"/>
            </a:xfrm>
            <a:prstGeom prst="rect">
              <a:avLst/>
            </a:prstGeom>
          </p:spPr>
        </p:pic>
        <p:pic>
          <p:nvPicPr>
            <p:cNvPr id="29" name="Object 26" descr="preencoded.png">
              <a:extLst>
                <a:ext uri="{FF2B5EF4-FFF2-40B4-BE49-F238E27FC236}">
                  <a16:creationId xmlns:a16="http://schemas.microsoft.com/office/drawing/2014/main" xmlns="" id="{A3DFD209-45D2-A294-875E-82234EECFC6F}"/>
                </a:ext>
              </a:extLst>
            </p:cNvPr>
            <p:cNvPicPr>
              <a:picLocks noChangeAspect="1"/>
            </p:cNvPicPr>
            <p:nvPr/>
          </p:nvPicPr>
          <p:blipFill>
            <a:blip r:embed="rId51">
              <a:extLst>
                <a:ext uri="{96DAC541-7B7A-43D3-8B79-37D633B846F1}">
                  <asvg:svgBlip xmlns:asvg="http://schemas.microsoft.com/office/drawing/2016/SVG/main" xmlns="" r:embed="rId52"/>
                </a:ext>
              </a:extLst>
            </a:blip>
            <a:srcRect/>
            <a:stretch/>
          </p:blipFill>
          <p:spPr>
            <a:xfrm>
              <a:off x="8515350" y="3304005"/>
              <a:ext cx="715516" cy="215887"/>
            </a:xfrm>
            <a:prstGeom prst="rect">
              <a:avLst/>
            </a:prstGeom>
          </p:spPr>
        </p:pic>
        <p:pic>
          <p:nvPicPr>
            <p:cNvPr id="30" name="Object 27" descr="preencoded.png">
              <a:extLst>
                <a:ext uri="{FF2B5EF4-FFF2-40B4-BE49-F238E27FC236}">
                  <a16:creationId xmlns:a16="http://schemas.microsoft.com/office/drawing/2014/main" xmlns="" id="{F68BCA3A-B1A7-63F5-E8A4-075B54F338BC}"/>
                </a:ext>
              </a:extLst>
            </p:cNvPr>
            <p:cNvPicPr>
              <a:picLocks noChangeAspect="1"/>
            </p:cNvPicPr>
            <p:nvPr/>
          </p:nvPicPr>
          <p:blipFill>
            <a:blip r:embed="rId53">
              <a:extLst>
                <a:ext uri="{96DAC541-7B7A-43D3-8B79-37D633B846F1}">
                  <asvg:svgBlip xmlns:asvg="http://schemas.microsoft.com/office/drawing/2016/SVG/main" xmlns="" r:embed="rId54"/>
                </a:ext>
              </a:extLst>
            </a:blip>
            <a:srcRect/>
            <a:stretch/>
          </p:blipFill>
          <p:spPr>
            <a:xfrm>
              <a:off x="8807450" y="3475455"/>
              <a:ext cx="407095" cy="215887"/>
            </a:xfrm>
            <a:prstGeom prst="rect">
              <a:avLst/>
            </a:prstGeom>
          </p:spPr>
        </p:pic>
        <p:pic>
          <p:nvPicPr>
            <p:cNvPr id="31" name="Object 28" descr="preencoded.png">
              <a:extLst>
                <a:ext uri="{FF2B5EF4-FFF2-40B4-BE49-F238E27FC236}">
                  <a16:creationId xmlns:a16="http://schemas.microsoft.com/office/drawing/2014/main" xmlns="" id="{4B410F9A-CC77-EB9A-C586-434BFC9103BC}"/>
                </a:ext>
              </a:extLst>
            </p:cNvPr>
            <p:cNvPicPr>
              <a:picLocks noChangeAspect="1"/>
            </p:cNvPicPr>
            <p:nvPr/>
          </p:nvPicPr>
          <p:blipFill>
            <a:blip r:embed="rId55">
              <a:extLst>
                <a:ext uri="{96DAC541-7B7A-43D3-8B79-37D633B846F1}">
                  <asvg:svgBlip xmlns:asvg="http://schemas.microsoft.com/office/drawing/2016/SVG/main" xmlns="" r:embed="rId56"/>
                </a:ext>
              </a:extLst>
            </a:blip>
            <a:srcRect/>
            <a:stretch/>
          </p:blipFill>
          <p:spPr>
            <a:xfrm>
              <a:off x="6832600" y="3475455"/>
              <a:ext cx="407095" cy="215887"/>
            </a:xfrm>
            <a:prstGeom prst="rect">
              <a:avLst/>
            </a:prstGeom>
          </p:spPr>
        </p:pic>
        <p:pic>
          <p:nvPicPr>
            <p:cNvPr id="32" name="Object 29" descr="preencoded.png">
              <a:extLst>
                <a:ext uri="{FF2B5EF4-FFF2-40B4-BE49-F238E27FC236}">
                  <a16:creationId xmlns:a16="http://schemas.microsoft.com/office/drawing/2014/main" xmlns="" id="{6D6047CE-DCAD-A084-4DDF-7E2D2A1865D5}"/>
                </a:ext>
              </a:extLst>
            </p:cNvPr>
            <p:cNvPicPr>
              <a:picLocks noChangeAspect="1"/>
            </p:cNvPicPr>
            <p:nvPr/>
          </p:nvPicPr>
          <p:blipFill>
            <a:blip r:embed="rId57">
              <a:extLst>
                <a:ext uri="{96DAC541-7B7A-43D3-8B79-37D633B846F1}">
                  <asvg:svgBlip xmlns:asvg="http://schemas.microsoft.com/office/drawing/2016/SVG/main" xmlns="" r:embed="rId58"/>
                </a:ext>
              </a:extLst>
            </a:blip>
            <a:srcRect/>
            <a:stretch/>
          </p:blipFill>
          <p:spPr>
            <a:xfrm>
              <a:off x="4838700" y="3551655"/>
              <a:ext cx="407095" cy="215887"/>
            </a:xfrm>
            <a:prstGeom prst="rect">
              <a:avLst/>
            </a:prstGeom>
          </p:spPr>
        </p:pic>
        <p:pic>
          <p:nvPicPr>
            <p:cNvPr id="33" name="Object 30" descr="preencoded.png">
              <a:extLst>
                <a:ext uri="{FF2B5EF4-FFF2-40B4-BE49-F238E27FC236}">
                  <a16:creationId xmlns:a16="http://schemas.microsoft.com/office/drawing/2014/main" xmlns="" id="{DCE7915E-8D40-D7DD-6F10-640B06E366C2}"/>
                </a:ext>
              </a:extLst>
            </p:cNvPr>
            <p:cNvPicPr>
              <a:picLocks noChangeAspect="1"/>
            </p:cNvPicPr>
            <p:nvPr/>
          </p:nvPicPr>
          <p:blipFill>
            <a:blip r:embed="rId59">
              <a:extLst>
                <a:ext uri="{96DAC541-7B7A-43D3-8B79-37D633B846F1}">
                  <asvg:svgBlip xmlns:asvg="http://schemas.microsoft.com/office/drawing/2016/SVG/main" xmlns="" r:embed="rId60"/>
                </a:ext>
              </a:extLst>
            </a:blip>
            <a:srcRect/>
            <a:stretch/>
          </p:blipFill>
          <p:spPr>
            <a:xfrm>
              <a:off x="2889250" y="4205705"/>
              <a:ext cx="407095" cy="215887"/>
            </a:xfrm>
            <a:prstGeom prst="rect">
              <a:avLst/>
            </a:prstGeom>
          </p:spPr>
        </p:pic>
        <p:pic>
          <p:nvPicPr>
            <p:cNvPr id="34" name="Object 31" descr="preencoded.png">
              <a:extLst>
                <a:ext uri="{FF2B5EF4-FFF2-40B4-BE49-F238E27FC236}">
                  <a16:creationId xmlns:a16="http://schemas.microsoft.com/office/drawing/2014/main" xmlns="" id="{5BD9D88B-1EF4-AA3C-93F5-A455D2ABAA6C}"/>
                </a:ext>
              </a:extLst>
            </p:cNvPr>
            <p:cNvPicPr>
              <a:picLocks noChangeAspect="1"/>
            </p:cNvPicPr>
            <p:nvPr/>
          </p:nvPicPr>
          <p:blipFill>
            <a:blip r:embed="rId61">
              <a:extLst>
                <a:ext uri="{96DAC541-7B7A-43D3-8B79-37D633B846F1}">
                  <asvg:svgBlip xmlns:asvg="http://schemas.microsoft.com/office/drawing/2016/SVG/main" xmlns="" r:embed="rId62"/>
                </a:ext>
              </a:extLst>
            </a:blip>
            <a:srcRect/>
            <a:stretch/>
          </p:blipFill>
          <p:spPr>
            <a:xfrm>
              <a:off x="2889250" y="4745455"/>
              <a:ext cx="407095" cy="215887"/>
            </a:xfrm>
            <a:prstGeom prst="rect">
              <a:avLst/>
            </a:prstGeom>
          </p:spPr>
        </p:pic>
        <p:pic>
          <p:nvPicPr>
            <p:cNvPr id="35" name="Object 32" descr="preencoded.png">
              <a:extLst>
                <a:ext uri="{FF2B5EF4-FFF2-40B4-BE49-F238E27FC236}">
                  <a16:creationId xmlns:a16="http://schemas.microsoft.com/office/drawing/2014/main" xmlns="" id="{DE083D03-77E9-D207-8437-1D8F5E4967D7}"/>
                </a:ext>
              </a:extLst>
            </p:cNvPr>
            <p:cNvPicPr>
              <a:picLocks noChangeAspect="1"/>
            </p:cNvPicPr>
            <p:nvPr/>
          </p:nvPicPr>
          <p:blipFill>
            <a:blip r:embed="rId63">
              <a:extLst>
                <a:ext uri="{96DAC541-7B7A-43D3-8B79-37D633B846F1}">
                  <asvg:svgBlip xmlns:asvg="http://schemas.microsoft.com/office/drawing/2016/SVG/main" xmlns="" r:embed="rId64"/>
                </a:ext>
              </a:extLst>
            </a:blip>
            <a:srcRect/>
            <a:stretch/>
          </p:blipFill>
          <p:spPr>
            <a:xfrm>
              <a:off x="4838700" y="4034255"/>
              <a:ext cx="407095" cy="215887"/>
            </a:xfrm>
            <a:prstGeom prst="rect">
              <a:avLst/>
            </a:prstGeom>
          </p:spPr>
        </p:pic>
        <p:pic>
          <p:nvPicPr>
            <p:cNvPr id="36" name="Object 33" descr="preencoded.png">
              <a:extLst>
                <a:ext uri="{FF2B5EF4-FFF2-40B4-BE49-F238E27FC236}">
                  <a16:creationId xmlns:a16="http://schemas.microsoft.com/office/drawing/2014/main" xmlns="" id="{74B8C591-A31F-DC2E-7694-ED45064C484D}"/>
                </a:ext>
              </a:extLst>
            </p:cNvPr>
            <p:cNvPicPr>
              <a:picLocks noChangeAspect="1"/>
            </p:cNvPicPr>
            <p:nvPr/>
          </p:nvPicPr>
          <p:blipFill>
            <a:blip r:embed="rId65">
              <a:extLst>
                <a:ext uri="{96DAC541-7B7A-43D3-8B79-37D633B846F1}">
                  <asvg:svgBlip xmlns:asvg="http://schemas.microsoft.com/office/drawing/2016/SVG/main" xmlns="" r:embed="rId66"/>
                </a:ext>
              </a:extLst>
            </a:blip>
            <a:srcRect/>
            <a:stretch/>
          </p:blipFill>
          <p:spPr>
            <a:xfrm>
              <a:off x="6832600" y="3767555"/>
              <a:ext cx="407095" cy="215887"/>
            </a:xfrm>
            <a:prstGeom prst="rect">
              <a:avLst/>
            </a:prstGeom>
          </p:spPr>
        </p:pic>
        <p:pic>
          <p:nvPicPr>
            <p:cNvPr id="37" name="Object 34" descr="preencoded.png">
              <a:extLst>
                <a:ext uri="{FF2B5EF4-FFF2-40B4-BE49-F238E27FC236}">
                  <a16:creationId xmlns:a16="http://schemas.microsoft.com/office/drawing/2014/main" xmlns="" id="{575B46A8-BD37-C451-0CD7-4737AEF274FB}"/>
                </a:ext>
              </a:extLst>
            </p:cNvPr>
            <p:cNvPicPr>
              <a:picLocks noChangeAspect="1"/>
            </p:cNvPicPr>
            <p:nvPr/>
          </p:nvPicPr>
          <p:blipFill>
            <a:blip r:embed="rId67">
              <a:extLst>
                <a:ext uri="{96DAC541-7B7A-43D3-8B79-37D633B846F1}">
                  <asvg:svgBlip xmlns:asvg="http://schemas.microsoft.com/office/drawing/2016/SVG/main" xmlns="" r:embed="rId68"/>
                </a:ext>
              </a:extLst>
            </a:blip>
            <a:srcRect/>
            <a:stretch/>
          </p:blipFill>
          <p:spPr>
            <a:xfrm>
              <a:off x="8807450" y="3767555"/>
              <a:ext cx="407095" cy="215887"/>
            </a:xfrm>
            <a:prstGeom prst="rect">
              <a:avLst/>
            </a:prstGeom>
          </p:spPr>
        </p:pic>
        <p:pic>
          <p:nvPicPr>
            <p:cNvPr id="38" name="Object 35" descr="preencoded.png">
              <a:extLst>
                <a:ext uri="{FF2B5EF4-FFF2-40B4-BE49-F238E27FC236}">
                  <a16:creationId xmlns:a16="http://schemas.microsoft.com/office/drawing/2014/main" xmlns="" id="{1A5C3F06-CBDB-0ECC-497B-F656A2D784C4}"/>
                </a:ext>
              </a:extLst>
            </p:cNvPr>
            <p:cNvPicPr>
              <a:picLocks noChangeAspect="1"/>
            </p:cNvPicPr>
            <p:nvPr/>
          </p:nvPicPr>
          <p:blipFill>
            <a:blip r:embed="rId69">
              <a:extLst>
                <a:ext uri="{96DAC541-7B7A-43D3-8B79-37D633B846F1}">
                  <asvg:svgBlip xmlns:asvg="http://schemas.microsoft.com/office/drawing/2016/SVG/main" xmlns="" r:embed="rId70"/>
                </a:ext>
              </a:extLst>
            </a:blip>
            <a:srcRect/>
            <a:stretch/>
          </p:blipFill>
          <p:spPr>
            <a:xfrm>
              <a:off x="9461500" y="2738285"/>
              <a:ext cx="2309584" cy="2927322"/>
            </a:xfrm>
            <a:prstGeom prst="rect">
              <a:avLst/>
            </a:prstGeom>
          </p:spPr>
        </p:pic>
        <p:sp>
          <p:nvSpPr>
            <p:cNvPr id="39" name="Object39">
              <a:extLst>
                <a:ext uri="{FF2B5EF4-FFF2-40B4-BE49-F238E27FC236}">
                  <a16:creationId xmlns:a16="http://schemas.microsoft.com/office/drawing/2014/main" xmlns="" id="{4AC0E0F0-301A-97A1-6311-9FAE2D5E1894}"/>
                </a:ext>
              </a:extLst>
            </p:cNvPr>
            <p:cNvSpPr/>
            <p:nvPr/>
          </p:nvSpPr>
          <p:spPr>
            <a:xfrm>
              <a:off x="622300" y="2553237"/>
              <a:ext cx="395578"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100%</a:t>
              </a:r>
              <a:endParaRPr lang="en-US" sz="1200" kern="0" dirty="0">
                <a:solidFill>
                  <a:prstClr val="black"/>
                </a:solidFill>
                <a:latin typeface="Calibri" panose="020F0502020204030204"/>
              </a:endParaRPr>
            </a:p>
          </p:txBody>
        </p:sp>
        <p:sp>
          <p:nvSpPr>
            <p:cNvPr id="40" name="Object40">
              <a:extLst>
                <a:ext uri="{FF2B5EF4-FFF2-40B4-BE49-F238E27FC236}">
                  <a16:creationId xmlns:a16="http://schemas.microsoft.com/office/drawing/2014/main" xmlns="" id="{8214F8D6-8F31-A955-4840-04308A49D099}"/>
                </a:ext>
              </a:extLst>
            </p:cNvPr>
            <p:cNvSpPr/>
            <p:nvPr/>
          </p:nvSpPr>
          <p:spPr>
            <a:xfrm>
              <a:off x="704850" y="4200150"/>
              <a:ext cx="315335"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50%</a:t>
              </a:r>
              <a:endParaRPr lang="en-US" sz="1200" kern="0" dirty="0">
                <a:solidFill>
                  <a:prstClr val="black"/>
                </a:solidFill>
                <a:latin typeface="Calibri" panose="020F0502020204030204"/>
              </a:endParaRPr>
            </a:p>
          </p:txBody>
        </p:sp>
        <p:sp>
          <p:nvSpPr>
            <p:cNvPr id="41" name="Object41">
              <a:extLst>
                <a:ext uri="{FF2B5EF4-FFF2-40B4-BE49-F238E27FC236}">
                  <a16:creationId xmlns:a16="http://schemas.microsoft.com/office/drawing/2014/main" xmlns="" id="{8B6CBB85-45B3-E7FF-6625-8256D4B7692C}"/>
                </a:ext>
              </a:extLst>
            </p:cNvPr>
            <p:cNvSpPr/>
            <p:nvPr/>
          </p:nvSpPr>
          <p:spPr>
            <a:xfrm>
              <a:off x="704850" y="3867067"/>
              <a:ext cx="315335"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60%</a:t>
              </a:r>
              <a:endParaRPr lang="en-US" sz="1200" kern="0" dirty="0">
                <a:solidFill>
                  <a:prstClr val="black"/>
                </a:solidFill>
                <a:latin typeface="Calibri" panose="020F0502020204030204"/>
              </a:endParaRPr>
            </a:p>
          </p:txBody>
        </p:sp>
        <p:sp>
          <p:nvSpPr>
            <p:cNvPr id="42" name="Object42">
              <a:extLst>
                <a:ext uri="{FF2B5EF4-FFF2-40B4-BE49-F238E27FC236}">
                  <a16:creationId xmlns:a16="http://schemas.microsoft.com/office/drawing/2014/main" xmlns="" id="{34030324-DBD7-8213-A8FB-22DB494E3455}"/>
                </a:ext>
              </a:extLst>
            </p:cNvPr>
            <p:cNvSpPr/>
            <p:nvPr/>
          </p:nvSpPr>
          <p:spPr>
            <a:xfrm>
              <a:off x="704850" y="3540152"/>
              <a:ext cx="315335" cy="178878"/>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70%</a:t>
              </a:r>
              <a:endParaRPr lang="en-US" sz="1200" kern="0" dirty="0">
                <a:solidFill>
                  <a:prstClr val="black"/>
                </a:solidFill>
                <a:latin typeface="Calibri" panose="020F0502020204030204"/>
              </a:endParaRPr>
            </a:p>
          </p:txBody>
        </p:sp>
        <p:sp>
          <p:nvSpPr>
            <p:cNvPr id="43" name="Object43">
              <a:extLst>
                <a:ext uri="{FF2B5EF4-FFF2-40B4-BE49-F238E27FC236}">
                  <a16:creationId xmlns:a16="http://schemas.microsoft.com/office/drawing/2014/main" xmlns="" id="{A20B3940-FB48-FEDC-4B7B-3FAE7027EDF9}"/>
                </a:ext>
              </a:extLst>
            </p:cNvPr>
            <p:cNvSpPr/>
            <p:nvPr/>
          </p:nvSpPr>
          <p:spPr>
            <a:xfrm>
              <a:off x="704850" y="3213236"/>
              <a:ext cx="315335" cy="178878"/>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80%</a:t>
              </a:r>
              <a:endParaRPr lang="en-US" sz="1200" kern="0" dirty="0">
                <a:solidFill>
                  <a:prstClr val="black"/>
                </a:solidFill>
                <a:latin typeface="Calibri" panose="020F0502020204030204"/>
              </a:endParaRPr>
            </a:p>
          </p:txBody>
        </p:sp>
        <p:sp>
          <p:nvSpPr>
            <p:cNvPr id="44" name="Object44">
              <a:extLst>
                <a:ext uri="{FF2B5EF4-FFF2-40B4-BE49-F238E27FC236}">
                  <a16:creationId xmlns:a16="http://schemas.microsoft.com/office/drawing/2014/main" xmlns="" id="{E7758E5B-99F2-B0DD-D344-ED02AFBDF26C}"/>
                </a:ext>
              </a:extLst>
            </p:cNvPr>
            <p:cNvSpPr/>
            <p:nvPr/>
          </p:nvSpPr>
          <p:spPr>
            <a:xfrm>
              <a:off x="704850" y="2880153"/>
              <a:ext cx="315335"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90%</a:t>
              </a:r>
              <a:endParaRPr lang="en-US" sz="1200" kern="0" dirty="0">
                <a:solidFill>
                  <a:prstClr val="black"/>
                </a:solidFill>
                <a:latin typeface="Calibri" panose="020F0502020204030204"/>
              </a:endParaRPr>
            </a:p>
          </p:txBody>
        </p:sp>
        <p:sp>
          <p:nvSpPr>
            <p:cNvPr id="45" name="Object45">
              <a:extLst>
                <a:ext uri="{FF2B5EF4-FFF2-40B4-BE49-F238E27FC236}">
                  <a16:creationId xmlns:a16="http://schemas.microsoft.com/office/drawing/2014/main" xmlns="" id="{14C6CF6F-25FF-BDE5-F039-70C3AE031E53}"/>
                </a:ext>
              </a:extLst>
            </p:cNvPr>
            <p:cNvSpPr/>
            <p:nvPr/>
          </p:nvSpPr>
          <p:spPr>
            <a:xfrm>
              <a:off x="704850" y="4527065"/>
              <a:ext cx="315335"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40%</a:t>
              </a:r>
              <a:endParaRPr lang="en-US" sz="1200" kern="0" dirty="0">
                <a:solidFill>
                  <a:prstClr val="black"/>
                </a:solidFill>
                <a:latin typeface="Calibri" panose="020F0502020204030204"/>
              </a:endParaRPr>
            </a:p>
          </p:txBody>
        </p:sp>
        <p:sp>
          <p:nvSpPr>
            <p:cNvPr id="46" name="Object46">
              <a:extLst>
                <a:ext uri="{FF2B5EF4-FFF2-40B4-BE49-F238E27FC236}">
                  <a16:creationId xmlns:a16="http://schemas.microsoft.com/office/drawing/2014/main" xmlns="" id="{8A5469FA-67DA-6721-ACB9-63C5D1123D50}"/>
                </a:ext>
              </a:extLst>
            </p:cNvPr>
            <p:cNvSpPr/>
            <p:nvPr/>
          </p:nvSpPr>
          <p:spPr>
            <a:xfrm>
              <a:off x="704850" y="4853981"/>
              <a:ext cx="315335" cy="185047"/>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30%</a:t>
              </a:r>
              <a:endParaRPr lang="en-US" sz="1200" kern="0" dirty="0">
                <a:solidFill>
                  <a:prstClr val="black"/>
                </a:solidFill>
                <a:latin typeface="Calibri" panose="020F0502020204030204"/>
              </a:endParaRPr>
            </a:p>
          </p:txBody>
        </p:sp>
        <p:sp>
          <p:nvSpPr>
            <p:cNvPr id="47" name="Object47">
              <a:extLst>
                <a:ext uri="{FF2B5EF4-FFF2-40B4-BE49-F238E27FC236}">
                  <a16:creationId xmlns:a16="http://schemas.microsoft.com/office/drawing/2014/main" xmlns="" id="{90B501B5-680A-D7B7-DB52-3D49D6F3855A}"/>
                </a:ext>
              </a:extLst>
            </p:cNvPr>
            <p:cNvSpPr/>
            <p:nvPr/>
          </p:nvSpPr>
          <p:spPr>
            <a:xfrm>
              <a:off x="685800" y="5187064"/>
              <a:ext cx="333852" cy="178878"/>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20%</a:t>
              </a:r>
              <a:endParaRPr lang="en-US" sz="1200" kern="0" dirty="0">
                <a:solidFill>
                  <a:prstClr val="black"/>
                </a:solidFill>
                <a:latin typeface="Calibri" panose="020F0502020204030204"/>
              </a:endParaRPr>
            </a:p>
          </p:txBody>
        </p:sp>
        <p:sp>
          <p:nvSpPr>
            <p:cNvPr id="48" name="Object48">
              <a:extLst>
                <a:ext uri="{FF2B5EF4-FFF2-40B4-BE49-F238E27FC236}">
                  <a16:creationId xmlns:a16="http://schemas.microsoft.com/office/drawing/2014/main" xmlns="" id="{A5FF2F23-4B3E-EC03-7B37-679C2FEA1417}"/>
                </a:ext>
              </a:extLst>
            </p:cNvPr>
            <p:cNvSpPr/>
            <p:nvPr/>
          </p:nvSpPr>
          <p:spPr>
            <a:xfrm>
              <a:off x="704850" y="5513980"/>
              <a:ext cx="315335" cy="178878"/>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10%</a:t>
              </a:r>
              <a:endParaRPr lang="en-US" sz="1200" kern="0" dirty="0">
                <a:solidFill>
                  <a:prstClr val="black"/>
                </a:solidFill>
                <a:latin typeface="Calibri" panose="020F0502020204030204"/>
              </a:endParaRPr>
            </a:p>
          </p:txBody>
        </p:sp>
        <p:sp>
          <p:nvSpPr>
            <p:cNvPr id="49" name="Object49">
              <a:extLst>
                <a:ext uri="{FF2B5EF4-FFF2-40B4-BE49-F238E27FC236}">
                  <a16:creationId xmlns:a16="http://schemas.microsoft.com/office/drawing/2014/main" xmlns="" id="{0991AE54-2D89-1D87-C0AF-FC950A9D0328}"/>
                </a:ext>
              </a:extLst>
            </p:cNvPr>
            <p:cNvSpPr/>
            <p:nvPr/>
          </p:nvSpPr>
          <p:spPr>
            <a:xfrm>
              <a:off x="806450" y="5840773"/>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0%</a:t>
              </a:r>
              <a:endParaRPr lang="en-US" sz="1200" kern="0" dirty="0">
                <a:solidFill>
                  <a:prstClr val="black"/>
                </a:solidFill>
                <a:latin typeface="Calibri" panose="020F0502020204030204"/>
              </a:endParaRPr>
            </a:p>
          </p:txBody>
        </p:sp>
        <p:sp>
          <p:nvSpPr>
            <p:cNvPr id="50" name="Object50">
              <a:extLst>
                <a:ext uri="{FF2B5EF4-FFF2-40B4-BE49-F238E27FC236}">
                  <a16:creationId xmlns:a16="http://schemas.microsoft.com/office/drawing/2014/main" xmlns="" id="{80DA069D-48CA-92DB-CDC2-FB28134B5B7A}"/>
                </a:ext>
              </a:extLst>
            </p:cNvPr>
            <p:cNvSpPr/>
            <p:nvPr/>
          </p:nvSpPr>
          <p:spPr>
            <a:xfrm>
              <a:off x="9461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0</a:t>
              </a:r>
              <a:endParaRPr lang="en-US" sz="1200" kern="0" dirty="0">
                <a:solidFill>
                  <a:prstClr val="black"/>
                </a:solidFill>
                <a:latin typeface="Calibri" panose="020F0502020204030204"/>
              </a:endParaRPr>
            </a:p>
          </p:txBody>
        </p:sp>
        <p:sp>
          <p:nvSpPr>
            <p:cNvPr id="51" name="Object51">
              <a:extLst>
                <a:ext uri="{FF2B5EF4-FFF2-40B4-BE49-F238E27FC236}">
                  <a16:creationId xmlns:a16="http://schemas.microsoft.com/office/drawing/2014/main" xmlns="" id="{7177B477-56FF-3A23-AA87-34335A99C7AF}"/>
                </a:ext>
              </a:extLst>
            </p:cNvPr>
            <p:cNvSpPr/>
            <p:nvPr/>
          </p:nvSpPr>
          <p:spPr>
            <a:xfrm>
              <a:off x="162560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a:t>
              </a:r>
              <a:endParaRPr lang="en-US" sz="1200" kern="0" dirty="0">
                <a:solidFill>
                  <a:prstClr val="black"/>
                </a:solidFill>
                <a:latin typeface="Calibri" panose="020F0502020204030204"/>
              </a:endParaRPr>
            </a:p>
          </p:txBody>
        </p:sp>
        <p:sp>
          <p:nvSpPr>
            <p:cNvPr id="52" name="Object52">
              <a:extLst>
                <a:ext uri="{FF2B5EF4-FFF2-40B4-BE49-F238E27FC236}">
                  <a16:creationId xmlns:a16="http://schemas.microsoft.com/office/drawing/2014/main" xmlns="" id="{98C17365-14AA-CBA3-5A72-4233B71A3B91}"/>
                </a:ext>
              </a:extLst>
            </p:cNvPr>
            <p:cNvSpPr/>
            <p:nvPr/>
          </p:nvSpPr>
          <p:spPr>
            <a:xfrm>
              <a:off x="22796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2</a:t>
              </a:r>
              <a:endParaRPr lang="en-US" sz="1200" kern="0" dirty="0">
                <a:solidFill>
                  <a:prstClr val="black"/>
                </a:solidFill>
                <a:latin typeface="Calibri" panose="020F0502020204030204"/>
              </a:endParaRPr>
            </a:p>
          </p:txBody>
        </p:sp>
        <p:sp>
          <p:nvSpPr>
            <p:cNvPr id="53" name="Object53">
              <a:extLst>
                <a:ext uri="{FF2B5EF4-FFF2-40B4-BE49-F238E27FC236}">
                  <a16:creationId xmlns:a16="http://schemas.microsoft.com/office/drawing/2014/main" xmlns="" id="{2EE303A9-D65D-B2B3-DFB5-272B5AAADB16}"/>
                </a:ext>
              </a:extLst>
            </p:cNvPr>
            <p:cNvSpPr/>
            <p:nvPr/>
          </p:nvSpPr>
          <p:spPr>
            <a:xfrm>
              <a:off x="293370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3</a:t>
              </a:r>
              <a:endParaRPr lang="en-US" sz="1200" kern="0" dirty="0">
                <a:solidFill>
                  <a:prstClr val="black"/>
                </a:solidFill>
                <a:latin typeface="Calibri" panose="020F0502020204030204"/>
              </a:endParaRPr>
            </a:p>
          </p:txBody>
        </p:sp>
        <p:sp>
          <p:nvSpPr>
            <p:cNvPr id="54" name="Object54">
              <a:extLst>
                <a:ext uri="{FF2B5EF4-FFF2-40B4-BE49-F238E27FC236}">
                  <a16:creationId xmlns:a16="http://schemas.microsoft.com/office/drawing/2014/main" xmlns="" id="{BBF382C4-A421-7548-0197-B3C00BF8B7F2}"/>
                </a:ext>
              </a:extLst>
            </p:cNvPr>
            <p:cNvSpPr/>
            <p:nvPr/>
          </p:nvSpPr>
          <p:spPr>
            <a:xfrm>
              <a:off x="3581400" y="6050614"/>
              <a:ext cx="210265" cy="178878"/>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4</a:t>
              </a:r>
              <a:endParaRPr lang="en-US" sz="1200" kern="0" dirty="0">
                <a:solidFill>
                  <a:prstClr val="black"/>
                </a:solidFill>
                <a:latin typeface="Calibri" panose="020F0502020204030204"/>
              </a:endParaRPr>
            </a:p>
          </p:txBody>
        </p:sp>
        <p:sp>
          <p:nvSpPr>
            <p:cNvPr id="55" name="Object55">
              <a:extLst>
                <a:ext uri="{FF2B5EF4-FFF2-40B4-BE49-F238E27FC236}">
                  <a16:creationId xmlns:a16="http://schemas.microsoft.com/office/drawing/2014/main" xmlns="" id="{A4DFCF8C-9BB3-C7CF-7BAD-CDF538E3BC78}"/>
                </a:ext>
              </a:extLst>
            </p:cNvPr>
            <p:cNvSpPr/>
            <p:nvPr/>
          </p:nvSpPr>
          <p:spPr>
            <a:xfrm>
              <a:off x="42354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5</a:t>
              </a:r>
              <a:endParaRPr lang="en-US" sz="1200" kern="0" dirty="0">
                <a:solidFill>
                  <a:prstClr val="black"/>
                </a:solidFill>
                <a:latin typeface="Calibri" panose="020F0502020204030204"/>
              </a:endParaRPr>
            </a:p>
          </p:txBody>
        </p:sp>
        <p:sp>
          <p:nvSpPr>
            <p:cNvPr id="56" name="Object56">
              <a:extLst>
                <a:ext uri="{FF2B5EF4-FFF2-40B4-BE49-F238E27FC236}">
                  <a16:creationId xmlns:a16="http://schemas.microsoft.com/office/drawing/2014/main" xmlns="" id="{79180763-82A7-5B35-7C4F-8BEA2E793B79}"/>
                </a:ext>
              </a:extLst>
            </p:cNvPr>
            <p:cNvSpPr/>
            <p:nvPr/>
          </p:nvSpPr>
          <p:spPr>
            <a:xfrm>
              <a:off x="48958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6</a:t>
              </a:r>
              <a:endParaRPr lang="en-US" sz="1200" kern="0" dirty="0">
                <a:solidFill>
                  <a:prstClr val="black"/>
                </a:solidFill>
                <a:latin typeface="Calibri" panose="020F0502020204030204"/>
              </a:endParaRPr>
            </a:p>
          </p:txBody>
        </p:sp>
        <p:sp>
          <p:nvSpPr>
            <p:cNvPr id="57" name="Object57">
              <a:extLst>
                <a:ext uri="{FF2B5EF4-FFF2-40B4-BE49-F238E27FC236}">
                  <a16:creationId xmlns:a16="http://schemas.microsoft.com/office/drawing/2014/main" xmlns="" id="{6A523F03-D0F6-0627-E315-2B20C991A709}"/>
                </a:ext>
              </a:extLst>
            </p:cNvPr>
            <p:cNvSpPr/>
            <p:nvPr/>
          </p:nvSpPr>
          <p:spPr>
            <a:xfrm>
              <a:off x="55435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7</a:t>
              </a:r>
              <a:endParaRPr lang="en-US" sz="1200" kern="0" dirty="0">
                <a:solidFill>
                  <a:prstClr val="black"/>
                </a:solidFill>
                <a:latin typeface="Calibri" panose="020F0502020204030204"/>
              </a:endParaRPr>
            </a:p>
          </p:txBody>
        </p:sp>
        <p:sp>
          <p:nvSpPr>
            <p:cNvPr id="58" name="Object58">
              <a:extLst>
                <a:ext uri="{FF2B5EF4-FFF2-40B4-BE49-F238E27FC236}">
                  <a16:creationId xmlns:a16="http://schemas.microsoft.com/office/drawing/2014/main" xmlns="" id="{942C0226-6066-A801-66D7-C356077F2BEE}"/>
                </a:ext>
              </a:extLst>
            </p:cNvPr>
            <p:cNvSpPr/>
            <p:nvPr/>
          </p:nvSpPr>
          <p:spPr>
            <a:xfrm>
              <a:off x="61912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8</a:t>
              </a:r>
              <a:endParaRPr lang="en-US" sz="1200" kern="0" dirty="0">
                <a:solidFill>
                  <a:prstClr val="black"/>
                </a:solidFill>
                <a:latin typeface="Calibri" panose="020F0502020204030204"/>
              </a:endParaRPr>
            </a:p>
          </p:txBody>
        </p:sp>
        <p:sp>
          <p:nvSpPr>
            <p:cNvPr id="59" name="Object59">
              <a:extLst>
                <a:ext uri="{FF2B5EF4-FFF2-40B4-BE49-F238E27FC236}">
                  <a16:creationId xmlns:a16="http://schemas.microsoft.com/office/drawing/2014/main" xmlns="" id="{8DE0C319-428F-3F5F-1F56-2A93BD60E763}"/>
                </a:ext>
              </a:extLst>
            </p:cNvPr>
            <p:cNvSpPr/>
            <p:nvPr/>
          </p:nvSpPr>
          <p:spPr>
            <a:xfrm>
              <a:off x="685800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9</a:t>
              </a:r>
              <a:endParaRPr lang="en-US" sz="1200" kern="0" dirty="0">
                <a:solidFill>
                  <a:prstClr val="black"/>
                </a:solidFill>
                <a:latin typeface="Calibri" panose="020F0502020204030204"/>
              </a:endParaRPr>
            </a:p>
          </p:txBody>
        </p:sp>
        <p:sp>
          <p:nvSpPr>
            <p:cNvPr id="60" name="Object60">
              <a:extLst>
                <a:ext uri="{FF2B5EF4-FFF2-40B4-BE49-F238E27FC236}">
                  <a16:creationId xmlns:a16="http://schemas.microsoft.com/office/drawing/2014/main" xmlns="" id="{234D3986-9084-F98F-D4CD-9B57005F64BC}"/>
                </a:ext>
              </a:extLst>
            </p:cNvPr>
            <p:cNvSpPr/>
            <p:nvPr/>
          </p:nvSpPr>
          <p:spPr>
            <a:xfrm>
              <a:off x="754380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10</a:t>
              </a:r>
              <a:endParaRPr lang="en-US" sz="1200" kern="0" dirty="0">
                <a:solidFill>
                  <a:prstClr val="black"/>
                </a:solidFill>
                <a:latin typeface="Calibri" panose="020F0502020204030204"/>
              </a:endParaRPr>
            </a:p>
          </p:txBody>
        </p:sp>
        <p:sp>
          <p:nvSpPr>
            <p:cNvPr id="61" name="Object61">
              <a:extLst>
                <a:ext uri="{FF2B5EF4-FFF2-40B4-BE49-F238E27FC236}">
                  <a16:creationId xmlns:a16="http://schemas.microsoft.com/office/drawing/2014/main" xmlns="" id="{4198F4D9-134C-1CFA-B4DE-AC8D1981DB18}"/>
                </a:ext>
              </a:extLst>
            </p:cNvPr>
            <p:cNvSpPr/>
            <p:nvPr/>
          </p:nvSpPr>
          <p:spPr>
            <a:xfrm>
              <a:off x="82105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11</a:t>
              </a:r>
              <a:endParaRPr lang="en-US" sz="1200" kern="0" dirty="0">
                <a:solidFill>
                  <a:prstClr val="black"/>
                </a:solidFill>
                <a:latin typeface="Calibri" panose="020F0502020204030204"/>
              </a:endParaRPr>
            </a:p>
          </p:txBody>
        </p:sp>
        <p:sp>
          <p:nvSpPr>
            <p:cNvPr id="62" name="Object62">
              <a:extLst>
                <a:ext uri="{FF2B5EF4-FFF2-40B4-BE49-F238E27FC236}">
                  <a16:creationId xmlns:a16="http://schemas.microsoft.com/office/drawing/2014/main" xmlns="" id="{7156FA4F-795E-D1BA-E608-18300AD31EBF}"/>
                </a:ext>
              </a:extLst>
            </p:cNvPr>
            <p:cNvSpPr/>
            <p:nvPr/>
          </p:nvSpPr>
          <p:spPr>
            <a:xfrm>
              <a:off x="8883650" y="6050614"/>
              <a:ext cx="210401" cy="182930"/>
            </a:xfrm>
            <a:prstGeom prst="rect">
              <a:avLst/>
            </a:prstGeom>
            <a:noFill/>
            <a:ln/>
          </p:spPr>
          <p:txBody>
            <a:bodyPr wrap="square" lIns="0" tIns="0" rIns="0" bIns="0" rtlCol="0" anchor="ctr"/>
            <a:lstStyle/>
            <a:p>
              <a:pPr algn="r" defTabSz="914400">
                <a:lnSpc>
                  <a:spcPts val="1320"/>
                </a:lnSpc>
                <a:defRPr/>
              </a:pPr>
              <a:r>
                <a:rPr lang="en-US" sz="1200" kern="0" dirty="0">
                  <a:solidFill>
                    <a:srgbClr val="5E5E5E"/>
                  </a:solidFill>
                  <a:latin typeface="Calibri Regular" pitchFamily="34" charset="0"/>
                  <a:ea typeface="Calibri Regular" pitchFamily="34" charset="-122"/>
                  <a:cs typeface="Calibri Regular" pitchFamily="34" charset="-120"/>
                </a:rPr>
                <a:t>12</a:t>
              </a:r>
              <a:endParaRPr lang="en-US" sz="1200" kern="0" dirty="0">
                <a:solidFill>
                  <a:prstClr val="black"/>
                </a:solidFill>
                <a:latin typeface="Calibri" panose="020F0502020204030204"/>
              </a:endParaRPr>
            </a:p>
          </p:txBody>
        </p:sp>
        <p:sp>
          <p:nvSpPr>
            <p:cNvPr id="63" name="Object63">
              <a:extLst>
                <a:ext uri="{FF2B5EF4-FFF2-40B4-BE49-F238E27FC236}">
                  <a16:creationId xmlns:a16="http://schemas.microsoft.com/office/drawing/2014/main" xmlns="" id="{62755F7D-DE8D-E409-E039-5661EE030AAA}"/>
                </a:ext>
              </a:extLst>
            </p:cNvPr>
            <p:cNvSpPr/>
            <p:nvPr/>
          </p:nvSpPr>
          <p:spPr>
            <a:xfrm rot="16200000">
              <a:off x="-1435100" y="4021152"/>
              <a:ext cx="3824838" cy="339493"/>
            </a:xfrm>
            <a:prstGeom prst="rect">
              <a:avLst/>
            </a:prstGeom>
            <a:noFill/>
            <a:ln/>
          </p:spPr>
          <p:txBody>
            <a:bodyPr wrap="square" lIns="0" tIns="0" rIns="0" bIns="0" rtlCol="0" anchor="ctr"/>
            <a:lstStyle/>
            <a:p>
              <a:pPr algn="ctr" defTabSz="914400">
                <a:lnSpc>
                  <a:spcPts val="1200"/>
                </a:lnSpc>
                <a:defRPr/>
              </a:pPr>
              <a:r>
                <a:rPr lang="en-US" sz="1000" b="1" kern="0" dirty="0">
                  <a:solidFill>
                    <a:prstClr val="black">
                      <a:lumMod val="65000"/>
                      <a:lumOff val="35000"/>
                    </a:prstClr>
                  </a:solidFill>
                  <a:latin typeface="Calibri Regular" pitchFamily="34" charset="0"/>
                  <a:ea typeface="Calibri Regular" pitchFamily="34" charset="-122"/>
                  <a:cs typeface="Calibri Regular" pitchFamily="34" charset="-120"/>
                </a:rPr>
                <a:t>% пациентов с ответом ПСА90 </a:t>
              </a:r>
              <a:r>
                <a:rPr sz="1200" b="1" kern="0" dirty="0">
                  <a:solidFill>
                    <a:prstClr val="black">
                      <a:lumMod val="65000"/>
                      <a:lumOff val="35000"/>
                    </a:prstClr>
                  </a:solidFill>
                  <a:latin typeface="Calibri" panose="020F0502020204030204"/>
                </a:rPr>
                <a:t/>
              </a:r>
              <a:br>
                <a:rPr sz="1200" b="1" kern="0" dirty="0">
                  <a:solidFill>
                    <a:prstClr val="black">
                      <a:lumMod val="65000"/>
                      <a:lumOff val="35000"/>
                    </a:prstClr>
                  </a:solidFill>
                  <a:latin typeface="Calibri" panose="020F0502020204030204"/>
                </a:rPr>
              </a:br>
              <a:r>
                <a:rPr lang="en-US" sz="1000" b="1" kern="0" dirty="0">
                  <a:solidFill>
                    <a:prstClr val="black">
                      <a:lumMod val="65000"/>
                      <a:lumOff val="35000"/>
                    </a:prstClr>
                  </a:solidFill>
                  <a:latin typeface="Calibri Regular" pitchFamily="34" charset="0"/>
                  <a:ea typeface="Calibri Regular" pitchFamily="34" charset="-122"/>
                  <a:cs typeface="Calibri Regular" pitchFamily="34" charset="-120"/>
                </a:rPr>
                <a:t>(снижение ≥ 90 % относительно исходного значения)</a:t>
              </a:r>
              <a:endParaRPr lang="en-US" sz="1000" b="1" kern="0" dirty="0">
                <a:solidFill>
                  <a:prstClr val="black">
                    <a:lumMod val="65000"/>
                    <a:lumOff val="35000"/>
                  </a:prstClr>
                </a:solidFill>
                <a:latin typeface="Calibri" panose="020F0502020204030204"/>
              </a:endParaRPr>
            </a:p>
          </p:txBody>
        </p:sp>
        <p:sp>
          <p:nvSpPr>
            <p:cNvPr id="64" name="Object64">
              <a:extLst>
                <a:ext uri="{FF2B5EF4-FFF2-40B4-BE49-F238E27FC236}">
                  <a16:creationId xmlns:a16="http://schemas.microsoft.com/office/drawing/2014/main" xmlns="" id="{CE2C2530-107F-9D75-05BE-A242A4D1A5B6}"/>
                </a:ext>
              </a:extLst>
            </p:cNvPr>
            <p:cNvSpPr/>
            <p:nvPr/>
          </p:nvSpPr>
          <p:spPr>
            <a:xfrm rot="5400000">
              <a:off x="6146800" y="4070505"/>
              <a:ext cx="19050" cy="493807"/>
            </a:xfrm>
            <a:prstGeom prst="rect">
              <a:avLst/>
            </a:prstGeom>
            <a:noFill/>
            <a:ln/>
          </p:spPr>
          <p:txBody>
            <a:bodyPr wrap="square" lIns="0" tIns="0" rIns="0" bIns="0" rtlCol="0" anchor="b"/>
            <a:lstStyle/>
            <a:p>
              <a:pPr algn="ctr" defTabSz="914400">
                <a:defRPr/>
              </a:pPr>
              <a:endParaRPr lang="en-US" sz="1200" kern="0" dirty="0">
                <a:solidFill>
                  <a:prstClr val="black"/>
                </a:solidFill>
                <a:latin typeface="Calibri" panose="020F0502020204030204"/>
              </a:endParaRPr>
            </a:p>
          </p:txBody>
        </p:sp>
        <p:sp>
          <p:nvSpPr>
            <p:cNvPr id="65" name="Object65">
              <a:extLst>
                <a:ext uri="{FF2B5EF4-FFF2-40B4-BE49-F238E27FC236}">
                  <a16:creationId xmlns:a16="http://schemas.microsoft.com/office/drawing/2014/main" xmlns="" id="{03728895-9A9F-05F5-A4EA-8514940A627C}"/>
                </a:ext>
              </a:extLst>
            </p:cNvPr>
            <p:cNvSpPr/>
            <p:nvPr/>
          </p:nvSpPr>
          <p:spPr>
            <a:xfrm>
              <a:off x="1397000" y="2287389"/>
              <a:ext cx="1962037" cy="308411"/>
            </a:xfrm>
            <a:prstGeom prst="rect">
              <a:avLst/>
            </a:prstGeom>
            <a:noFill/>
            <a:ln/>
          </p:spPr>
          <p:txBody>
            <a:bodyPr wrap="square" lIns="0" tIns="0" rIns="0" bIns="0" rtlCol="0" anchor="ctr"/>
            <a:lstStyle/>
            <a:p>
              <a:pP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Взвешенное ОР (95 % ДИ)b,c</a:t>
              </a:r>
              <a:endParaRPr lang="en-US" sz="1200" kern="0" dirty="0">
                <a:solidFill>
                  <a:prstClr val="black"/>
                </a:solidFill>
                <a:latin typeface="Calibri" panose="020F0502020204030204"/>
              </a:endParaRPr>
            </a:p>
          </p:txBody>
        </p:sp>
        <p:sp>
          <p:nvSpPr>
            <p:cNvPr id="66" name="Object66">
              <a:extLst>
                <a:ext uri="{FF2B5EF4-FFF2-40B4-BE49-F238E27FC236}">
                  <a16:creationId xmlns:a16="http://schemas.microsoft.com/office/drawing/2014/main" xmlns="" id="{5ED0042F-2FE7-7C44-2EF6-94972C99A108}"/>
                </a:ext>
              </a:extLst>
            </p:cNvPr>
            <p:cNvSpPr/>
            <p:nvPr/>
          </p:nvSpPr>
          <p:spPr>
            <a:xfrm>
              <a:off x="1348023" y="2620179"/>
              <a:ext cx="787400" cy="169555"/>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через 6 мес.</a:t>
              </a:r>
              <a:endParaRPr lang="en-US" sz="933" kern="0" dirty="0">
                <a:solidFill>
                  <a:prstClr val="black"/>
                </a:solidFill>
                <a:latin typeface="Calibri" panose="020F0502020204030204"/>
              </a:endParaRPr>
            </a:p>
          </p:txBody>
        </p:sp>
        <p:sp>
          <p:nvSpPr>
            <p:cNvPr id="67" name="Object67">
              <a:extLst>
                <a:ext uri="{FF2B5EF4-FFF2-40B4-BE49-F238E27FC236}">
                  <a16:creationId xmlns:a16="http://schemas.microsoft.com/office/drawing/2014/main" xmlns="" id="{49949300-BB83-B1AD-59DE-683FCB1AF09A}"/>
                </a:ext>
              </a:extLst>
            </p:cNvPr>
            <p:cNvSpPr/>
            <p:nvPr/>
          </p:nvSpPr>
          <p:spPr>
            <a:xfrm>
              <a:off x="2555157" y="2656384"/>
              <a:ext cx="988143" cy="133350"/>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1,56 (1,09–2,22)</a:t>
              </a:r>
              <a:endParaRPr lang="en-US" sz="933" kern="0" dirty="0">
                <a:solidFill>
                  <a:prstClr val="black"/>
                </a:solidFill>
                <a:latin typeface="Calibri" panose="020F0502020204030204"/>
              </a:endParaRPr>
            </a:p>
          </p:txBody>
        </p:sp>
        <p:sp>
          <p:nvSpPr>
            <p:cNvPr id="68" name="Object68">
              <a:extLst>
                <a:ext uri="{FF2B5EF4-FFF2-40B4-BE49-F238E27FC236}">
                  <a16:creationId xmlns:a16="http://schemas.microsoft.com/office/drawing/2014/main" xmlns="" id="{AC7F1985-BAB4-0B93-8AE4-FA0761CCDDAA}"/>
                </a:ext>
              </a:extLst>
            </p:cNvPr>
            <p:cNvSpPr/>
            <p:nvPr/>
          </p:nvSpPr>
          <p:spPr>
            <a:xfrm>
              <a:off x="3854450" y="2675919"/>
              <a:ext cx="333629"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0,014*</a:t>
              </a:r>
              <a:endParaRPr lang="en-US" sz="933" kern="0" dirty="0">
                <a:solidFill>
                  <a:prstClr val="black"/>
                </a:solidFill>
                <a:latin typeface="Calibri" panose="020F0502020204030204"/>
              </a:endParaRPr>
            </a:p>
          </p:txBody>
        </p:sp>
        <p:sp>
          <p:nvSpPr>
            <p:cNvPr id="69" name="Object69">
              <a:extLst>
                <a:ext uri="{FF2B5EF4-FFF2-40B4-BE49-F238E27FC236}">
                  <a16:creationId xmlns:a16="http://schemas.microsoft.com/office/drawing/2014/main" xmlns="" id="{23649A14-4FB4-D696-26E1-CCEF4C5F3071}"/>
                </a:ext>
              </a:extLst>
            </p:cNvPr>
            <p:cNvSpPr/>
            <p:nvPr/>
          </p:nvSpPr>
          <p:spPr>
            <a:xfrm>
              <a:off x="3625850" y="2356036"/>
              <a:ext cx="787400" cy="184150"/>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р-значение</a:t>
              </a:r>
              <a:endParaRPr lang="en-US" sz="1200" kern="0" dirty="0">
                <a:solidFill>
                  <a:prstClr val="black"/>
                </a:solidFill>
                <a:latin typeface="Calibri" panose="020F0502020204030204"/>
              </a:endParaRPr>
            </a:p>
          </p:txBody>
        </p:sp>
        <p:sp>
          <p:nvSpPr>
            <p:cNvPr id="70" name="Object70">
              <a:extLst>
                <a:ext uri="{FF2B5EF4-FFF2-40B4-BE49-F238E27FC236}">
                  <a16:creationId xmlns:a16="http://schemas.microsoft.com/office/drawing/2014/main" xmlns="" id="{12D4B20E-AFB2-156B-C9E2-CDB1F010D95A}"/>
                </a:ext>
              </a:extLst>
            </p:cNvPr>
            <p:cNvSpPr/>
            <p:nvPr/>
          </p:nvSpPr>
          <p:spPr>
            <a:xfrm>
              <a:off x="2555157" y="2853235"/>
              <a:ext cx="988143" cy="158555"/>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1,49 (1,05–2,11)</a:t>
              </a:r>
              <a:endParaRPr lang="en-US" sz="933" kern="0" dirty="0">
                <a:solidFill>
                  <a:prstClr val="black"/>
                </a:solidFill>
                <a:latin typeface="Calibri" panose="020F0502020204030204"/>
              </a:endParaRPr>
            </a:p>
          </p:txBody>
        </p:sp>
        <p:sp>
          <p:nvSpPr>
            <p:cNvPr id="71" name="Object71">
              <a:extLst>
                <a:ext uri="{FF2B5EF4-FFF2-40B4-BE49-F238E27FC236}">
                  <a16:creationId xmlns:a16="http://schemas.microsoft.com/office/drawing/2014/main" xmlns="" id="{7CFB47B6-DE5A-E0F8-1609-2AC47FFCE606}"/>
                </a:ext>
              </a:extLst>
            </p:cNvPr>
            <p:cNvSpPr/>
            <p:nvPr/>
          </p:nvSpPr>
          <p:spPr>
            <a:xfrm>
              <a:off x="3854450" y="2891807"/>
              <a:ext cx="333629" cy="117196"/>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0,024*</a:t>
              </a:r>
              <a:endParaRPr lang="en-US" sz="933" kern="0" dirty="0">
                <a:solidFill>
                  <a:prstClr val="black"/>
                </a:solidFill>
                <a:latin typeface="Calibri" panose="020F0502020204030204"/>
              </a:endParaRPr>
            </a:p>
          </p:txBody>
        </p:sp>
        <p:sp>
          <p:nvSpPr>
            <p:cNvPr id="72" name="Object72">
              <a:extLst>
                <a:ext uri="{FF2B5EF4-FFF2-40B4-BE49-F238E27FC236}">
                  <a16:creationId xmlns:a16="http://schemas.microsoft.com/office/drawing/2014/main" xmlns="" id="{D9C16493-3589-95F1-D579-806D80E5BF4E}"/>
                </a:ext>
              </a:extLst>
            </p:cNvPr>
            <p:cNvSpPr/>
            <p:nvPr/>
          </p:nvSpPr>
          <p:spPr>
            <a:xfrm>
              <a:off x="2599284" y="3083458"/>
              <a:ext cx="832545" cy="191139"/>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1,49 (1,05–2,11)</a:t>
              </a:r>
              <a:endParaRPr lang="en-US" sz="933" kern="0" dirty="0">
                <a:solidFill>
                  <a:prstClr val="black"/>
                </a:solidFill>
                <a:latin typeface="Calibri" panose="020F0502020204030204"/>
              </a:endParaRPr>
            </a:p>
          </p:txBody>
        </p:sp>
        <p:sp>
          <p:nvSpPr>
            <p:cNvPr id="73" name="Object73">
              <a:extLst>
                <a:ext uri="{FF2B5EF4-FFF2-40B4-BE49-F238E27FC236}">
                  <a16:creationId xmlns:a16="http://schemas.microsoft.com/office/drawing/2014/main" xmlns="" id="{4119AB25-F2FD-61A3-BD81-0009A30D940A}"/>
                </a:ext>
              </a:extLst>
            </p:cNvPr>
            <p:cNvSpPr/>
            <p:nvPr/>
          </p:nvSpPr>
          <p:spPr>
            <a:xfrm>
              <a:off x="3854450" y="3120031"/>
              <a:ext cx="333629"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0,024*</a:t>
              </a:r>
              <a:endParaRPr lang="en-US" sz="933" kern="0" dirty="0">
                <a:solidFill>
                  <a:prstClr val="black"/>
                </a:solidFill>
                <a:latin typeface="Calibri" panose="020F0502020204030204"/>
              </a:endParaRPr>
            </a:p>
          </p:txBody>
        </p:sp>
        <p:sp>
          <p:nvSpPr>
            <p:cNvPr id="74" name="Object74">
              <a:extLst>
                <a:ext uri="{FF2B5EF4-FFF2-40B4-BE49-F238E27FC236}">
                  <a16:creationId xmlns:a16="http://schemas.microsoft.com/office/drawing/2014/main" xmlns="" id="{48EC65BB-EDAD-2CB7-C63F-0BC12802BF23}"/>
                </a:ext>
              </a:extLst>
            </p:cNvPr>
            <p:cNvSpPr/>
            <p:nvPr/>
          </p:nvSpPr>
          <p:spPr>
            <a:xfrm>
              <a:off x="1384300" y="2853235"/>
              <a:ext cx="727329" cy="158555"/>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через 9 мес.</a:t>
              </a:r>
              <a:endParaRPr lang="en-US" sz="933" kern="0" dirty="0">
                <a:solidFill>
                  <a:prstClr val="black"/>
                </a:solidFill>
                <a:latin typeface="Calibri" panose="020F0502020204030204"/>
              </a:endParaRPr>
            </a:p>
          </p:txBody>
        </p:sp>
        <p:sp>
          <p:nvSpPr>
            <p:cNvPr id="75" name="Object75">
              <a:extLst>
                <a:ext uri="{FF2B5EF4-FFF2-40B4-BE49-F238E27FC236}">
                  <a16:creationId xmlns:a16="http://schemas.microsoft.com/office/drawing/2014/main" xmlns="" id="{77787977-627B-1F28-5FAF-2AE62C80BF23}"/>
                </a:ext>
              </a:extLst>
            </p:cNvPr>
            <p:cNvSpPr/>
            <p:nvPr/>
          </p:nvSpPr>
          <p:spPr>
            <a:xfrm>
              <a:off x="1133921" y="3089027"/>
              <a:ext cx="1346200" cy="133350"/>
            </a:xfrm>
            <a:prstGeom prst="rect">
              <a:avLst/>
            </a:prstGeom>
            <a:noFill/>
            <a:ln/>
          </p:spPr>
          <p:txBody>
            <a:bodyPr wrap="square" lIns="0" tIns="0" rIns="0" bIns="0" rtlCol="0" anchor="ctr"/>
            <a:lstStyle/>
            <a:p>
              <a:pPr algn="ctr" defTabSz="914400">
                <a:lnSpc>
                  <a:spcPts val="1049"/>
                </a:lnSpc>
                <a:defRPr/>
              </a:pPr>
              <a:r>
                <a:rPr lang="en-US" sz="933" kern="0" dirty="0">
                  <a:solidFill>
                    <a:srgbClr val="5E5E5E"/>
                  </a:solidFill>
                  <a:latin typeface="Calibri Regular" pitchFamily="34" charset="0"/>
                  <a:ea typeface="Calibri Regular" pitchFamily="34" charset="-122"/>
                  <a:cs typeface="Calibri Regular" pitchFamily="34" charset="-120"/>
                </a:rPr>
                <a:t>за весь период наблюдения</a:t>
              </a:r>
              <a:endParaRPr lang="en-US" sz="933" kern="0" dirty="0">
                <a:solidFill>
                  <a:prstClr val="black"/>
                </a:solidFill>
                <a:latin typeface="Calibri" panose="020F0502020204030204"/>
              </a:endParaRPr>
            </a:p>
          </p:txBody>
        </p:sp>
        <p:sp>
          <p:nvSpPr>
            <p:cNvPr id="76" name="Object76">
              <a:extLst>
                <a:ext uri="{FF2B5EF4-FFF2-40B4-BE49-F238E27FC236}">
                  <a16:creationId xmlns:a16="http://schemas.microsoft.com/office/drawing/2014/main" xmlns="" id="{B058C6CA-6041-0386-0FC4-388D9A830938}"/>
                </a:ext>
              </a:extLst>
            </p:cNvPr>
            <p:cNvSpPr/>
            <p:nvPr/>
          </p:nvSpPr>
          <p:spPr>
            <a:xfrm>
              <a:off x="8509000" y="5767804"/>
              <a:ext cx="438150" cy="146050"/>
            </a:xfrm>
            <a:prstGeom prst="rect">
              <a:avLst/>
            </a:prstGeom>
            <a:noFill/>
            <a:ln/>
          </p:spPr>
          <p:txBody>
            <a:bodyPr wrap="square" lIns="0" tIns="0" rIns="0" bIns="0" rtlCol="0" anchor="ctr"/>
            <a:lstStyle/>
            <a:p>
              <a:pPr algn="ctr" defTabSz="914400">
                <a:lnSpc>
                  <a:spcPts val="1165"/>
                </a:lnSpc>
                <a:defRPr/>
              </a:pPr>
              <a:r>
                <a:rPr lang="en-US" sz="971" kern="0" dirty="0">
                  <a:solidFill>
                    <a:srgbClr val="5E5E5E"/>
                  </a:solidFill>
                  <a:latin typeface="Roboto Condensed Regular" pitchFamily="34" charset="0"/>
                  <a:ea typeface="Roboto Condensed Regular" pitchFamily="34" charset="-122"/>
                  <a:cs typeface="Roboto Condensed Regular" pitchFamily="34" charset="-120"/>
                </a:rPr>
                <a:t>Месяцы</a:t>
              </a:r>
              <a:endParaRPr lang="en-US" sz="971" kern="0" dirty="0">
                <a:solidFill>
                  <a:prstClr val="black"/>
                </a:solidFill>
                <a:latin typeface="Calibri" panose="020F0502020204030204"/>
              </a:endParaRPr>
            </a:p>
          </p:txBody>
        </p:sp>
        <p:sp>
          <p:nvSpPr>
            <p:cNvPr id="77" name="Object77">
              <a:extLst>
                <a:ext uri="{FF2B5EF4-FFF2-40B4-BE49-F238E27FC236}">
                  <a16:creationId xmlns:a16="http://schemas.microsoft.com/office/drawing/2014/main" xmlns="" id="{5655F33E-C515-6ED3-F68A-4885F19FA663}"/>
                </a:ext>
              </a:extLst>
            </p:cNvPr>
            <p:cNvSpPr/>
            <p:nvPr/>
          </p:nvSpPr>
          <p:spPr>
            <a:xfrm>
              <a:off x="6629400" y="2667976"/>
              <a:ext cx="889000" cy="120650"/>
            </a:xfrm>
            <a:prstGeom prst="rect">
              <a:avLst/>
            </a:prstGeom>
            <a:noFill/>
            <a:ln/>
          </p:spPr>
          <p:txBody>
            <a:bodyPr wrap="square" lIns="0" tIns="0" rIns="0" bIns="0" rtlCol="0" anchor="ctr"/>
            <a:lstStyle/>
            <a:p>
              <a:pPr algn="ctr" defTabSz="914400">
                <a:lnSpc>
                  <a:spcPts val="960"/>
                </a:lnSpc>
                <a:defRPr/>
              </a:pPr>
              <a:r>
                <a:rPr lang="en-US" sz="800" kern="0" dirty="0">
                  <a:solidFill>
                    <a:srgbClr val="5E5E5E"/>
                  </a:solidFill>
                  <a:latin typeface="Calibri Regular" pitchFamily="34" charset="0"/>
                  <a:ea typeface="Calibri Regular" pitchFamily="34" charset="-122"/>
                  <a:cs typeface="Calibri Regular" pitchFamily="34" charset="-120"/>
                </a:rPr>
                <a:t>Число пациентов, n</a:t>
              </a:r>
              <a:endParaRPr lang="en-US" sz="800" kern="0" dirty="0">
                <a:solidFill>
                  <a:prstClr val="black"/>
                </a:solidFill>
                <a:latin typeface="Calibri" panose="020F0502020204030204"/>
              </a:endParaRPr>
            </a:p>
          </p:txBody>
        </p:sp>
        <p:sp>
          <p:nvSpPr>
            <p:cNvPr id="78" name="Object78">
              <a:extLst>
                <a:ext uri="{FF2B5EF4-FFF2-40B4-BE49-F238E27FC236}">
                  <a16:creationId xmlns:a16="http://schemas.microsoft.com/office/drawing/2014/main" xmlns="" id="{A1D732B1-AE07-53A9-6F17-E1E2E0FD90F3}"/>
                </a:ext>
              </a:extLst>
            </p:cNvPr>
            <p:cNvSpPr/>
            <p:nvPr/>
          </p:nvSpPr>
          <p:spPr>
            <a:xfrm>
              <a:off x="7759700" y="2668379"/>
              <a:ext cx="333629"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174</a:t>
              </a:r>
              <a:endParaRPr lang="en-US" sz="933" kern="0" dirty="0">
                <a:solidFill>
                  <a:prstClr val="black"/>
                </a:solidFill>
                <a:latin typeface="Calibri" panose="020F0502020204030204"/>
              </a:endParaRPr>
            </a:p>
          </p:txBody>
        </p:sp>
        <p:sp>
          <p:nvSpPr>
            <p:cNvPr id="79" name="Object79">
              <a:extLst>
                <a:ext uri="{FF2B5EF4-FFF2-40B4-BE49-F238E27FC236}">
                  <a16:creationId xmlns:a16="http://schemas.microsoft.com/office/drawing/2014/main" xmlns="" id="{91AAF76D-126A-6123-9ADF-15BB114A7F1A}"/>
                </a:ext>
              </a:extLst>
            </p:cNvPr>
            <p:cNvSpPr/>
            <p:nvPr/>
          </p:nvSpPr>
          <p:spPr>
            <a:xfrm>
              <a:off x="7480300" y="2356036"/>
              <a:ext cx="819150" cy="184150"/>
            </a:xfrm>
            <a:prstGeom prst="rect">
              <a:avLst/>
            </a:prstGeom>
            <a:noFill/>
            <a:ln/>
          </p:spPr>
          <p:txBody>
            <a:bodyPr wrap="square" lIns="0" tIns="0" rIns="0" bIns="0" rtlCol="0" anchor="ctr"/>
            <a:lstStyle/>
            <a:p>
              <a:pPr algn="ctr" defTabSz="914400">
                <a:lnSpc>
                  <a:spcPts val="1440"/>
                </a:lnSpc>
                <a:defRPr/>
              </a:pPr>
              <a:r>
                <a:rPr lang="en-US" sz="1200" kern="0" dirty="0" err="1">
                  <a:solidFill>
                    <a:srgbClr val="491C6B"/>
                  </a:solidFill>
                  <a:latin typeface="Calibri Regular" pitchFamily="34" charset="0"/>
                  <a:ea typeface="Calibri Regular" pitchFamily="34" charset="-122"/>
                  <a:cs typeface="Calibri Regular" pitchFamily="34" charset="-120"/>
                </a:rPr>
                <a:t>Апал</a:t>
              </a:r>
              <a:r>
                <a:rPr lang="ru-RU" sz="1200" kern="0" dirty="0">
                  <a:solidFill>
                    <a:srgbClr val="491C6B"/>
                  </a:solidFill>
                  <a:latin typeface="Calibri Regular" pitchFamily="34" charset="0"/>
                  <a:ea typeface="Calibri Regular" pitchFamily="34" charset="-122"/>
                  <a:cs typeface="Calibri Regular" pitchFamily="34" charset="-120"/>
                </a:rPr>
                <a:t>у</a:t>
              </a:r>
              <a:r>
                <a:rPr lang="en-US" sz="1200" kern="0" dirty="0" err="1">
                  <a:solidFill>
                    <a:srgbClr val="491C6B"/>
                  </a:solidFill>
                  <a:latin typeface="Calibri Regular" pitchFamily="34" charset="0"/>
                  <a:ea typeface="Calibri Regular" pitchFamily="34" charset="-122"/>
                  <a:cs typeface="Calibri Regular" pitchFamily="34" charset="-120"/>
                </a:rPr>
                <a:t>тамид</a:t>
              </a:r>
              <a:endParaRPr lang="en-US" sz="1200" kern="0" dirty="0">
                <a:solidFill>
                  <a:srgbClr val="491C6B"/>
                </a:solidFill>
                <a:latin typeface="Calibri" panose="020F0502020204030204"/>
              </a:endParaRPr>
            </a:p>
          </p:txBody>
        </p:sp>
        <p:sp>
          <p:nvSpPr>
            <p:cNvPr id="80" name="Object80">
              <a:extLst>
                <a:ext uri="{FF2B5EF4-FFF2-40B4-BE49-F238E27FC236}">
                  <a16:creationId xmlns:a16="http://schemas.microsoft.com/office/drawing/2014/main" xmlns="" id="{DED122F0-E350-0143-28F8-C92B8EA39556}"/>
                </a:ext>
              </a:extLst>
            </p:cNvPr>
            <p:cNvSpPr/>
            <p:nvPr/>
          </p:nvSpPr>
          <p:spPr>
            <a:xfrm>
              <a:off x="7759700" y="2884267"/>
              <a:ext cx="333629" cy="117196"/>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3,13</a:t>
              </a:r>
              <a:endParaRPr lang="en-US" sz="933" kern="0" dirty="0">
                <a:solidFill>
                  <a:prstClr val="black"/>
                </a:solidFill>
                <a:latin typeface="Calibri" panose="020F0502020204030204"/>
              </a:endParaRPr>
            </a:p>
          </p:txBody>
        </p:sp>
        <p:sp>
          <p:nvSpPr>
            <p:cNvPr id="81" name="Object81">
              <a:extLst>
                <a:ext uri="{FF2B5EF4-FFF2-40B4-BE49-F238E27FC236}">
                  <a16:creationId xmlns:a16="http://schemas.microsoft.com/office/drawing/2014/main" xmlns="" id="{8AE73AEC-3B0B-9526-CBE8-D0780878D257}"/>
                </a:ext>
              </a:extLst>
            </p:cNvPr>
            <p:cNvSpPr/>
            <p:nvPr/>
          </p:nvSpPr>
          <p:spPr>
            <a:xfrm>
              <a:off x="7696200" y="3127481"/>
              <a:ext cx="475498"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81 (46,3)</a:t>
              </a:r>
              <a:endParaRPr lang="en-US" sz="933" kern="0" dirty="0">
                <a:solidFill>
                  <a:prstClr val="black"/>
                </a:solidFill>
                <a:latin typeface="Calibri" panose="020F0502020204030204"/>
              </a:endParaRPr>
            </a:p>
          </p:txBody>
        </p:sp>
        <p:sp>
          <p:nvSpPr>
            <p:cNvPr id="82" name="Object82">
              <a:extLst>
                <a:ext uri="{FF2B5EF4-FFF2-40B4-BE49-F238E27FC236}">
                  <a16:creationId xmlns:a16="http://schemas.microsoft.com/office/drawing/2014/main" xmlns="" id="{0716ABD7-66E6-981E-C3AC-63A560DAB900}"/>
                </a:ext>
              </a:extLst>
            </p:cNvPr>
            <p:cNvSpPr/>
            <p:nvPr/>
          </p:nvSpPr>
          <p:spPr>
            <a:xfrm>
              <a:off x="4972050" y="2890160"/>
              <a:ext cx="2565400" cy="120650"/>
            </a:xfrm>
            <a:prstGeom prst="rect">
              <a:avLst/>
            </a:prstGeom>
            <a:noFill/>
            <a:ln/>
          </p:spPr>
          <p:txBody>
            <a:bodyPr wrap="square" lIns="0" tIns="0" rIns="0" bIns="0" rtlCol="0" anchor="ctr"/>
            <a:lstStyle/>
            <a:p>
              <a:pPr algn="r" defTabSz="914400">
                <a:lnSpc>
                  <a:spcPts val="960"/>
                </a:lnSpc>
                <a:defRPr/>
              </a:pPr>
              <a:r>
                <a:rPr lang="en-US" sz="800" kern="0" dirty="0">
                  <a:solidFill>
                    <a:srgbClr val="5E5E5E"/>
                  </a:solidFill>
                  <a:latin typeface="Calibri Regular" pitchFamily="34" charset="0"/>
                  <a:ea typeface="Calibri Regular" pitchFamily="34" charset="-122"/>
                  <a:cs typeface="Calibri Regular" pitchFamily="34" charset="-120"/>
                </a:rPr>
                <a:t>Медиана времени до достижения ответа по ПСА, </a:t>
              </a:r>
              <a:r>
                <a:rPr lang="en-US" sz="800" kern="0" dirty="0" err="1">
                  <a:solidFill>
                    <a:srgbClr val="5E5E5E"/>
                  </a:solidFill>
                  <a:latin typeface="Calibri Regular" pitchFamily="34" charset="0"/>
                  <a:ea typeface="Calibri Regular" pitchFamily="34" charset="-122"/>
                  <a:cs typeface="Calibri Regular" pitchFamily="34" charset="-120"/>
                </a:rPr>
                <a:t>месяц</a:t>
              </a:r>
              <a:r>
                <a:rPr lang="ru-RU" sz="800" kern="0" dirty="0">
                  <a:solidFill>
                    <a:srgbClr val="5E5E5E"/>
                  </a:solidFill>
                  <a:latin typeface="Calibri Regular" pitchFamily="34" charset="0"/>
                  <a:ea typeface="Calibri Regular" pitchFamily="34" charset="-122"/>
                  <a:cs typeface="Calibri Regular" pitchFamily="34" charset="-120"/>
                </a:rPr>
                <a:t>ы</a:t>
              </a:r>
              <a:endParaRPr lang="en-US" sz="800" kern="0" dirty="0">
                <a:solidFill>
                  <a:prstClr val="black"/>
                </a:solidFill>
                <a:latin typeface="Calibri" panose="020F0502020204030204"/>
              </a:endParaRPr>
            </a:p>
          </p:txBody>
        </p:sp>
        <p:sp>
          <p:nvSpPr>
            <p:cNvPr id="83" name="Object83">
              <a:extLst>
                <a:ext uri="{FF2B5EF4-FFF2-40B4-BE49-F238E27FC236}">
                  <a16:creationId xmlns:a16="http://schemas.microsoft.com/office/drawing/2014/main" xmlns="" id="{3BF9C5AA-EAAE-F945-68F9-088FD131982E}"/>
                </a:ext>
              </a:extLst>
            </p:cNvPr>
            <p:cNvSpPr/>
            <p:nvPr/>
          </p:nvSpPr>
          <p:spPr>
            <a:xfrm>
              <a:off x="5086350" y="3057953"/>
              <a:ext cx="2444750" cy="241300"/>
            </a:xfrm>
            <a:prstGeom prst="rect">
              <a:avLst/>
            </a:prstGeom>
            <a:noFill/>
            <a:ln/>
          </p:spPr>
          <p:txBody>
            <a:bodyPr wrap="square" lIns="0" tIns="0" rIns="0" bIns="0" rtlCol="0" anchor="ctr"/>
            <a:lstStyle/>
            <a:p>
              <a:pPr algn="r" defTabSz="914400">
                <a:lnSpc>
                  <a:spcPts val="960"/>
                </a:lnSpc>
                <a:defRPr/>
              </a:pPr>
              <a:r>
                <a:rPr lang="en-US" sz="800" kern="0" dirty="0">
                  <a:solidFill>
                    <a:srgbClr val="5E5E5E"/>
                  </a:solidFill>
                  <a:latin typeface="Calibri Regular" pitchFamily="34" charset="0"/>
                  <a:ea typeface="Calibri Regular" pitchFamily="34" charset="-122"/>
                  <a:cs typeface="Calibri Regular" pitchFamily="34" charset="-120"/>
                </a:rPr>
                <a:t>Количество пациентов, достигших ответа по ПСАа, n (%)</a:t>
              </a:r>
              <a:endParaRPr lang="en-US" sz="800" kern="0" dirty="0">
                <a:solidFill>
                  <a:prstClr val="black"/>
                </a:solidFill>
                <a:latin typeface="Calibri" panose="020F0502020204030204"/>
              </a:endParaRPr>
            </a:p>
          </p:txBody>
        </p:sp>
        <p:sp>
          <p:nvSpPr>
            <p:cNvPr id="84" name="Object84">
              <a:extLst>
                <a:ext uri="{FF2B5EF4-FFF2-40B4-BE49-F238E27FC236}">
                  <a16:creationId xmlns:a16="http://schemas.microsoft.com/office/drawing/2014/main" xmlns="" id="{607171AA-E3B7-1607-85C9-2D281B0BCD91}"/>
                </a:ext>
              </a:extLst>
            </p:cNvPr>
            <p:cNvSpPr/>
            <p:nvPr/>
          </p:nvSpPr>
          <p:spPr>
            <a:xfrm>
              <a:off x="8737600" y="2668379"/>
              <a:ext cx="333629"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177</a:t>
              </a:r>
              <a:endParaRPr lang="en-US" sz="933" kern="0" dirty="0">
                <a:solidFill>
                  <a:prstClr val="black"/>
                </a:solidFill>
                <a:latin typeface="Calibri" panose="020F0502020204030204"/>
              </a:endParaRPr>
            </a:p>
          </p:txBody>
        </p:sp>
        <p:sp>
          <p:nvSpPr>
            <p:cNvPr id="85" name="Object85">
              <a:extLst>
                <a:ext uri="{FF2B5EF4-FFF2-40B4-BE49-F238E27FC236}">
                  <a16:creationId xmlns:a16="http://schemas.microsoft.com/office/drawing/2014/main" xmlns="" id="{8CA9738A-79B9-E35E-E8AE-42ED14C36AFC}"/>
                </a:ext>
              </a:extLst>
            </p:cNvPr>
            <p:cNvSpPr/>
            <p:nvPr/>
          </p:nvSpPr>
          <p:spPr>
            <a:xfrm>
              <a:off x="8540750" y="2356036"/>
              <a:ext cx="876300" cy="184150"/>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Энзалутамид</a:t>
              </a:r>
              <a:endParaRPr lang="en-US" sz="1200" kern="0" dirty="0">
                <a:solidFill>
                  <a:prstClr val="black"/>
                </a:solidFill>
                <a:latin typeface="Calibri" panose="020F0502020204030204"/>
              </a:endParaRPr>
            </a:p>
          </p:txBody>
        </p:sp>
        <p:sp>
          <p:nvSpPr>
            <p:cNvPr id="86" name="Object86">
              <a:extLst>
                <a:ext uri="{FF2B5EF4-FFF2-40B4-BE49-F238E27FC236}">
                  <a16:creationId xmlns:a16="http://schemas.microsoft.com/office/drawing/2014/main" xmlns="" id="{5EECE199-D012-BD88-31D0-E91B2A91FB2C}"/>
                </a:ext>
              </a:extLst>
            </p:cNvPr>
            <p:cNvSpPr/>
            <p:nvPr/>
          </p:nvSpPr>
          <p:spPr>
            <a:xfrm>
              <a:off x="8737600" y="2884267"/>
              <a:ext cx="333629" cy="117196"/>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5,20</a:t>
              </a:r>
              <a:endParaRPr lang="en-US" sz="933" kern="0" dirty="0">
                <a:solidFill>
                  <a:prstClr val="black"/>
                </a:solidFill>
                <a:latin typeface="Calibri" panose="020F0502020204030204"/>
              </a:endParaRPr>
            </a:p>
          </p:txBody>
        </p:sp>
        <p:sp>
          <p:nvSpPr>
            <p:cNvPr id="87" name="Object87">
              <a:extLst>
                <a:ext uri="{FF2B5EF4-FFF2-40B4-BE49-F238E27FC236}">
                  <a16:creationId xmlns:a16="http://schemas.microsoft.com/office/drawing/2014/main" xmlns="" id="{9971513B-9175-EE89-E910-F512B4405261}"/>
                </a:ext>
              </a:extLst>
            </p:cNvPr>
            <p:cNvSpPr/>
            <p:nvPr/>
          </p:nvSpPr>
          <p:spPr>
            <a:xfrm>
              <a:off x="8642350" y="3127481"/>
              <a:ext cx="531012" cy="111028"/>
            </a:xfrm>
            <a:prstGeom prst="rect">
              <a:avLst/>
            </a:prstGeom>
            <a:noFill/>
            <a:ln/>
          </p:spPr>
          <p:txBody>
            <a:bodyPr wrap="square" lIns="0" tIns="0" rIns="0" bIns="0" rtlCol="0" anchor="ctr"/>
            <a:lstStyle/>
            <a:p>
              <a:pPr algn="ctr" defTabSz="914400">
                <a:lnSpc>
                  <a:spcPts val="960"/>
                </a:lnSpc>
                <a:defRPr/>
              </a:pPr>
              <a:r>
                <a:rPr lang="en-US" sz="933" kern="0" dirty="0">
                  <a:solidFill>
                    <a:srgbClr val="5E5E5E"/>
                  </a:solidFill>
                  <a:latin typeface="Calibri Regular" pitchFamily="34" charset="0"/>
                  <a:ea typeface="Calibri Regular" pitchFamily="34" charset="-122"/>
                  <a:cs typeface="Calibri Regular" pitchFamily="34" charset="-120"/>
                </a:rPr>
                <a:t>60 (33,8)</a:t>
              </a:r>
              <a:endParaRPr lang="en-US" sz="933" kern="0" dirty="0">
                <a:solidFill>
                  <a:prstClr val="black"/>
                </a:solidFill>
                <a:latin typeface="Calibri" panose="020F0502020204030204"/>
              </a:endParaRPr>
            </a:p>
          </p:txBody>
        </p:sp>
        <p:sp>
          <p:nvSpPr>
            <p:cNvPr id="88" name="Object88">
              <a:extLst>
                <a:ext uri="{FF2B5EF4-FFF2-40B4-BE49-F238E27FC236}">
                  <a16:creationId xmlns:a16="http://schemas.microsoft.com/office/drawing/2014/main" xmlns="" id="{0C176A08-199B-E580-123F-FAEDD9C28A46}"/>
                </a:ext>
              </a:extLst>
            </p:cNvPr>
            <p:cNvSpPr/>
            <p:nvPr/>
          </p:nvSpPr>
          <p:spPr>
            <a:xfrm>
              <a:off x="8801100" y="3475455"/>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491C6B"/>
                  </a:solidFill>
                  <a:latin typeface="Calibri Regular" pitchFamily="34" charset="0"/>
                  <a:ea typeface="Calibri Regular" pitchFamily="34" charset="-122"/>
                  <a:cs typeface="Calibri Regular" pitchFamily="34" charset="-120"/>
                </a:rPr>
                <a:t>70,4%</a:t>
              </a:r>
              <a:endParaRPr lang="en-US" sz="1200" kern="0" dirty="0">
                <a:solidFill>
                  <a:srgbClr val="491C6B"/>
                </a:solidFill>
                <a:latin typeface="Calibri" panose="020F0502020204030204"/>
              </a:endParaRPr>
            </a:p>
          </p:txBody>
        </p:sp>
        <p:sp>
          <p:nvSpPr>
            <p:cNvPr id="89" name="Object89">
              <a:extLst>
                <a:ext uri="{FF2B5EF4-FFF2-40B4-BE49-F238E27FC236}">
                  <a16:creationId xmlns:a16="http://schemas.microsoft.com/office/drawing/2014/main" xmlns="" id="{5A8301C1-B50B-05EA-CE3B-7D72BB96726D}"/>
                </a:ext>
              </a:extLst>
            </p:cNvPr>
            <p:cNvSpPr/>
            <p:nvPr/>
          </p:nvSpPr>
          <p:spPr>
            <a:xfrm>
              <a:off x="6826250" y="3472302"/>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491C6B"/>
                  </a:solidFill>
                  <a:latin typeface="Calibri Regular" pitchFamily="34" charset="0"/>
                  <a:ea typeface="Calibri Regular" pitchFamily="34" charset="-122"/>
                  <a:cs typeface="Calibri Regular" pitchFamily="34" charset="-120"/>
                </a:rPr>
                <a:t>70,4%</a:t>
              </a:r>
              <a:endParaRPr lang="en-US" sz="1200" kern="0" dirty="0">
                <a:solidFill>
                  <a:srgbClr val="491C6B"/>
                </a:solidFill>
                <a:latin typeface="Calibri" panose="020F0502020204030204"/>
              </a:endParaRPr>
            </a:p>
          </p:txBody>
        </p:sp>
        <p:sp>
          <p:nvSpPr>
            <p:cNvPr id="90" name="Object90">
              <a:extLst>
                <a:ext uri="{FF2B5EF4-FFF2-40B4-BE49-F238E27FC236}">
                  <a16:creationId xmlns:a16="http://schemas.microsoft.com/office/drawing/2014/main" xmlns="" id="{F5DD3A99-F0EF-FE0E-AA8F-5FC3E7911E11}"/>
                </a:ext>
              </a:extLst>
            </p:cNvPr>
            <p:cNvSpPr/>
            <p:nvPr/>
          </p:nvSpPr>
          <p:spPr>
            <a:xfrm>
              <a:off x="4832350" y="3552489"/>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491C6B"/>
                  </a:solidFill>
                  <a:latin typeface="Calibri Regular" pitchFamily="34" charset="0"/>
                  <a:ea typeface="Calibri Regular" pitchFamily="34" charset="-122"/>
                  <a:cs typeface="Calibri Regular" pitchFamily="34" charset="-120"/>
                </a:rPr>
                <a:t>69,3%</a:t>
              </a:r>
              <a:endParaRPr lang="en-US" sz="1200" kern="0" dirty="0">
                <a:solidFill>
                  <a:srgbClr val="491C6B"/>
                </a:solidFill>
                <a:latin typeface="Calibri" panose="020F0502020204030204"/>
              </a:endParaRPr>
            </a:p>
          </p:txBody>
        </p:sp>
        <p:sp>
          <p:nvSpPr>
            <p:cNvPr id="91" name="Object91">
              <a:extLst>
                <a:ext uri="{FF2B5EF4-FFF2-40B4-BE49-F238E27FC236}">
                  <a16:creationId xmlns:a16="http://schemas.microsoft.com/office/drawing/2014/main" xmlns="" id="{532AA3B4-3D9F-4F60-4CBE-5739EC40AB6C}"/>
                </a:ext>
              </a:extLst>
            </p:cNvPr>
            <p:cNvSpPr/>
            <p:nvPr/>
          </p:nvSpPr>
          <p:spPr>
            <a:xfrm>
              <a:off x="2882900" y="4206319"/>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491C6B"/>
                  </a:solidFill>
                  <a:latin typeface="Calibri Regular" pitchFamily="34" charset="0"/>
                  <a:ea typeface="Calibri Regular" pitchFamily="34" charset="-122"/>
                  <a:cs typeface="Calibri Regular" pitchFamily="34" charset="-120"/>
                </a:rPr>
                <a:t>49,3%</a:t>
              </a:r>
              <a:endParaRPr lang="en-US" sz="1200" kern="0" dirty="0">
                <a:solidFill>
                  <a:srgbClr val="491C6B"/>
                </a:solidFill>
                <a:latin typeface="Calibri" panose="020F0502020204030204"/>
              </a:endParaRPr>
            </a:p>
          </p:txBody>
        </p:sp>
        <p:sp>
          <p:nvSpPr>
            <p:cNvPr id="92" name="Object92">
              <a:extLst>
                <a:ext uri="{FF2B5EF4-FFF2-40B4-BE49-F238E27FC236}">
                  <a16:creationId xmlns:a16="http://schemas.microsoft.com/office/drawing/2014/main" xmlns="" id="{DA3E754E-40D2-3007-7088-0D0BF02F8331}"/>
                </a:ext>
              </a:extLst>
            </p:cNvPr>
            <p:cNvSpPr/>
            <p:nvPr/>
          </p:nvSpPr>
          <p:spPr>
            <a:xfrm>
              <a:off x="2882900" y="4742953"/>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32,7%</a:t>
              </a:r>
              <a:endParaRPr lang="en-US" sz="1200" kern="0" dirty="0">
                <a:solidFill>
                  <a:prstClr val="black"/>
                </a:solidFill>
                <a:latin typeface="Calibri" panose="020F0502020204030204"/>
              </a:endParaRPr>
            </a:p>
          </p:txBody>
        </p:sp>
        <p:sp>
          <p:nvSpPr>
            <p:cNvPr id="93" name="Object93">
              <a:extLst>
                <a:ext uri="{FF2B5EF4-FFF2-40B4-BE49-F238E27FC236}">
                  <a16:creationId xmlns:a16="http://schemas.microsoft.com/office/drawing/2014/main" xmlns="" id="{0C77E569-8C36-DE67-C455-446BCC7C35E7}"/>
                </a:ext>
              </a:extLst>
            </p:cNvPr>
            <p:cNvSpPr/>
            <p:nvPr/>
          </p:nvSpPr>
          <p:spPr>
            <a:xfrm>
              <a:off x="4832350" y="4033609"/>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55,6%</a:t>
              </a:r>
              <a:endParaRPr lang="en-US" sz="1200" kern="0" dirty="0">
                <a:solidFill>
                  <a:prstClr val="black"/>
                </a:solidFill>
                <a:latin typeface="Calibri" panose="020F0502020204030204"/>
              </a:endParaRPr>
            </a:p>
          </p:txBody>
        </p:sp>
        <p:sp>
          <p:nvSpPr>
            <p:cNvPr id="94" name="Object94">
              <a:extLst>
                <a:ext uri="{FF2B5EF4-FFF2-40B4-BE49-F238E27FC236}">
                  <a16:creationId xmlns:a16="http://schemas.microsoft.com/office/drawing/2014/main" xmlns="" id="{0447E84D-96F0-A05A-5FF1-EE8700DCC546}"/>
                </a:ext>
              </a:extLst>
            </p:cNvPr>
            <p:cNvSpPr/>
            <p:nvPr/>
          </p:nvSpPr>
          <p:spPr>
            <a:xfrm>
              <a:off x="6826250" y="3768376"/>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62,5%</a:t>
              </a:r>
              <a:endParaRPr lang="en-US" sz="1200" kern="0" dirty="0">
                <a:solidFill>
                  <a:prstClr val="black"/>
                </a:solidFill>
                <a:latin typeface="Calibri" panose="020F0502020204030204"/>
              </a:endParaRPr>
            </a:p>
          </p:txBody>
        </p:sp>
        <p:sp>
          <p:nvSpPr>
            <p:cNvPr id="95" name="Object95">
              <a:extLst>
                <a:ext uri="{FF2B5EF4-FFF2-40B4-BE49-F238E27FC236}">
                  <a16:creationId xmlns:a16="http://schemas.microsoft.com/office/drawing/2014/main" xmlns="" id="{32E04ADC-606F-157E-205F-E5651570142A}"/>
                </a:ext>
              </a:extLst>
            </p:cNvPr>
            <p:cNvSpPr/>
            <p:nvPr/>
          </p:nvSpPr>
          <p:spPr>
            <a:xfrm>
              <a:off x="8801100" y="3768376"/>
              <a:ext cx="426152" cy="215887"/>
            </a:xfrm>
            <a:prstGeom prst="rect">
              <a:avLst/>
            </a:prstGeom>
            <a:noFill/>
            <a:ln/>
          </p:spPr>
          <p:txBody>
            <a:bodyPr wrap="square" lIns="0" tIns="0" rIns="0" bIns="0" rtlCol="0" anchor="ctr"/>
            <a:lstStyle/>
            <a:p>
              <a:pPr algn="ctr" defTabSz="914400">
                <a:lnSpc>
                  <a:spcPts val="1440"/>
                </a:lnSpc>
                <a:defRPr/>
              </a:pPr>
              <a:r>
                <a:rPr lang="en-US" sz="1200" kern="0" dirty="0">
                  <a:solidFill>
                    <a:srgbClr val="5E5E5E"/>
                  </a:solidFill>
                  <a:latin typeface="Calibri Regular" pitchFamily="34" charset="0"/>
                  <a:ea typeface="Calibri Regular" pitchFamily="34" charset="-122"/>
                  <a:cs typeface="Calibri Regular" pitchFamily="34" charset="-120"/>
                </a:rPr>
                <a:t>62,5%</a:t>
              </a:r>
              <a:endParaRPr lang="en-US" sz="1200" kern="0" dirty="0">
                <a:solidFill>
                  <a:prstClr val="black"/>
                </a:solidFill>
                <a:latin typeface="Calibri" panose="020F0502020204030204"/>
              </a:endParaRPr>
            </a:p>
          </p:txBody>
        </p:sp>
        <p:sp>
          <p:nvSpPr>
            <p:cNvPr id="96" name="Object96">
              <a:extLst>
                <a:ext uri="{FF2B5EF4-FFF2-40B4-BE49-F238E27FC236}">
                  <a16:creationId xmlns:a16="http://schemas.microsoft.com/office/drawing/2014/main" xmlns="" id="{BF5C3DF9-22F9-26B3-F403-4EF8043443B2}"/>
                </a:ext>
              </a:extLst>
            </p:cNvPr>
            <p:cNvSpPr/>
            <p:nvPr/>
          </p:nvSpPr>
          <p:spPr>
            <a:xfrm>
              <a:off x="-6350" y="2018853"/>
              <a:ext cx="12211050" cy="252897"/>
            </a:xfrm>
            <a:prstGeom prst="rect">
              <a:avLst/>
            </a:prstGeom>
            <a:noFill/>
            <a:ln/>
          </p:spPr>
          <p:txBody>
            <a:bodyPr wrap="square" lIns="0" tIns="0" rIns="0" bIns="0" rtlCol="0" anchor="t"/>
            <a:lstStyle/>
            <a:p>
              <a:pPr algn="ctr" defTabSz="914400">
                <a:lnSpc>
                  <a:spcPts val="1800"/>
                </a:lnSpc>
                <a:defRPr/>
              </a:pPr>
              <a:r>
                <a:rPr lang="en-US" sz="1800" b="1" kern="0" dirty="0">
                  <a:solidFill>
                    <a:srgbClr val="CDD500"/>
                  </a:solidFill>
                  <a:latin typeface="Calibri Bold" pitchFamily="34" charset="0"/>
                  <a:ea typeface="Calibri Bold" pitchFamily="34" charset="-122"/>
                  <a:cs typeface="Calibri Bold" pitchFamily="34" charset="-120"/>
                </a:rPr>
                <a:t>Сравнение времени до достижения ответа ПСА90 в популяции пациентов с </a:t>
              </a:r>
              <a:r>
                <a:rPr lang="en-US" sz="1800" b="1" kern="0" dirty="0" err="1">
                  <a:solidFill>
                    <a:srgbClr val="CDD500"/>
                  </a:solidFill>
                  <a:latin typeface="Calibri Bold" pitchFamily="34" charset="0"/>
                  <a:ea typeface="Calibri Bold" pitchFamily="34" charset="-122"/>
                  <a:cs typeface="Calibri Bold" pitchFamily="34" charset="-120"/>
                </a:rPr>
                <a:t>мГЧРПЖ</a:t>
              </a:r>
              <a:endParaRPr lang="en-US" sz="1800" kern="0" dirty="0">
                <a:solidFill>
                  <a:srgbClr val="CDD500"/>
                </a:solidFill>
                <a:latin typeface="Calibri" panose="020F0502020204030204"/>
              </a:endParaRPr>
            </a:p>
          </p:txBody>
        </p:sp>
        <p:sp>
          <p:nvSpPr>
            <p:cNvPr id="97" name="Object97">
              <a:extLst>
                <a:ext uri="{FF2B5EF4-FFF2-40B4-BE49-F238E27FC236}">
                  <a16:creationId xmlns:a16="http://schemas.microsoft.com/office/drawing/2014/main" xmlns="" id="{B26095E7-7D6F-8FDE-5A4D-94ACB63791D3}"/>
                </a:ext>
              </a:extLst>
            </p:cNvPr>
            <p:cNvSpPr/>
            <p:nvPr/>
          </p:nvSpPr>
          <p:spPr>
            <a:xfrm>
              <a:off x="9491834" y="2670950"/>
              <a:ext cx="2293148" cy="3024595"/>
            </a:xfrm>
            <a:prstGeom prst="rect">
              <a:avLst/>
            </a:prstGeom>
            <a:noFill/>
            <a:ln/>
          </p:spPr>
          <p:txBody>
            <a:bodyPr wrap="square" lIns="0" tIns="0" rIns="0" bIns="0" rtlCol="0" anchor="ctr"/>
            <a:lstStyle/>
            <a:p>
              <a:pPr marL="190510" indent="-190510" defTabSz="914400">
                <a:lnSpc>
                  <a:spcPts val="1440"/>
                </a:lnSpc>
                <a:spcAft>
                  <a:spcPts val="1341"/>
                </a:spcAft>
                <a:buFont typeface="Arial" panose="020B0604020202020204" pitchFamily="34" charset="0"/>
                <a:buChar char="•"/>
                <a:defRPr/>
              </a:pPr>
              <a:r>
                <a:rPr lang="en-US" sz="1400" kern="0" dirty="0">
                  <a:solidFill>
                    <a:srgbClr val="FFFFFF"/>
                  </a:solidFill>
                  <a:latin typeface="Calibri" panose="020F0502020204030204"/>
                  <a:ea typeface="Calibri Regular" pitchFamily="34" charset="-122"/>
                  <a:cs typeface="Calibri Regular" pitchFamily="34" charset="-120"/>
                </a:rPr>
                <a:t>ответ ПСА90 был достигнут достоверно раньше у пациентов, получавших лечение апалутамидом, по сравнению с энзалутамидом </a:t>
              </a:r>
              <a:r>
                <a:rPr sz="1400" kern="0" dirty="0">
                  <a:solidFill>
                    <a:prstClr val="black"/>
                  </a:solidFill>
                  <a:latin typeface="Calibri" panose="020F0502020204030204"/>
                </a:rPr>
                <a:t/>
              </a:r>
              <a:br>
                <a:rPr sz="1400" kern="0" dirty="0">
                  <a:solidFill>
                    <a:prstClr val="black"/>
                  </a:solidFill>
                  <a:latin typeface="Calibri" panose="020F0502020204030204"/>
                </a:rPr>
              </a:br>
              <a:r>
                <a:rPr lang="en-US" sz="1400" kern="0" dirty="0">
                  <a:solidFill>
                    <a:srgbClr val="FFFFFF"/>
                  </a:solidFill>
                  <a:latin typeface="Calibri" panose="020F0502020204030204"/>
                  <a:ea typeface="Calibri Regular" pitchFamily="34" charset="-122"/>
                  <a:cs typeface="Calibri Regular" pitchFamily="34" charset="-120"/>
                </a:rPr>
                <a:t>(все p-значения ≤ 0,024);
доля пациентов, у </a:t>
              </a:r>
              <a:r>
                <a:rPr lang="en-US" sz="1400" kern="0" dirty="0" err="1">
                  <a:solidFill>
                    <a:srgbClr val="FFFFFF"/>
                  </a:solidFill>
                  <a:latin typeface="Calibri" panose="020F0502020204030204"/>
                  <a:ea typeface="Calibri Regular" pitchFamily="34" charset="-122"/>
                  <a:cs typeface="Calibri Regular" pitchFamily="34" charset="-120"/>
                </a:rPr>
                <a:t>которых</a:t>
              </a:r>
              <a:r>
                <a:rPr lang="en-US" sz="1400" kern="0" dirty="0">
                  <a:solidFill>
                    <a:srgbClr val="FFFFFF"/>
                  </a:solidFill>
                  <a:latin typeface="Calibri" panose="020F0502020204030204"/>
                  <a:ea typeface="Calibri Regular" pitchFamily="34" charset="-122"/>
                  <a:cs typeface="Calibri Regular" pitchFamily="34" charset="-120"/>
                </a:rPr>
                <a:t> </a:t>
              </a:r>
              <a:r>
                <a:rPr lang="ru-RU" sz="1400" kern="0" dirty="0">
                  <a:solidFill>
                    <a:srgbClr val="FFFFFF"/>
                  </a:solidFill>
                  <a:latin typeface="Calibri" panose="020F0502020204030204"/>
                  <a:ea typeface="Calibri Regular" pitchFamily="34" charset="-122"/>
                  <a:cs typeface="Calibri Regular" pitchFamily="34" charset="-120"/>
                </a:rPr>
                <a:t/>
              </a:r>
              <a:br>
                <a:rPr lang="ru-RU" sz="1400" kern="0" dirty="0">
                  <a:solidFill>
                    <a:srgbClr val="FFFFFF"/>
                  </a:solidFill>
                  <a:latin typeface="Calibri" panose="020F0502020204030204"/>
                  <a:ea typeface="Calibri Regular" pitchFamily="34" charset="-122"/>
                  <a:cs typeface="Calibri Regular" pitchFamily="34" charset="-120"/>
                </a:rPr>
              </a:br>
              <a:r>
                <a:rPr lang="en-US" sz="1400" kern="0" dirty="0" err="1">
                  <a:solidFill>
                    <a:srgbClr val="FFFFFF"/>
                  </a:solidFill>
                  <a:latin typeface="Calibri" panose="020F0502020204030204"/>
                  <a:ea typeface="Calibri Regular" pitchFamily="34" charset="-122"/>
                  <a:cs typeface="Calibri Regular" pitchFamily="34" charset="-120"/>
                </a:rPr>
                <a:t>был</a:t>
              </a:r>
              <a:r>
                <a:rPr lang="en-US" sz="1400" kern="0" dirty="0">
                  <a:solidFill>
                    <a:srgbClr val="FFFFFF"/>
                  </a:solidFill>
                  <a:latin typeface="Calibri" panose="020F0502020204030204"/>
                  <a:ea typeface="Calibri Regular" pitchFamily="34" charset="-122"/>
                  <a:cs typeface="Calibri Regular" pitchFamily="34" charset="-120"/>
                </a:rPr>
                <a:t> достигнут ранний и выраженный ответ ПСА90, была выше на фоне терапии апалутамидом, </a:t>
              </a:r>
              <a:r>
                <a:rPr lang="ru-RU" sz="1400" kern="0" dirty="0">
                  <a:solidFill>
                    <a:srgbClr val="FFFFFF"/>
                  </a:solidFill>
                  <a:latin typeface="Calibri" panose="020F0502020204030204"/>
                  <a:ea typeface="Calibri Regular" pitchFamily="34" charset="-122"/>
                  <a:cs typeface="Calibri Regular" pitchFamily="34" charset="-120"/>
                </a:rPr>
                <a:t/>
              </a:r>
              <a:br>
                <a:rPr lang="ru-RU" sz="1400" kern="0" dirty="0">
                  <a:solidFill>
                    <a:srgbClr val="FFFFFF"/>
                  </a:solidFill>
                  <a:latin typeface="Calibri" panose="020F0502020204030204"/>
                  <a:ea typeface="Calibri Regular" pitchFamily="34" charset="-122"/>
                  <a:cs typeface="Calibri Regular" pitchFamily="34" charset="-120"/>
                </a:rPr>
              </a:br>
              <a:r>
                <a:rPr lang="en-US" sz="1400" kern="0" dirty="0" err="1">
                  <a:solidFill>
                    <a:srgbClr val="FFFFFF"/>
                  </a:solidFill>
                  <a:latin typeface="Calibri" panose="020F0502020204030204"/>
                  <a:ea typeface="Calibri Regular" pitchFamily="34" charset="-122"/>
                  <a:cs typeface="Calibri Regular" pitchFamily="34" charset="-120"/>
                </a:rPr>
                <a:t>по</a:t>
              </a:r>
              <a:r>
                <a:rPr lang="en-US" sz="1400" kern="0" dirty="0">
                  <a:solidFill>
                    <a:srgbClr val="FFFFFF"/>
                  </a:solidFill>
                  <a:latin typeface="Calibri" panose="020F0502020204030204"/>
                  <a:ea typeface="Calibri Regular" pitchFamily="34" charset="-122"/>
                  <a:cs typeface="Calibri Regular" pitchFamily="34" charset="-120"/>
                </a:rPr>
                <a:t> сравнению с энзалутамидом.</a:t>
              </a:r>
              <a:endParaRPr lang="en-US" sz="1400" kern="0" dirty="0">
                <a:solidFill>
                  <a:prstClr val="black"/>
                </a:solidFill>
                <a:latin typeface="Calibri" panose="020F0502020204030204"/>
              </a:endParaRPr>
            </a:p>
          </p:txBody>
        </p:sp>
        <p:sp>
          <p:nvSpPr>
            <p:cNvPr id="98" name="TextBox 97">
              <a:extLst>
                <a:ext uri="{FF2B5EF4-FFF2-40B4-BE49-F238E27FC236}">
                  <a16:creationId xmlns:a16="http://schemas.microsoft.com/office/drawing/2014/main" xmlns="" id="{86F33E51-6B8E-33D7-D1D3-CF3DAF1AFAE0}"/>
                </a:ext>
              </a:extLst>
            </p:cNvPr>
            <p:cNvSpPr txBox="1"/>
            <p:nvPr/>
          </p:nvSpPr>
          <p:spPr>
            <a:xfrm>
              <a:off x="3543300" y="1660261"/>
              <a:ext cx="5082442" cy="276999"/>
            </a:xfrm>
            <a:prstGeom prst="rect">
              <a:avLst/>
            </a:prstGeom>
            <a:solidFill>
              <a:sysClr val="window" lastClr="FFFFFF"/>
            </a:solidFill>
            <a:ln>
              <a:solidFill>
                <a:srgbClr val="327DD2"/>
              </a:solidFill>
            </a:ln>
          </p:spPr>
          <p:txBody>
            <a:bodyPr wrap="square" rtlCol="0">
              <a:spAutoFit/>
            </a:bodyPr>
            <a:lstStyle/>
            <a:p>
              <a:pPr algn="ctr" defTabSz="914400">
                <a:defRPr/>
              </a:pPr>
              <a:r>
                <a:rPr lang="ru-RU" sz="1200" b="1" kern="0" dirty="0">
                  <a:solidFill>
                    <a:srgbClr val="327DD2"/>
                  </a:solidFill>
                  <a:latin typeface="Calibri" panose="020F0502020204030204"/>
                  <a:ea typeface="Calibri Regular" pitchFamily="34" charset="-122"/>
                </a:rPr>
                <a:t>Результаты наблюдательного ретроспективного исследования</a:t>
              </a:r>
            </a:p>
          </p:txBody>
        </p:sp>
        <p:sp>
          <p:nvSpPr>
            <p:cNvPr id="99" name="Object13">
              <a:extLst>
                <a:ext uri="{FF2B5EF4-FFF2-40B4-BE49-F238E27FC236}">
                  <a16:creationId xmlns:a16="http://schemas.microsoft.com/office/drawing/2014/main" xmlns="" id="{0BFB9931-7BAB-2F00-337D-6330E136A5EF}"/>
                </a:ext>
              </a:extLst>
            </p:cNvPr>
            <p:cNvSpPr/>
            <p:nvPr/>
          </p:nvSpPr>
          <p:spPr>
            <a:xfrm>
              <a:off x="317500" y="6259429"/>
              <a:ext cx="10623216" cy="596900"/>
            </a:xfrm>
            <a:prstGeom prst="rect">
              <a:avLst/>
            </a:prstGeom>
            <a:noFill/>
            <a:ln/>
          </p:spPr>
          <p:txBody>
            <a:bodyPr wrap="square" lIns="0" tIns="0" rIns="0" bIns="0" rtlCol="0" anchor="ctr"/>
            <a:lstStyle/>
            <a:p>
              <a:pPr defTabSz="914400">
                <a:lnSpc>
                  <a:spcPct val="80000"/>
                </a:lnSpc>
              </a:pP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*Уровень статистической значимости 5%; a Ответ ПСА90 определялся как первое снижение уровня ПСА в периоде наблюдения как минимум на 90% от последнего значения ПСА в пределах 13 недель от индексной даты. b Показатели предрасположенности были сгенерированы с использованием вероятностных оценок из моделей логистической регрессии, включавших следующие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предикторные</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факторы: возрастная группа, расовая принадлежность, индексный год, исходное проведение андроген-депривационной терапии, длительность АДТ (≥ 6 месяцев, &lt; 6 месяцев или нет данных), исходное применение ингибиторов андрогенных рецепторов первого поколения, исходный уровень ПСА (непрерывная переменная), исходный уровень тестостерона (&lt; 50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нг</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дл</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50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нг</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дл</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или нет данных), категориальная оценка по шкале Глисона и интервал между датой выявления метастазов и индексной датой. Каждому пациенту были присвоены весовые коэффициенты, обратные вероятности лечения, которые рассчитывали следующим образом: 1/(показатель предрасположенности) для когорты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апалутамида</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(исследуемая когорта) и 1/(1 – показатель предрасположенности) для когорт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энзалутамида</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(контрольные когорты). Нормализованные весовые коэффициенты, обратные вероятности лечения, были усечены на уровне 95-х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процентилей</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c Отношение рисков &gt; 1 указывает на то, что в когорте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апалутамида</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частота достижения ответа ПСА90 была выше, чем в когорте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энзалутамида</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ДИ – доверительный интервал; ОР – отношение рисков;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мКЧРПЖ</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метастатический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-чувствительный рак предстательной железы; ПСА –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простатспецифический</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антиген; ПСА90 – снижение уровня ПСА ≥ 90% от исходного значения.</a:t>
              </a:r>
              <a:b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b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1. ASCO GU 2022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Lowentritt</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B.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et</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al</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ASCO GU 2022_A572_poster B9_ PSA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in</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6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mHSPC_APA</a:t>
              </a:r>
              <a:r>
                <a:rPr lang="ru-RU" sz="6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/EN. Материал предназначен исключительно для медицинских и фармацевтических работников</a:t>
              </a:r>
            </a:p>
          </p:txBody>
        </p:sp>
      </p:grpSp>
      <p:sp>
        <p:nvSpPr>
          <p:cNvPr id="101" name="Rectangle 100">
            <a:extLst>
              <a:ext uri="{FF2B5EF4-FFF2-40B4-BE49-F238E27FC236}">
                <a16:creationId xmlns:a16="http://schemas.microsoft.com/office/drawing/2014/main" xmlns="" id="{D941A817-A577-1E95-EF4B-594A008367EE}"/>
              </a:ext>
            </a:extLst>
          </p:cNvPr>
          <p:cNvSpPr>
            <a:spLocks noChangeAspect="1"/>
          </p:cNvSpPr>
          <p:nvPr/>
        </p:nvSpPr>
        <p:spPr>
          <a:xfrm>
            <a:off x="7541754" y="2127424"/>
            <a:ext cx="97200" cy="97200"/>
          </a:xfrm>
          <a:prstGeom prst="rect">
            <a:avLst/>
          </a:prstGeom>
          <a:solidFill>
            <a:srgbClr val="491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642514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625519834"/>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20483" name="think-cell Slide" r:id="rId5" imgW="592" imgH="595" progId="TCLayout.ActiveDocument.1">
                  <p:embed/>
                </p:oleObj>
              </mc:Choice>
              <mc:Fallback>
                <p:oleObj name="think-cell Slide" r:id="rId5" imgW="592" imgH="595" progId="TCLayout.ActiveDocument.1">
                  <p:embed/>
                  <p:pic>
                    <p:nvPicPr>
                      <p:cNvPr id="0" name=""/>
                      <p:cNvPicPr/>
                      <p:nvPr/>
                    </p:nvPicPr>
                    <p:blipFill>
                      <a:blip r:embed="rId6"/>
                      <a:stretch>
                        <a:fillRect/>
                      </a:stretch>
                    </p:blipFill>
                    <p:spPr>
                      <a:xfrm>
                        <a:off x="4108" y="3361"/>
                        <a:ext cx="3361" cy="3361"/>
                      </a:xfrm>
                      <a:prstGeom prst="rect">
                        <a:avLst/>
                      </a:prstGeom>
                    </p:spPr>
                  </p:pic>
                </p:oleObj>
              </mc:Fallback>
            </mc:AlternateContent>
          </a:graphicData>
        </a:graphic>
      </p:graphicFrame>
      <p:graphicFrame>
        <p:nvGraphicFramePr>
          <p:cNvPr id="10" name="Content Placeholder 5">
            <a:extLst>
              <a:ext uri="{FF2B5EF4-FFF2-40B4-BE49-F238E27FC236}">
                <a16:creationId xmlns:a16="http://schemas.microsoft.com/office/drawing/2014/main" xmlns="" id="{9901FBC7-0AB8-3228-D581-3A9729D85040}"/>
              </a:ext>
            </a:extLst>
          </p:cNvPr>
          <p:cNvGraphicFramePr>
            <a:graphicFrameLocks/>
          </p:cNvGraphicFramePr>
          <p:nvPr>
            <p:extLst>
              <p:ext uri="{D42A27DB-BD31-4B8C-83A1-F6EECF244321}">
                <p14:modId xmlns:p14="http://schemas.microsoft.com/office/powerpoint/2010/main" val="3341473907"/>
              </p:ext>
            </p:extLst>
          </p:nvPr>
        </p:nvGraphicFramePr>
        <p:xfrm>
          <a:off x="638863" y="1841562"/>
          <a:ext cx="10791897" cy="3596640"/>
        </p:xfrm>
        <a:graphic>
          <a:graphicData uri="http://schemas.openxmlformats.org/drawingml/2006/table">
            <a:tbl>
              <a:tblPr firstRow="1" bandRow="1">
                <a:tableStyleId>{17292A2E-F333-43FB-9621-5CBBE7FDCDCB}</a:tableStyleId>
              </a:tblPr>
              <a:tblGrid>
                <a:gridCol w="6900167">
                  <a:extLst>
                    <a:ext uri="{9D8B030D-6E8A-4147-A177-3AD203B41FA5}">
                      <a16:colId xmlns:a16="http://schemas.microsoft.com/office/drawing/2014/main" xmlns="" val="1820224802"/>
                    </a:ext>
                  </a:extLst>
                </a:gridCol>
                <a:gridCol w="2126636">
                  <a:extLst>
                    <a:ext uri="{9D8B030D-6E8A-4147-A177-3AD203B41FA5}">
                      <a16:colId xmlns:a16="http://schemas.microsoft.com/office/drawing/2014/main" xmlns="" val="3780497454"/>
                    </a:ext>
                  </a:extLst>
                </a:gridCol>
                <a:gridCol w="1765094">
                  <a:extLst>
                    <a:ext uri="{9D8B030D-6E8A-4147-A177-3AD203B41FA5}">
                      <a16:colId xmlns:a16="http://schemas.microsoft.com/office/drawing/2014/main" xmlns="" val="1554526149"/>
                    </a:ext>
                  </a:extLst>
                </a:gridCol>
              </a:tblGrid>
              <a:tr h="570463">
                <a:tc>
                  <a:txBody>
                    <a:bodyPr/>
                    <a:lstStyle>
                      <a:lvl1pPr marL="0" algn="l" defTabSz="1935419" rtl="0" eaLnBrk="1" latinLnBrk="0" hangingPunct="1">
                        <a:defRPr sz="3810" b="1" kern="1200">
                          <a:solidFill>
                            <a:schemeClr val="lt1"/>
                          </a:solidFill>
                          <a:latin typeface="Calibri" panose="020F0502020204030204"/>
                        </a:defRPr>
                      </a:lvl1pPr>
                      <a:lvl2pPr marL="967710" algn="l" defTabSz="1935419" rtl="0" eaLnBrk="1" latinLnBrk="0" hangingPunct="1">
                        <a:defRPr sz="3810" b="1" kern="1200">
                          <a:solidFill>
                            <a:schemeClr val="lt1"/>
                          </a:solidFill>
                          <a:latin typeface="Calibri" panose="020F0502020204030204"/>
                        </a:defRPr>
                      </a:lvl2pPr>
                      <a:lvl3pPr marL="1935419" algn="l" defTabSz="1935419" rtl="0" eaLnBrk="1" latinLnBrk="0" hangingPunct="1">
                        <a:defRPr sz="3810" b="1" kern="1200">
                          <a:solidFill>
                            <a:schemeClr val="lt1"/>
                          </a:solidFill>
                          <a:latin typeface="Calibri" panose="020F0502020204030204"/>
                        </a:defRPr>
                      </a:lvl3pPr>
                      <a:lvl4pPr marL="2903129" algn="l" defTabSz="1935419" rtl="0" eaLnBrk="1" latinLnBrk="0" hangingPunct="1">
                        <a:defRPr sz="3810" b="1" kern="1200">
                          <a:solidFill>
                            <a:schemeClr val="lt1"/>
                          </a:solidFill>
                          <a:latin typeface="Calibri" panose="020F0502020204030204"/>
                        </a:defRPr>
                      </a:lvl4pPr>
                      <a:lvl5pPr marL="3870838" algn="l" defTabSz="1935419" rtl="0" eaLnBrk="1" latinLnBrk="0" hangingPunct="1">
                        <a:defRPr sz="3810" b="1" kern="1200">
                          <a:solidFill>
                            <a:schemeClr val="lt1"/>
                          </a:solidFill>
                          <a:latin typeface="Calibri" panose="020F0502020204030204"/>
                        </a:defRPr>
                      </a:lvl5pPr>
                      <a:lvl6pPr marL="4838548" algn="l" defTabSz="1935419" rtl="0" eaLnBrk="1" latinLnBrk="0" hangingPunct="1">
                        <a:defRPr sz="3810" b="1" kern="1200">
                          <a:solidFill>
                            <a:schemeClr val="lt1"/>
                          </a:solidFill>
                          <a:latin typeface="Calibri" panose="020F0502020204030204"/>
                        </a:defRPr>
                      </a:lvl6pPr>
                      <a:lvl7pPr marL="5806257" algn="l" defTabSz="1935419" rtl="0" eaLnBrk="1" latinLnBrk="0" hangingPunct="1">
                        <a:defRPr sz="3810" b="1" kern="1200">
                          <a:solidFill>
                            <a:schemeClr val="lt1"/>
                          </a:solidFill>
                          <a:latin typeface="Calibri" panose="020F0502020204030204"/>
                        </a:defRPr>
                      </a:lvl7pPr>
                      <a:lvl8pPr marL="6773967" algn="l" defTabSz="1935419" rtl="0" eaLnBrk="1" latinLnBrk="0" hangingPunct="1">
                        <a:defRPr sz="3810" b="1" kern="1200">
                          <a:solidFill>
                            <a:schemeClr val="lt1"/>
                          </a:solidFill>
                          <a:latin typeface="Calibri" panose="020F0502020204030204"/>
                        </a:defRPr>
                      </a:lvl8pPr>
                      <a:lvl9pPr marL="7741676" algn="l" defTabSz="1935419" rtl="0" eaLnBrk="1" latinLnBrk="0" hangingPunct="1">
                        <a:defRPr sz="3810" b="1" kern="1200">
                          <a:solidFill>
                            <a:schemeClr val="lt1"/>
                          </a:solidFill>
                          <a:latin typeface="Calibri" panose="020F0502020204030204"/>
                        </a:defRPr>
                      </a:lvl9pPr>
                    </a:lstStyle>
                    <a:p>
                      <a:pPr algn="l">
                        <a:lnSpc>
                          <a:spcPct val="100000"/>
                        </a:lnSpc>
                        <a:spcBef>
                          <a:spcPts val="0"/>
                        </a:spcBef>
                        <a:spcAft>
                          <a:spcPts val="0"/>
                        </a:spcAft>
                      </a:pPr>
                      <a:r>
                        <a:rPr lang="ru-RU" sz="1800" noProof="0" dirty="0"/>
                        <a:t>Последующая терапия</a:t>
                      </a:r>
                      <a:endParaRPr lang="en-GB" sz="1800" noProof="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70610" marR="70610" anchor="ctr">
                    <a:solidFill>
                      <a:srgbClr val="7198BB"/>
                    </a:solidFill>
                  </a:tcPr>
                </a:tc>
                <a:tc>
                  <a:txBody>
                    <a:bodyPr/>
                    <a:lstStyle>
                      <a:lvl1pPr marL="0" algn="l" defTabSz="1935419" rtl="0" eaLnBrk="1" latinLnBrk="0" hangingPunct="1">
                        <a:defRPr sz="3810" b="1" kern="1200">
                          <a:solidFill>
                            <a:schemeClr val="lt1"/>
                          </a:solidFill>
                          <a:latin typeface="Calibri" panose="020F0502020204030204"/>
                        </a:defRPr>
                      </a:lvl1pPr>
                      <a:lvl2pPr marL="967710" algn="l" defTabSz="1935419" rtl="0" eaLnBrk="1" latinLnBrk="0" hangingPunct="1">
                        <a:defRPr sz="3810" b="1" kern="1200">
                          <a:solidFill>
                            <a:schemeClr val="lt1"/>
                          </a:solidFill>
                          <a:latin typeface="Calibri" panose="020F0502020204030204"/>
                        </a:defRPr>
                      </a:lvl2pPr>
                      <a:lvl3pPr marL="1935419" algn="l" defTabSz="1935419" rtl="0" eaLnBrk="1" latinLnBrk="0" hangingPunct="1">
                        <a:defRPr sz="3810" b="1" kern="1200">
                          <a:solidFill>
                            <a:schemeClr val="lt1"/>
                          </a:solidFill>
                          <a:latin typeface="Calibri" panose="020F0502020204030204"/>
                        </a:defRPr>
                      </a:lvl3pPr>
                      <a:lvl4pPr marL="2903129" algn="l" defTabSz="1935419" rtl="0" eaLnBrk="1" latinLnBrk="0" hangingPunct="1">
                        <a:defRPr sz="3810" b="1" kern="1200">
                          <a:solidFill>
                            <a:schemeClr val="lt1"/>
                          </a:solidFill>
                          <a:latin typeface="Calibri" panose="020F0502020204030204"/>
                        </a:defRPr>
                      </a:lvl4pPr>
                      <a:lvl5pPr marL="3870838" algn="l" defTabSz="1935419" rtl="0" eaLnBrk="1" latinLnBrk="0" hangingPunct="1">
                        <a:defRPr sz="3810" b="1" kern="1200">
                          <a:solidFill>
                            <a:schemeClr val="lt1"/>
                          </a:solidFill>
                          <a:latin typeface="Calibri" panose="020F0502020204030204"/>
                        </a:defRPr>
                      </a:lvl5pPr>
                      <a:lvl6pPr marL="4838548" algn="l" defTabSz="1935419" rtl="0" eaLnBrk="1" latinLnBrk="0" hangingPunct="1">
                        <a:defRPr sz="3810" b="1" kern="1200">
                          <a:solidFill>
                            <a:schemeClr val="lt1"/>
                          </a:solidFill>
                          <a:latin typeface="Calibri" panose="020F0502020204030204"/>
                        </a:defRPr>
                      </a:lvl6pPr>
                      <a:lvl7pPr marL="5806257" algn="l" defTabSz="1935419" rtl="0" eaLnBrk="1" latinLnBrk="0" hangingPunct="1">
                        <a:defRPr sz="3810" b="1" kern="1200">
                          <a:solidFill>
                            <a:schemeClr val="lt1"/>
                          </a:solidFill>
                          <a:latin typeface="Calibri" panose="020F0502020204030204"/>
                        </a:defRPr>
                      </a:lvl7pPr>
                      <a:lvl8pPr marL="6773967" algn="l" defTabSz="1935419" rtl="0" eaLnBrk="1" latinLnBrk="0" hangingPunct="1">
                        <a:defRPr sz="3810" b="1" kern="1200">
                          <a:solidFill>
                            <a:schemeClr val="lt1"/>
                          </a:solidFill>
                          <a:latin typeface="Calibri" panose="020F0502020204030204"/>
                        </a:defRPr>
                      </a:lvl8pPr>
                      <a:lvl9pPr marL="7741676" algn="l" defTabSz="1935419" rtl="0" eaLnBrk="1" latinLnBrk="0" hangingPunct="1">
                        <a:defRPr sz="3810" b="1" kern="1200">
                          <a:solidFill>
                            <a:schemeClr val="lt1"/>
                          </a:solidFill>
                          <a:latin typeface="Calibri" panose="020F0502020204030204"/>
                        </a:defRPr>
                      </a:lvl9pPr>
                    </a:lstStyle>
                    <a:p>
                      <a:pPr marL="0" marR="0" algn="ctr" fontAlgn="base">
                        <a:lnSpc>
                          <a:spcPct val="100000"/>
                        </a:lnSpc>
                        <a:spcBef>
                          <a:spcPts val="0"/>
                        </a:spcBef>
                        <a:spcAft>
                          <a:spcPts val="0"/>
                        </a:spcAft>
                      </a:pPr>
                      <a:r>
                        <a:rPr lang="ru-RU" sz="1800" kern="1200" noProof="0" dirty="0" err="1">
                          <a:effectLst/>
                        </a:rPr>
                        <a:t>Апалутамид+АДТ</a:t>
                      </a:r>
                      <a:endParaRPr lang="en-GB" sz="1800" kern="1200" noProof="0" dirty="0">
                        <a:effectLst/>
                      </a:endParaRPr>
                    </a:p>
                    <a:p>
                      <a:pPr marL="0" marR="0" algn="ctr" fontAlgn="base">
                        <a:lnSpc>
                          <a:spcPct val="100000"/>
                        </a:lnSpc>
                        <a:spcBef>
                          <a:spcPts val="0"/>
                        </a:spcBef>
                        <a:spcAft>
                          <a:spcPts val="0"/>
                        </a:spcAft>
                      </a:pPr>
                      <a:r>
                        <a:rPr lang="en-GB" sz="1800" kern="1200" noProof="0" dirty="0">
                          <a:effectLst/>
                        </a:rPr>
                        <a:t>(n = 525) </a:t>
                      </a:r>
                      <a:endParaRPr lang="en-GB" sz="1800" noProof="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2957" marR="52957" anchor="ctr">
                    <a:solidFill>
                      <a:srgbClr val="7198BB"/>
                    </a:solidFill>
                  </a:tcPr>
                </a:tc>
                <a:tc>
                  <a:txBody>
                    <a:bodyPr/>
                    <a:lstStyle>
                      <a:lvl1pPr marL="0" algn="l" defTabSz="1935419" rtl="0" eaLnBrk="1" latinLnBrk="0" hangingPunct="1">
                        <a:defRPr sz="3810" b="1" kern="1200">
                          <a:solidFill>
                            <a:schemeClr val="lt1"/>
                          </a:solidFill>
                          <a:latin typeface="Calibri" panose="020F0502020204030204"/>
                        </a:defRPr>
                      </a:lvl1pPr>
                      <a:lvl2pPr marL="967710" algn="l" defTabSz="1935419" rtl="0" eaLnBrk="1" latinLnBrk="0" hangingPunct="1">
                        <a:defRPr sz="3810" b="1" kern="1200">
                          <a:solidFill>
                            <a:schemeClr val="lt1"/>
                          </a:solidFill>
                          <a:latin typeface="Calibri" panose="020F0502020204030204"/>
                        </a:defRPr>
                      </a:lvl2pPr>
                      <a:lvl3pPr marL="1935419" algn="l" defTabSz="1935419" rtl="0" eaLnBrk="1" latinLnBrk="0" hangingPunct="1">
                        <a:defRPr sz="3810" b="1" kern="1200">
                          <a:solidFill>
                            <a:schemeClr val="lt1"/>
                          </a:solidFill>
                          <a:latin typeface="Calibri" panose="020F0502020204030204"/>
                        </a:defRPr>
                      </a:lvl3pPr>
                      <a:lvl4pPr marL="2903129" algn="l" defTabSz="1935419" rtl="0" eaLnBrk="1" latinLnBrk="0" hangingPunct="1">
                        <a:defRPr sz="3810" b="1" kern="1200">
                          <a:solidFill>
                            <a:schemeClr val="lt1"/>
                          </a:solidFill>
                          <a:latin typeface="Calibri" panose="020F0502020204030204"/>
                        </a:defRPr>
                      </a:lvl4pPr>
                      <a:lvl5pPr marL="3870838" algn="l" defTabSz="1935419" rtl="0" eaLnBrk="1" latinLnBrk="0" hangingPunct="1">
                        <a:defRPr sz="3810" b="1" kern="1200">
                          <a:solidFill>
                            <a:schemeClr val="lt1"/>
                          </a:solidFill>
                          <a:latin typeface="Calibri" panose="020F0502020204030204"/>
                        </a:defRPr>
                      </a:lvl5pPr>
                      <a:lvl6pPr marL="4838548" algn="l" defTabSz="1935419" rtl="0" eaLnBrk="1" latinLnBrk="0" hangingPunct="1">
                        <a:defRPr sz="3810" b="1" kern="1200">
                          <a:solidFill>
                            <a:schemeClr val="lt1"/>
                          </a:solidFill>
                          <a:latin typeface="Calibri" panose="020F0502020204030204"/>
                        </a:defRPr>
                      </a:lvl6pPr>
                      <a:lvl7pPr marL="5806257" algn="l" defTabSz="1935419" rtl="0" eaLnBrk="1" latinLnBrk="0" hangingPunct="1">
                        <a:defRPr sz="3810" b="1" kern="1200">
                          <a:solidFill>
                            <a:schemeClr val="lt1"/>
                          </a:solidFill>
                          <a:latin typeface="Calibri" panose="020F0502020204030204"/>
                        </a:defRPr>
                      </a:lvl7pPr>
                      <a:lvl8pPr marL="6773967" algn="l" defTabSz="1935419" rtl="0" eaLnBrk="1" latinLnBrk="0" hangingPunct="1">
                        <a:defRPr sz="3810" b="1" kern="1200">
                          <a:solidFill>
                            <a:schemeClr val="lt1"/>
                          </a:solidFill>
                          <a:latin typeface="Calibri" panose="020F0502020204030204"/>
                        </a:defRPr>
                      </a:lvl8pPr>
                      <a:lvl9pPr marL="7741676" algn="l" defTabSz="1935419" rtl="0" eaLnBrk="1" latinLnBrk="0" hangingPunct="1">
                        <a:defRPr sz="3810" b="1" kern="1200">
                          <a:solidFill>
                            <a:schemeClr val="lt1"/>
                          </a:solidFill>
                          <a:latin typeface="Calibri" panose="020F0502020204030204"/>
                        </a:defRPr>
                      </a:lvl9pPr>
                    </a:lstStyle>
                    <a:p>
                      <a:pPr marL="0" marR="0" algn="ctr" fontAlgn="base">
                        <a:lnSpc>
                          <a:spcPct val="100000"/>
                        </a:lnSpc>
                        <a:spcBef>
                          <a:spcPts val="0"/>
                        </a:spcBef>
                        <a:spcAft>
                          <a:spcPts val="0"/>
                        </a:spcAft>
                      </a:pPr>
                      <a:r>
                        <a:rPr lang="ru-RU" sz="1800" noProof="0" dirty="0" err="1">
                          <a:effectLst/>
                        </a:rPr>
                        <a:t>Плацебо+АДТ</a:t>
                      </a:r>
                      <a:endParaRPr lang="en-GB" sz="1800" noProof="0" dirty="0">
                        <a:effectLst/>
                      </a:endParaRPr>
                    </a:p>
                    <a:p>
                      <a:pPr marL="0" marR="0" algn="ctr" fontAlgn="base">
                        <a:lnSpc>
                          <a:spcPct val="100000"/>
                        </a:lnSpc>
                        <a:spcBef>
                          <a:spcPts val="0"/>
                        </a:spcBef>
                        <a:spcAft>
                          <a:spcPts val="0"/>
                        </a:spcAft>
                      </a:pPr>
                      <a:r>
                        <a:rPr lang="en-GB" sz="1800" noProof="0" dirty="0">
                          <a:effectLst/>
                        </a:rPr>
                        <a:t>(n = 527)</a:t>
                      </a:r>
                      <a:endParaRPr lang="en-GB" sz="1800" noProof="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2957" marR="52957" anchor="ctr">
                    <a:solidFill>
                      <a:srgbClr val="7198BB"/>
                    </a:solidFill>
                  </a:tcPr>
                </a:tc>
                <a:extLst>
                  <a:ext uri="{0D108BD9-81ED-4DB2-BD59-A6C34878D82A}">
                    <a16:rowId xmlns:a16="http://schemas.microsoft.com/office/drawing/2014/main" xmlns="" val="3691642852"/>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l" fontAlgn="base">
                        <a:lnSpc>
                          <a:spcPct val="100000"/>
                        </a:lnSpc>
                        <a:spcBef>
                          <a:spcPts val="0"/>
                        </a:spcBef>
                        <a:spcAft>
                          <a:spcPts val="0"/>
                        </a:spcAft>
                      </a:pPr>
                      <a:r>
                        <a:rPr lang="ru-RU" sz="1800" kern="1200" noProof="0" dirty="0">
                          <a:effectLst/>
                        </a:rPr>
                        <a:t>Получившие первую последующую системную терапию</a:t>
                      </a:r>
                      <a:r>
                        <a:rPr lang="en-GB" sz="1800" kern="1200" noProof="0" dirty="0">
                          <a:effectLst/>
                        </a:rPr>
                        <a:t>, n (%) </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52957" marR="5295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fontAlgn="base">
                        <a:lnSpc>
                          <a:spcPct val="100000"/>
                        </a:lnSpc>
                        <a:spcBef>
                          <a:spcPts val="0"/>
                        </a:spcBef>
                        <a:spcAft>
                          <a:spcPts val="0"/>
                        </a:spcAft>
                      </a:pPr>
                      <a:r>
                        <a:rPr lang="en-GB" sz="1800" noProof="0" dirty="0">
                          <a:effectLst/>
                        </a:rPr>
                        <a:t>87</a:t>
                      </a:r>
                      <a:endParaRPr lang="en-GB" sz="1800" b="1"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52957" marR="5295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fontAlgn="base">
                        <a:lnSpc>
                          <a:spcPct val="100000"/>
                        </a:lnSpc>
                        <a:spcBef>
                          <a:spcPts val="0"/>
                        </a:spcBef>
                        <a:spcAft>
                          <a:spcPts val="0"/>
                        </a:spcAft>
                      </a:pPr>
                      <a:r>
                        <a:rPr lang="en-GB" sz="1800" kern="1200" noProof="0" dirty="0">
                          <a:effectLst/>
                        </a:rPr>
                        <a:t>190</a:t>
                      </a:r>
                      <a:endParaRPr lang="en-GB" sz="1800" b="1"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52957" marR="52957" anchor="ctr"/>
                </a:tc>
                <a:extLst>
                  <a:ext uri="{0D108BD9-81ED-4DB2-BD59-A6C34878D82A}">
                    <a16:rowId xmlns:a16="http://schemas.microsoft.com/office/drawing/2014/main" xmlns="" val="1778373819"/>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55245" marR="0" indent="-55245" algn="l">
                        <a:lnSpc>
                          <a:spcPct val="100000"/>
                        </a:lnSpc>
                        <a:spcBef>
                          <a:spcPts val="0"/>
                        </a:spcBef>
                        <a:spcAft>
                          <a:spcPts val="0"/>
                        </a:spcAft>
                      </a:pPr>
                      <a:r>
                        <a:rPr lang="ru-RU" sz="1800" noProof="0" dirty="0">
                          <a:effectLst/>
                        </a:rPr>
                        <a:t>Терапия новыми гормональными препаратами</a:t>
                      </a:r>
                      <a:r>
                        <a:rPr lang="en-GB" sz="1800" noProof="0" dirty="0">
                          <a:effectLst/>
                        </a:rPr>
                        <a:t>, n (%)</a:t>
                      </a:r>
                      <a:endParaRPr lang="en-GB" sz="1800" b="1" noProof="0" dirty="0">
                        <a:solidFill>
                          <a:srgbClr val="002653"/>
                        </a:solidFill>
                        <a:effectLst/>
                        <a:latin typeface="Verdana"/>
                        <a:ea typeface="Verdana"/>
                        <a:cs typeface="Verdana"/>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24 (27</a:t>
                      </a:r>
                      <a:r>
                        <a:rPr lang="ru-RU" sz="1800" kern="1200" noProof="0" dirty="0">
                          <a:effectLst/>
                        </a:rPr>
                        <a:t>,</a:t>
                      </a:r>
                      <a:r>
                        <a:rPr lang="en-GB" sz="1800" kern="1200" noProof="0" dirty="0">
                          <a:effectLst/>
                        </a:rPr>
                        <a:t>6)</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62 (32</a:t>
                      </a:r>
                      <a:r>
                        <a:rPr lang="ru-RU" sz="1800" kern="1200" noProof="0" dirty="0">
                          <a:effectLst/>
                        </a:rPr>
                        <a:t>,</a:t>
                      </a:r>
                      <a:r>
                        <a:rPr lang="en-GB" sz="1800" kern="1200" noProof="0" dirty="0">
                          <a:effectLst/>
                        </a:rPr>
                        <a:t>6)</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358993138"/>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630238" marR="0" indent="-53975" algn="l">
                        <a:lnSpc>
                          <a:spcPct val="100000"/>
                        </a:lnSpc>
                        <a:spcBef>
                          <a:spcPts val="0"/>
                        </a:spcBef>
                        <a:spcAft>
                          <a:spcPts val="0"/>
                        </a:spcAft>
                      </a:pPr>
                      <a:r>
                        <a:rPr lang="ru-RU" sz="1800" kern="1200" noProof="0" dirty="0" err="1">
                          <a:effectLst/>
                        </a:rPr>
                        <a:t>Абиратерона</a:t>
                      </a:r>
                      <a:r>
                        <a:rPr lang="ru-RU" sz="1800" kern="1200" noProof="0" dirty="0">
                          <a:effectLst/>
                        </a:rPr>
                        <a:t> ацетат</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21 (24</a:t>
                      </a:r>
                      <a:r>
                        <a:rPr lang="ru-RU" sz="1800" kern="1200" noProof="0" dirty="0">
                          <a:effectLst/>
                        </a:rPr>
                        <a:t>,</a:t>
                      </a:r>
                      <a:r>
                        <a:rPr lang="en-GB" sz="1800" kern="1200" noProof="0" dirty="0">
                          <a:effectLst/>
                        </a:rPr>
                        <a:t>1)</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45 (23</a:t>
                      </a:r>
                      <a:r>
                        <a:rPr lang="ru-RU" sz="1800" kern="1200" noProof="0" dirty="0">
                          <a:effectLst/>
                        </a:rPr>
                        <a:t>,</a:t>
                      </a:r>
                      <a:r>
                        <a:rPr lang="en-GB" sz="1800" kern="1200" noProof="0" dirty="0">
                          <a:effectLst/>
                        </a:rPr>
                        <a:t>7)</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1534535873"/>
                  </a:ext>
                </a:extLst>
              </a:tr>
              <a:tr h="353144">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630238" marR="0" indent="-53975" algn="l">
                        <a:lnSpc>
                          <a:spcPct val="100000"/>
                        </a:lnSpc>
                        <a:spcBef>
                          <a:spcPts val="0"/>
                        </a:spcBef>
                        <a:spcAft>
                          <a:spcPts val="0"/>
                        </a:spcAft>
                      </a:pPr>
                      <a:r>
                        <a:rPr lang="ru-RU" sz="2000" b="1" noProof="0" dirty="0" err="1">
                          <a:effectLst/>
                        </a:rPr>
                        <a:t>Энзалутамид</a:t>
                      </a:r>
                      <a:endParaRPr lang="en-GB" sz="2000" b="1"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3 (3</a:t>
                      </a:r>
                      <a:r>
                        <a:rPr lang="ru-RU" sz="1800" kern="1200" noProof="0" dirty="0">
                          <a:effectLst/>
                        </a:rPr>
                        <a:t>,</a:t>
                      </a:r>
                      <a:r>
                        <a:rPr lang="en-GB" sz="1800" kern="1200" noProof="0" dirty="0">
                          <a:effectLst/>
                        </a:rPr>
                        <a:t>4)</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17 (8</a:t>
                      </a:r>
                      <a:r>
                        <a:rPr lang="ru-RU" sz="1800" kern="1200" noProof="0" dirty="0">
                          <a:effectLst/>
                        </a:rPr>
                        <a:t>,</a:t>
                      </a:r>
                      <a:r>
                        <a:rPr lang="en-GB" sz="1800" kern="1200" noProof="0" dirty="0">
                          <a:effectLst/>
                        </a:rPr>
                        <a:t>9)</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2689571558"/>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55245" marR="0" indent="-55245" algn="l">
                        <a:lnSpc>
                          <a:spcPct val="100000"/>
                        </a:lnSpc>
                        <a:spcBef>
                          <a:spcPts val="0"/>
                        </a:spcBef>
                        <a:spcAft>
                          <a:spcPts val="0"/>
                        </a:spcAft>
                      </a:pPr>
                      <a:r>
                        <a:rPr lang="ru-RU" sz="1800" kern="1200" noProof="0" dirty="0" err="1">
                          <a:effectLst/>
                        </a:rPr>
                        <a:t>Таксаны</a:t>
                      </a:r>
                      <a:r>
                        <a:rPr lang="en-GB" sz="1800" noProof="0" dirty="0">
                          <a:effectLst/>
                        </a:rPr>
                        <a:t>, n (%)</a:t>
                      </a:r>
                      <a:endParaRPr lang="en-GB" sz="1800" b="1" noProof="0" dirty="0">
                        <a:solidFill>
                          <a:srgbClr val="002653"/>
                        </a:solidFill>
                        <a:effectLst/>
                        <a:latin typeface="Verdana"/>
                        <a:ea typeface="Verdana"/>
                        <a:cs typeface="Verdana"/>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30 (34</a:t>
                      </a:r>
                      <a:r>
                        <a:rPr lang="ru-RU" sz="1800" kern="1200" noProof="0" dirty="0">
                          <a:effectLst/>
                        </a:rPr>
                        <a:t>,</a:t>
                      </a:r>
                      <a:r>
                        <a:rPr lang="en-GB" sz="1800" kern="1200" noProof="0" dirty="0">
                          <a:effectLst/>
                        </a:rPr>
                        <a:t>5)</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69 (36</a:t>
                      </a:r>
                      <a:r>
                        <a:rPr lang="ru-RU" sz="1800" kern="1200" noProof="0" dirty="0">
                          <a:effectLst/>
                        </a:rPr>
                        <a:t>,</a:t>
                      </a:r>
                      <a:r>
                        <a:rPr lang="en-GB" sz="1800" kern="1200" noProof="0" dirty="0">
                          <a:effectLst/>
                        </a:rPr>
                        <a:t>3)</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1163954542"/>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630238" marR="0" indent="-53975" algn="l">
                        <a:lnSpc>
                          <a:spcPct val="100000"/>
                        </a:lnSpc>
                        <a:spcBef>
                          <a:spcPts val="0"/>
                        </a:spcBef>
                        <a:spcAft>
                          <a:spcPts val="0"/>
                        </a:spcAft>
                      </a:pPr>
                      <a:r>
                        <a:rPr lang="ru-RU" sz="1800" u="none" strike="noStrike" cap="none" spc="0" baseline="0" noProof="0" dirty="0" err="1">
                          <a:ln>
                            <a:noFill/>
                          </a:ln>
                          <a:effectLst/>
                          <a:uFillTx/>
                          <a:sym typeface="Arial"/>
                        </a:rPr>
                        <a:t>Доцетаксел</a:t>
                      </a:r>
                      <a:endParaRPr lang="en-GB" sz="1800" b="1" i="0" u="none" strike="noStrike" cap="none" spc="0" baseline="0" noProof="0" dirty="0">
                        <a:ln>
                          <a:noFill/>
                        </a:ln>
                        <a:solidFill>
                          <a:srgbClr val="002653"/>
                        </a:solidFill>
                        <a:effectLst/>
                        <a:uFillTx/>
                        <a:latin typeface="+mn-lt"/>
                        <a:ea typeface="+mn-ea"/>
                        <a:cs typeface="+mn-cs"/>
                        <a:sym typeface="Arial"/>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29 (33</a:t>
                      </a:r>
                      <a:r>
                        <a:rPr lang="ru-RU" sz="1800" kern="1200" noProof="0" dirty="0">
                          <a:effectLst/>
                        </a:rPr>
                        <a:t>,</a:t>
                      </a:r>
                      <a:r>
                        <a:rPr lang="en-GB" sz="1800" kern="1200" noProof="0" dirty="0">
                          <a:effectLst/>
                        </a:rPr>
                        <a:t>3)</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67 (35</a:t>
                      </a:r>
                      <a:r>
                        <a:rPr lang="ru-RU" sz="1800" kern="1200" noProof="0" dirty="0">
                          <a:effectLst/>
                        </a:rPr>
                        <a:t>,</a:t>
                      </a:r>
                      <a:r>
                        <a:rPr lang="en-GB" sz="1800" kern="1200" noProof="0" dirty="0">
                          <a:effectLst/>
                        </a:rPr>
                        <a:t>3)</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25597685"/>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630238" marR="0" indent="-53975" algn="l">
                        <a:lnSpc>
                          <a:spcPct val="100000"/>
                        </a:lnSpc>
                        <a:spcBef>
                          <a:spcPts val="0"/>
                        </a:spcBef>
                        <a:spcAft>
                          <a:spcPts val="0"/>
                        </a:spcAft>
                      </a:pPr>
                      <a:r>
                        <a:rPr lang="ru-RU" sz="1800" u="none" strike="noStrike" cap="none" spc="0" baseline="0" noProof="0" dirty="0" err="1">
                          <a:ln>
                            <a:noFill/>
                          </a:ln>
                          <a:effectLst/>
                          <a:uFillTx/>
                          <a:sym typeface="Arial"/>
                        </a:rPr>
                        <a:t>Кабазитаксел</a:t>
                      </a:r>
                      <a:endParaRPr lang="en-GB" sz="1800" b="1" i="0" u="none" strike="noStrike" cap="none" spc="0" baseline="0" noProof="0" dirty="0">
                        <a:ln>
                          <a:noFill/>
                        </a:ln>
                        <a:solidFill>
                          <a:srgbClr val="002653"/>
                        </a:solidFill>
                        <a:effectLst/>
                        <a:uFillTx/>
                        <a:latin typeface="+mn-lt"/>
                        <a:ea typeface="+mn-ea"/>
                        <a:cs typeface="+mn-cs"/>
                        <a:sym typeface="Arial"/>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1 (1</a:t>
                      </a:r>
                      <a:r>
                        <a:rPr lang="ru-RU" sz="1800" kern="1200" noProof="0" dirty="0">
                          <a:effectLst/>
                        </a:rPr>
                        <a:t>,</a:t>
                      </a:r>
                      <a:r>
                        <a:rPr lang="en-GB" sz="1800" kern="1200" noProof="0" dirty="0">
                          <a:effectLst/>
                        </a:rPr>
                        <a:t>1)</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2 (1</a:t>
                      </a:r>
                      <a:r>
                        <a:rPr lang="ru-RU" sz="1800" kern="1200" noProof="0" dirty="0">
                          <a:effectLst/>
                        </a:rPr>
                        <a:t>,</a:t>
                      </a:r>
                      <a:r>
                        <a:rPr lang="en-GB" sz="1800" kern="1200" noProof="0" dirty="0">
                          <a:effectLst/>
                        </a:rPr>
                        <a:t>1)</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1706161569"/>
                  </a:ext>
                </a:extLst>
              </a:tr>
              <a:tr h="325979">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55245" marR="0" indent="-55245" algn="l">
                        <a:lnSpc>
                          <a:spcPct val="100000"/>
                        </a:lnSpc>
                        <a:spcBef>
                          <a:spcPts val="0"/>
                        </a:spcBef>
                        <a:spcAft>
                          <a:spcPts val="0"/>
                        </a:spcAft>
                      </a:pPr>
                      <a:r>
                        <a:rPr lang="ru-RU" sz="1800" strike="noStrike" baseline="0" noProof="0" dirty="0">
                          <a:effectLst/>
                        </a:rPr>
                        <a:t>Другая системная терапия</a:t>
                      </a:r>
                      <a:r>
                        <a:rPr lang="en-GB" sz="1800" noProof="0" dirty="0">
                          <a:effectLst/>
                        </a:rPr>
                        <a:t>, n (%)</a:t>
                      </a:r>
                      <a:endParaRPr lang="en-GB" sz="1800" b="1"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33 (37</a:t>
                      </a:r>
                      <a:r>
                        <a:rPr lang="ru-RU" sz="1800" kern="1200" noProof="0" dirty="0">
                          <a:effectLst/>
                        </a:rPr>
                        <a:t>,</a:t>
                      </a:r>
                      <a:r>
                        <a:rPr lang="en-GB" sz="1800" kern="1200" noProof="0" dirty="0">
                          <a:effectLst/>
                        </a:rPr>
                        <a:t>9)</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tc>
                  <a:txBody>
                    <a:bodyPr/>
                    <a:lstStyle>
                      <a:lvl1pPr marL="0" algn="l" defTabSz="1935419" rtl="0" eaLnBrk="1" latinLnBrk="0" hangingPunct="1">
                        <a:defRPr sz="3810" kern="1200">
                          <a:solidFill>
                            <a:schemeClr val="dk1"/>
                          </a:solidFill>
                          <a:latin typeface="Calibri" panose="020F0502020204030204"/>
                        </a:defRPr>
                      </a:lvl1pPr>
                      <a:lvl2pPr marL="967710" algn="l" defTabSz="1935419" rtl="0" eaLnBrk="1" latinLnBrk="0" hangingPunct="1">
                        <a:defRPr sz="3810" kern="1200">
                          <a:solidFill>
                            <a:schemeClr val="dk1"/>
                          </a:solidFill>
                          <a:latin typeface="Calibri" panose="020F0502020204030204"/>
                        </a:defRPr>
                      </a:lvl2pPr>
                      <a:lvl3pPr marL="1935419" algn="l" defTabSz="1935419" rtl="0" eaLnBrk="1" latinLnBrk="0" hangingPunct="1">
                        <a:defRPr sz="3810" kern="1200">
                          <a:solidFill>
                            <a:schemeClr val="dk1"/>
                          </a:solidFill>
                          <a:latin typeface="Calibri" panose="020F0502020204030204"/>
                        </a:defRPr>
                      </a:lvl3pPr>
                      <a:lvl4pPr marL="2903129" algn="l" defTabSz="1935419" rtl="0" eaLnBrk="1" latinLnBrk="0" hangingPunct="1">
                        <a:defRPr sz="3810" kern="1200">
                          <a:solidFill>
                            <a:schemeClr val="dk1"/>
                          </a:solidFill>
                          <a:latin typeface="Calibri" panose="020F0502020204030204"/>
                        </a:defRPr>
                      </a:lvl4pPr>
                      <a:lvl5pPr marL="3870838" algn="l" defTabSz="1935419" rtl="0" eaLnBrk="1" latinLnBrk="0" hangingPunct="1">
                        <a:defRPr sz="3810" kern="1200">
                          <a:solidFill>
                            <a:schemeClr val="dk1"/>
                          </a:solidFill>
                          <a:latin typeface="Calibri" panose="020F0502020204030204"/>
                        </a:defRPr>
                      </a:lvl5pPr>
                      <a:lvl6pPr marL="4838548" algn="l" defTabSz="1935419" rtl="0" eaLnBrk="1" latinLnBrk="0" hangingPunct="1">
                        <a:defRPr sz="3810" kern="1200">
                          <a:solidFill>
                            <a:schemeClr val="dk1"/>
                          </a:solidFill>
                          <a:latin typeface="Calibri" panose="020F0502020204030204"/>
                        </a:defRPr>
                      </a:lvl6pPr>
                      <a:lvl7pPr marL="5806257" algn="l" defTabSz="1935419" rtl="0" eaLnBrk="1" latinLnBrk="0" hangingPunct="1">
                        <a:defRPr sz="3810" kern="1200">
                          <a:solidFill>
                            <a:schemeClr val="dk1"/>
                          </a:solidFill>
                          <a:latin typeface="Calibri" panose="020F0502020204030204"/>
                        </a:defRPr>
                      </a:lvl7pPr>
                      <a:lvl8pPr marL="6773967" algn="l" defTabSz="1935419" rtl="0" eaLnBrk="1" latinLnBrk="0" hangingPunct="1">
                        <a:defRPr sz="3810" kern="1200">
                          <a:solidFill>
                            <a:schemeClr val="dk1"/>
                          </a:solidFill>
                          <a:latin typeface="Calibri" panose="020F0502020204030204"/>
                        </a:defRPr>
                      </a:lvl8pPr>
                      <a:lvl9pPr marL="7741676" algn="l" defTabSz="1935419" rtl="0" eaLnBrk="1" latinLnBrk="0" hangingPunct="1">
                        <a:defRPr sz="3810" kern="1200">
                          <a:solidFill>
                            <a:schemeClr val="dk1"/>
                          </a:solidFill>
                          <a:latin typeface="Calibri" panose="020F0502020204030204"/>
                        </a:defRPr>
                      </a:lvl9pPr>
                    </a:lstStyle>
                    <a:p>
                      <a:pPr marL="0" marR="0" algn="ctr" defTabSz="685800" rtl="0" eaLnBrk="1" fontAlgn="base" latinLnBrk="0" hangingPunct="1">
                        <a:lnSpc>
                          <a:spcPct val="100000"/>
                        </a:lnSpc>
                        <a:spcBef>
                          <a:spcPts val="0"/>
                        </a:spcBef>
                        <a:spcAft>
                          <a:spcPts val="0"/>
                        </a:spcAft>
                      </a:pPr>
                      <a:r>
                        <a:rPr lang="en-GB" sz="1800" kern="1200" noProof="0" dirty="0">
                          <a:effectLst/>
                        </a:rPr>
                        <a:t>59 (31</a:t>
                      </a:r>
                      <a:r>
                        <a:rPr lang="ru-RU" sz="1800" kern="1200" noProof="0" dirty="0">
                          <a:effectLst/>
                        </a:rPr>
                        <a:t>,</a:t>
                      </a:r>
                      <a:r>
                        <a:rPr lang="en-GB" sz="1800" kern="1200" noProof="0" dirty="0">
                          <a:effectLst/>
                        </a:rPr>
                        <a:t>1)</a:t>
                      </a:r>
                      <a:endParaRPr lang="en-GB" sz="1800" b="1" kern="1200" noProof="0" dirty="0">
                        <a:solidFill>
                          <a:srgbClr val="002653"/>
                        </a:solidFill>
                        <a:effectLst/>
                        <a:latin typeface="Verdana" panose="020B0604030504040204" pitchFamily="34" charset="0"/>
                        <a:ea typeface="Verdana" panose="020B0604030504040204" pitchFamily="34" charset="0"/>
                        <a:cs typeface="Verdana" panose="020B0604030504040204" pitchFamily="34" charset="0"/>
                      </a:endParaRPr>
                    </a:p>
                  </a:txBody>
                  <a:tcPr marL="27187" marR="27187" anchor="ctr"/>
                </a:tc>
                <a:extLst>
                  <a:ext uri="{0D108BD9-81ED-4DB2-BD59-A6C34878D82A}">
                    <a16:rowId xmlns:a16="http://schemas.microsoft.com/office/drawing/2014/main" xmlns="" val="692755999"/>
                  </a:ext>
                </a:extLst>
              </a:tr>
            </a:tbl>
          </a:graphicData>
        </a:graphic>
      </p:graphicFrame>
      <p:sp>
        <p:nvSpPr>
          <p:cNvPr id="11" name="TextBox 10">
            <a:extLst>
              <a:ext uri="{FF2B5EF4-FFF2-40B4-BE49-F238E27FC236}">
                <a16:creationId xmlns:a16="http://schemas.microsoft.com/office/drawing/2014/main" xmlns="" id="{DFAF23F3-7108-A0B4-28FB-D53056E4ACA7}"/>
              </a:ext>
            </a:extLst>
          </p:cNvPr>
          <p:cNvSpPr txBox="1"/>
          <p:nvPr/>
        </p:nvSpPr>
        <p:spPr>
          <a:xfrm>
            <a:off x="654054" y="6186790"/>
            <a:ext cx="5721059" cy="338554"/>
          </a:xfrm>
          <a:prstGeom prst="rect">
            <a:avLst/>
          </a:prstGeom>
          <a:noFill/>
        </p:spPr>
        <p:txBody>
          <a:bodyPr wrap="square" rtlCol="0">
            <a:spAutoFit/>
          </a:bodyPr>
          <a:lstStyle/>
          <a:p>
            <a:pPr defTabSz="914363">
              <a:spcBef>
                <a:spcPct val="0"/>
              </a:spcBef>
              <a:defRPr/>
            </a:pPr>
            <a:r>
              <a:rPr lang="en-GB" sz="800" dirty="0">
                <a:solidFill>
                  <a:srgbClr val="000000"/>
                </a:solidFill>
                <a:latin typeface="Verdana" panose="020B0604030504040204" pitchFamily="34" charset="0"/>
                <a:ea typeface="Verdana" panose="020B0604030504040204" pitchFamily="34" charset="0"/>
                <a:cs typeface="Verdana" panose="020B0604030504040204" pitchFamily="34" charset="0"/>
              </a:rPr>
              <a:t>Agarwal N, et al. Oral presentation at ASCO-GU 2020; abstract 82.</a:t>
            </a:r>
          </a:p>
          <a:p>
            <a:pPr defTabSz="914363">
              <a:spcBef>
                <a:spcPct val="0"/>
              </a:spcBef>
              <a:defRPr/>
            </a:pPr>
            <a:r>
              <a:rPr lang="ru-RU" sz="800" dirty="0">
                <a:solidFill>
                  <a:srgbClr val="000000"/>
                </a:solidFill>
                <a:latin typeface="Verdana" panose="020B0604030504040204" pitchFamily="34" charset="0"/>
                <a:ea typeface="Verdana" panose="020B0604030504040204" pitchFamily="34" charset="0"/>
                <a:cs typeface="Verdana" panose="020B0604030504040204" pitchFamily="34" charset="0"/>
              </a:rPr>
              <a:t>Материал предназначен исключительно для медицинских и фармацевтических работников</a:t>
            </a:r>
            <a:endParaRPr lang="en-GB" sz="8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itle 1">
            <a:extLst>
              <a:ext uri="{FF2B5EF4-FFF2-40B4-BE49-F238E27FC236}">
                <a16:creationId xmlns:a16="http://schemas.microsoft.com/office/drawing/2014/main" xmlns="" id="{9E9CE372-6B28-43D0-7844-0FB2C018C9AE}"/>
              </a:ext>
            </a:extLst>
          </p:cNvPr>
          <p:cNvSpPr txBox="1">
            <a:spLocks/>
          </p:cNvSpPr>
          <p:nvPr/>
        </p:nvSpPr>
        <p:spPr>
          <a:xfrm>
            <a:off x="52272" y="582055"/>
            <a:ext cx="10874067" cy="119697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5pPr>
            <a:lvl6pPr marL="0" marR="0" indent="4572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6pPr>
            <a:lvl7pPr marL="0" marR="0" indent="9144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7pPr>
            <a:lvl8pPr marL="0" marR="0" indent="13716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8pPr>
            <a:lvl9pPr marL="0" marR="0" indent="18288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9pPr>
          </a:lstStyle>
          <a:p>
            <a:pPr algn="ctr"/>
            <a:endParaRPr lang="ru-RU" sz="1800" u="sng" dirty="0">
              <a:solidFill>
                <a:srgbClr val="4472C4"/>
              </a:solidFill>
              <a:latin typeface="Calibri" panose="020F0502020204030204"/>
            </a:endParaRPr>
          </a:p>
        </p:txBody>
      </p:sp>
      <p:sp>
        <p:nvSpPr>
          <p:cNvPr id="13" name="Rectangle 12">
            <a:extLst>
              <a:ext uri="{FF2B5EF4-FFF2-40B4-BE49-F238E27FC236}">
                <a16:creationId xmlns:a16="http://schemas.microsoft.com/office/drawing/2014/main" xmlns="" id="{A8BE5BCC-9A41-CEA9-6503-98D51D80E003}"/>
              </a:ext>
            </a:extLst>
          </p:cNvPr>
          <p:cNvSpPr/>
          <p:nvPr/>
        </p:nvSpPr>
        <p:spPr>
          <a:xfrm>
            <a:off x="632696" y="5545113"/>
            <a:ext cx="10804230" cy="584775"/>
          </a:xfrm>
          <a:prstGeom prst="rect">
            <a:avLst/>
          </a:prstGeom>
        </p:spPr>
        <p:txBody>
          <a:bodyPr wrap="square">
            <a:spAutoFit/>
          </a:bodyPr>
          <a:lstStyle/>
          <a:p>
            <a:pPr algn="just" defTabSz="571478">
              <a:spcBef>
                <a:spcPts val="1350"/>
              </a:spcBef>
              <a:buClr>
                <a:srgbClr val="212121"/>
              </a:buClr>
              <a:buSzPct val="100000"/>
              <a:defRPr/>
            </a:pPr>
            <a:r>
              <a:rPr lang="ru-RU" sz="1600" kern="0" dirty="0">
                <a:solidFill>
                  <a:prstClr val="black"/>
                </a:solidFill>
                <a:latin typeface="Verdana"/>
                <a:ea typeface="Verdana"/>
                <a:cs typeface="Verdana"/>
                <a:sym typeface="Arial" pitchFamily="-65" charset="0"/>
              </a:rPr>
              <a:t>Анализ ВБП2 проводился только для пациентов, получавших в качестве первой последующей терапии гормональные препараты или </a:t>
            </a:r>
            <a:r>
              <a:rPr lang="ru-RU" sz="1600" kern="0" dirty="0" err="1">
                <a:solidFill>
                  <a:prstClr val="black"/>
                </a:solidFill>
                <a:latin typeface="Verdana"/>
                <a:ea typeface="Verdana"/>
                <a:cs typeface="Verdana"/>
                <a:sym typeface="Arial" pitchFamily="-65" charset="0"/>
              </a:rPr>
              <a:t>таксаны</a:t>
            </a:r>
            <a:r>
              <a:rPr lang="ru-RU" sz="1600" kern="0" dirty="0">
                <a:solidFill>
                  <a:prstClr val="black"/>
                </a:solidFill>
                <a:latin typeface="Verdana"/>
                <a:ea typeface="Verdana"/>
                <a:cs typeface="Verdana"/>
                <a:sym typeface="Arial" pitchFamily="-65" charset="0"/>
              </a:rPr>
              <a:t>.</a:t>
            </a:r>
            <a:endParaRPr lang="en-GB" sz="1600" kern="0" dirty="0">
              <a:solidFill>
                <a:prstClr val="black"/>
              </a:solidFill>
              <a:latin typeface="Verdana"/>
              <a:ea typeface="Verdana"/>
              <a:cs typeface="Verdana"/>
              <a:sym typeface="Arial" pitchFamily="-65" charset="0"/>
            </a:endParaRPr>
          </a:p>
        </p:txBody>
      </p:sp>
      <p:sp>
        <p:nvSpPr>
          <p:cNvPr id="14" name="Title 1">
            <a:extLst>
              <a:ext uri="{FF2B5EF4-FFF2-40B4-BE49-F238E27FC236}">
                <a16:creationId xmlns:a16="http://schemas.microsoft.com/office/drawing/2014/main" xmlns="" id="{775D6AD6-56FB-0474-4B09-C78254B72539}"/>
              </a:ext>
            </a:extLst>
          </p:cNvPr>
          <p:cNvSpPr txBox="1">
            <a:spLocks/>
          </p:cNvSpPr>
          <p:nvPr/>
        </p:nvSpPr>
        <p:spPr>
          <a:xfrm>
            <a:off x="1367452" y="712493"/>
            <a:ext cx="9457095" cy="93609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fontScale="92500" lnSpcReduction="10000"/>
          </a:bodyPr>
          <a:lstStyle>
            <a:lvl1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5pPr>
            <a:lvl6pPr marL="0" marR="0" indent="4572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6pPr>
            <a:lvl7pPr marL="0" marR="0" indent="9144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7pPr>
            <a:lvl8pPr marL="0" marR="0" indent="13716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8pPr>
            <a:lvl9pPr marL="0" marR="0" indent="1828800" algn="l" defTabSz="914400" rtl="0" latinLnBrk="0">
              <a:lnSpc>
                <a:spcPct val="90000"/>
              </a:lnSpc>
              <a:spcBef>
                <a:spcPts val="0"/>
              </a:spcBef>
              <a:spcAft>
                <a:spcPts val="0"/>
              </a:spcAft>
              <a:buClrTx/>
              <a:buSzTx/>
              <a:buFontTx/>
              <a:buNone/>
              <a:tabLst/>
              <a:defRPr sz="2800" b="1" i="0" u="none" strike="noStrike" cap="none" spc="0" baseline="0">
                <a:ln>
                  <a:noFill/>
                </a:ln>
                <a:solidFill>
                  <a:schemeClr val="accent1"/>
                </a:solidFill>
                <a:uFillTx/>
                <a:latin typeface="+mn-lt"/>
                <a:ea typeface="+mn-ea"/>
                <a:cs typeface="+mn-cs"/>
                <a:sym typeface="Arial"/>
              </a:defRPr>
            </a:lvl9pPr>
          </a:lstStyle>
          <a:p>
            <a:pPr>
              <a:lnSpc>
                <a:spcPct val="100000"/>
              </a:lnSpc>
            </a:pPr>
            <a:r>
              <a:rPr lang="ru-RU" sz="3200" dirty="0">
                <a:solidFill>
                  <a:srgbClr val="491C6B"/>
                </a:solidFill>
                <a:latin typeface="Verdana" panose="020B0604030504040204" pitchFamily="34" charset="0"/>
                <a:ea typeface="Verdana" panose="020B0604030504040204" pitchFamily="34" charset="0"/>
              </a:rPr>
              <a:t>Последующая противоопухолевая терапия в РКИ </a:t>
            </a:r>
            <a:r>
              <a:rPr lang="en-US" sz="3200" dirty="0">
                <a:solidFill>
                  <a:srgbClr val="491C6B"/>
                </a:solidFill>
                <a:latin typeface="Verdana" panose="020B0604030504040204" pitchFamily="34" charset="0"/>
                <a:ea typeface="Verdana" panose="020B0604030504040204" pitchFamily="34" charset="0"/>
              </a:rPr>
              <a:t>III</a:t>
            </a:r>
            <a:r>
              <a:rPr lang="ru-RU" sz="3200" dirty="0">
                <a:solidFill>
                  <a:srgbClr val="491C6B"/>
                </a:solidFill>
                <a:latin typeface="Verdana" panose="020B0604030504040204" pitchFamily="34" charset="0"/>
                <a:ea typeface="Verdana" panose="020B0604030504040204" pitchFamily="34" charset="0"/>
              </a:rPr>
              <a:t>фазы TITAN</a:t>
            </a:r>
            <a:endParaRPr lang="ru-RU" sz="3200" kern="0" dirty="0">
              <a:solidFill>
                <a:srgbClr val="491C6B"/>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68968706"/>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827892288"/>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21507" name="think-cell Slide" r:id="rId4" imgW="592" imgH="595" progId="TCLayout.ActiveDocument.1">
                  <p:embed/>
                </p:oleObj>
              </mc:Choice>
              <mc:Fallback>
                <p:oleObj name="think-cell Slide" r:id="rId4" imgW="592" imgH="595" progId="TCLayout.ActiveDocument.1">
                  <p:embed/>
                  <p:pic>
                    <p:nvPicPr>
                      <p:cNvPr id="0" name=""/>
                      <p:cNvPicPr/>
                      <p:nvPr/>
                    </p:nvPicPr>
                    <p:blipFill>
                      <a:blip r:embed="rId5"/>
                      <a:stretch>
                        <a:fillRect/>
                      </a:stretch>
                    </p:blipFill>
                    <p:spPr>
                      <a:xfrm>
                        <a:off x="4108" y="3361"/>
                        <a:ext cx="3361" cy="336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5CC4FF46-C978-E43A-1C5A-4492803F0090}"/>
              </a:ext>
            </a:extLst>
          </p:cNvPr>
          <p:cNvSpPr txBox="1"/>
          <p:nvPr/>
        </p:nvSpPr>
        <p:spPr>
          <a:xfrm>
            <a:off x="947738" y="6186026"/>
            <a:ext cx="9015724" cy="338554"/>
          </a:xfrm>
          <a:prstGeom prst="rect">
            <a:avLst/>
          </a:prstGeom>
          <a:noFill/>
        </p:spPr>
        <p:txBody>
          <a:bodyPr wrap="square" rtlCol="0">
            <a:spAutoFit/>
          </a:bodyPr>
          <a:lstStyle/>
          <a:p>
            <a:pPr defTabSz="914400"/>
            <a:r>
              <a:rPr lang="ru-RU" sz="800" dirty="0">
                <a:solidFill>
                  <a:prstClr val="black"/>
                </a:solidFill>
                <a:latin typeface="Verdana" panose="020B0604030504040204" pitchFamily="34" charset="0"/>
                <a:ea typeface="Verdana" panose="020B0604030504040204" pitchFamily="34" charset="0"/>
              </a:rPr>
              <a:t>Мнение автора, основанное на последующих линиях терапия в РКИ III фазы TITAN</a:t>
            </a:r>
          </a:p>
          <a:p>
            <a:pPr defTabSz="914400"/>
            <a:r>
              <a:rPr lang="ru-RU" sz="800" dirty="0">
                <a:solidFill>
                  <a:prstClr val="black"/>
                </a:solidFill>
                <a:latin typeface="Verdana" panose="020B0604030504040204" pitchFamily="34" charset="0"/>
                <a:ea typeface="Verdana" panose="020B0604030504040204" pitchFamily="34" charset="0"/>
              </a:rPr>
              <a:t>Материал предназначен исключительно для медицинских и фармацевтических работников</a:t>
            </a:r>
          </a:p>
        </p:txBody>
      </p:sp>
      <p:sp>
        <p:nvSpPr>
          <p:cNvPr id="11" name="TextBox 10">
            <a:extLst>
              <a:ext uri="{FF2B5EF4-FFF2-40B4-BE49-F238E27FC236}">
                <a16:creationId xmlns:a16="http://schemas.microsoft.com/office/drawing/2014/main" xmlns="" id="{735F24C0-C90A-A455-BF3F-0B95FC759B69}"/>
              </a:ext>
            </a:extLst>
          </p:cNvPr>
          <p:cNvSpPr txBox="1"/>
          <p:nvPr/>
        </p:nvSpPr>
        <p:spPr>
          <a:xfrm>
            <a:off x="947738" y="704850"/>
            <a:ext cx="10296525" cy="369332"/>
          </a:xfrm>
          <a:prstGeom prst="rect">
            <a:avLst/>
          </a:prstGeom>
          <a:noFill/>
        </p:spPr>
        <p:txBody>
          <a:bodyPr wrap="square" rtlCol="0">
            <a:spAutoFit/>
          </a:bodyPr>
          <a:lstStyle/>
          <a:p>
            <a:pPr defTabSz="914400"/>
            <a:r>
              <a:rPr lang="ru-RU" sz="1800" b="1" dirty="0">
                <a:solidFill>
                  <a:srgbClr val="491C6B"/>
                </a:solidFill>
                <a:latin typeface="Verdana" panose="020B0604030504040204" pitchFamily="34" charset="0"/>
                <a:ea typeface="Verdana" panose="020B0604030504040204" pitchFamily="34" charset="0"/>
              </a:rPr>
              <a:t>Возможная последовательность терапии с современными АА 2 поколения </a:t>
            </a:r>
          </a:p>
        </p:txBody>
      </p:sp>
      <p:grpSp>
        <p:nvGrpSpPr>
          <p:cNvPr id="33" name="Group 32">
            <a:extLst>
              <a:ext uri="{FF2B5EF4-FFF2-40B4-BE49-F238E27FC236}">
                <a16:creationId xmlns:a16="http://schemas.microsoft.com/office/drawing/2014/main" xmlns="" id="{72611E61-DAEC-CD9E-0561-A341025BD8AE}"/>
              </a:ext>
            </a:extLst>
          </p:cNvPr>
          <p:cNvGrpSpPr/>
          <p:nvPr/>
        </p:nvGrpSpPr>
        <p:grpSpPr>
          <a:xfrm>
            <a:off x="9984432" y="5589240"/>
            <a:ext cx="1789350" cy="657282"/>
            <a:chOff x="9624392" y="651022"/>
            <a:chExt cx="1789350" cy="657282"/>
          </a:xfrm>
        </p:grpSpPr>
        <p:pic>
          <p:nvPicPr>
            <p:cNvPr id="34" name="Picture 33">
              <a:extLst>
                <a:ext uri="{FF2B5EF4-FFF2-40B4-BE49-F238E27FC236}">
                  <a16:creationId xmlns:a16="http://schemas.microsoft.com/office/drawing/2014/main" xmlns="" id="{21AD5828-9E02-1AF6-468F-23572ABF4AA9}"/>
                </a:ext>
              </a:extLst>
            </p:cNvPr>
            <p:cNvPicPr>
              <a:picLocks noChangeAspect="1"/>
            </p:cNvPicPr>
            <p:nvPr/>
          </p:nvPicPr>
          <p:blipFill rotWithShape="1">
            <a:blip r:embed="rId6"/>
            <a:srcRect t="32465"/>
            <a:stretch/>
          </p:blipFill>
          <p:spPr>
            <a:xfrm>
              <a:off x="9624392" y="777026"/>
              <a:ext cx="1789350" cy="531278"/>
            </a:xfrm>
            <a:prstGeom prst="rect">
              <a:avLst/>
            </a:prstGeom>
          </p:spPr>
        </p:pic>
        <p:sp>
          <p:nvSpPr>
            <p:cNvPr id="35" name="Rectangle 34">
              <a:extLst>
                <a:ext uri="{FF2B5EF4-FFF2-40B4-BE49-F238E27FC236}">
                  <a16:creationId xmlns:a16="http://schemas.microsoft.com/office/drawing/2014/main" xmlns="" id="{86FF0DA4-3886-66F0-F8E1-BF98EE67C14E}"/>
                </a:ext>
              </a:extLst>
            </p:cNvPr>
            <p:cNvSpPr/>
            <p:nvPr/>
          </p:nvSpPr>
          <p:spPr>
            <a:xfrm>
              <a:off x="10492629" y="651022"/>
              <a:ext cx="360040" cy="252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xmlns="" id="{DE64A562-6CFC-957E-C1DF-19C09E6FCE89}"/>
              </a:ext>
            </a:extLst>
          </p:cNvPr>
          <p:cNvGrpSpPr/>
          <p:nvPr/>
        </p:nvGrpSpPr>
        <p:grpSpPr>
          <a:xfrm>
            <a:off x="966187" y="1301353"/>
            <a:ext cx="10259626" cy="4791943"/>
            <a:chOff x="966187" y="1301353"/>
            <a:chExt cx="10259626" cy="4791943"/>
          </a:xfrm>
        </p:grpSpPr>
        <p:grpSp>
          <p:nvGrpSpPr>
            <p:cNvPr id="32" name="Group 31">
              <a:extLst>
                <a:ext uri="{FF2B5EF4-FFF2-40B4-BE49-F238E27FC236}">
                  <a16:creationId xmlns:a16="http://schemas.microsoft.com/office/drawing/2014/main" xmlns="" id="{A4F1B6B3-0DEE-5651-7847-56F701A8E9C3}"/>
                </a:ext>
              </a:extLst>
            </p:cNvPr>
            <p:cNvGrpSpPr/>
            <p:nvPr/>
          </p:nvGrpSpPr>
          <p:grpSpPr>
            <a:xfrm>
              <a:off x="966187" y="1301353"/>
              <a:ext cx="10259626" cy="4791943"/>
              <a:chOff x="966187" y="1301353"/>
              <a:chExt cx="10259626" cy="4791943"/>
            </a:xfrm>
          </p:grpSpPr>
          <p:sp>
            <p:nvSpPr>
              <p:cNvPr id="5" name="Rectangle 4">
                <a:extLst>
                  <a:ext uri="{FF2B5EF4-FFF2-40B4-BE49-F238E27FC236}">
                    <a16:creationId xmlns:a16="http://schemas.microsoft.com/office/drawing/2014/main" xmlns="" id="{EB28D315-7DDB-A5C1-5C09-3454BD074FA9}"/>
                  </a:ext>
                </a:extLst>
              </p:cNvPr>
              <p:cNvSpPr/>
              <p:nvPr/>
            </p:nvSpPr>
            <p:spPr>
              <a:xfrm flipH="1">
                <a:off x="5215136" y="2262419"/>
                <a:ext cx="1404000" cy="324000"/>
              </a:xfrm>
              <a:prstGeom prst="rect">
                <a:avLst/>
              </a:prstGeom>
              <a:solidFill>
                <a:srgbClr val="8BAB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энзалутамид</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91B0D27F-2A66-9580-5E30-18CA24F368CF}"/>
                  </a:ext>
                </a:extLst>
              </p:cNvPr>
              <p:cNvSpPr/>
              <p:nvPr/>
            </p:nvSpPr>
            <p:spPr>
              <a:xfrm flipH="1">
                <a:off x="5214360" y="4710867"/>
                <a:ext cx="1404000" cy="324000"/>
              </a:xfrm>
              <a:prstGeom prst="rect">
                <a:avLst/>
              </a:prstGeom>
              <a:solidFill>
                <a:srgbClr val="8BAB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абиратерон</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30809B2B-666A-40FD-E108-458042BD57DA}"/>
                  </a:ext>
                </a:extLst>
              </p:cNvPr>
              <p:cNvSpPr/>
              <p:nvPr/>
            </p:nvSpPr>
            <p:spPr>
              <a:xfrm rot="2760000">
                <a:off x="2024668" y="4182308"/>
                <a:ext cx="1620000" cy="324000"/>
              </a:xfrm>
              <a:prstGeom prst="rect">
                <a:avLst/>
              </a:prstGeom>
              <a:solidFill>
                <a:srgbClr val="8282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04974BF9-F763-1E84-363C-3B77F4B84853}"/>
                  </a:ext>
                </a:extLst>
              </p:cNvPr>
              <p:cNvSpPr/>
              <p:nvPr/>
            </p:nvSpPr>
            <p:spPr>
              <a:xfrm rot="18840000" flipH="1">
                <a:off x="2039689" y="2775175"/>
                <a:ext cx="1584000" cy="324000"/>
              </a:xfrm>
              <a:prstGeom prst="rect">
                <a:avLst/>
              </a:prstGeom>
              <a:solidFill>
                <a:srgbClr val="491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Multiplication Sign 8">
                <a:extLst>
                  <a:ext uri="{FF2B5EF4-FFF2-40B4-BE49-F238E27FC236}">
                    <a16:creationId xmlns:a16="http://schemas.microsoft.com/office/drawing/2014/main" xmlns="" id="{BD416970-4722-8654-D833-97B030B194D3}"/>
                  </a:ext>
                </a:extLst>
              </p:cNvPr>
              <p:cNvSpPr/>
              <p:nvPr/>
            </p:nvSpPr>
            <p:spPr>
              <a:xfrm>
                <a:off x="966187" y="2414587"/>
                <a:ext cx="2371725" cy="2446725"/>
              </a:xfrm>
              <a:prstGeom prst="mathMultiply">
                <a:avLst>
                  <a:gd name="adj1" fmla="val 1348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6AB86256-07DE-5B53-BE70-CEFDDF8E8AEA}"/>
                  </a:ext>
                </a:extLst>
              </p:cNvPr>
              <p:cNvSpPr/>
              <p:nvPr/>
            </p:nvSpPr>
            <p:spPr>
              <a:xfrm>
                <a:off x="1162050" y="2647950"/>
                <a:ext cx="1980000" cy="198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srgbClr val="82827F"/>
                    </a:solidFill>
                    <a:effectLst/>
                    <a:uLnTx/>
                    <a:uFillTx/>
                    <a:latin typeface="Verdana" panose="020B0604030504040204" pitchFamily="34" charset="0"/>
                    <a:ea typeface="Verdana" panose="020B0604030504040204" pitchFamily="34" charset="0"/>
                    <a:cs typeface="+mn-cs"/>
                  </a:rPr>
                  <a:t>АДТ+</a:t>
                </a:r>
                <a:endParaRPr kumimoji="0" lang="ru-RU" sz="1100" b="0" i="0" u="none" strike="noStrike" kern="0" cap="none" spc="0" normalizeH="0" baseline="0" noProof="0" dirty="0">
                  <a:ln>
                    <a:noFill/>
                  </a:ln>
                  <a:solidFill>
                    <a:srgbClr val="82827F"/>
                  </a:solidFill>
                  <a:effectLst/>
                  <a:uLnTx/>
                  <a:uFillTx/>
                  <a:latin typeface="Verdana" panose="020B0604030504040204" pitchFamily="34" charset="0"/>
                  <a:ea typeface="Verdana" panose="020B0604030504040204" pitchFamily="34" charset="0"/>
                  <a:cs typeface="+mn-cs"/>
                </a:endParaRPr>
              </a:p>
            </p:txBody>
          </p:sp>
          <p:sp>
            <p:nvSpPr>
              <p:cNvPr id="13" name="Rectangle 12">
                <a:extLst>
                  <a:ext uri="{FF2B5EF4-FFF2-40B4-BE49-F238E27FC236}">
                    <a16:creationId xmlns:a16="http://schemas.microsoft.com/office/drawing/2014/main" xmlns="" id="{D5C8538C-0711-97C1-467A-1A720A907BB2}"/>
                  </a:ext>
                </a:extLst>
              </p:cNvPr>
              <p:cNvSpPr/>
              <p:nvPr/>
            </p:nvSpPr>
            <p:spPr>
              <a:xfrm flipH="1">
                <a:off x="3256076" y="2261095"/>
                <a:ext cx="1404000" cy="324000"/>
              </a:xfrm>
              <a:prstGeom prst="rect">
                <a:avLst/>
              </a:prstGeom>
              <a:solidFill>
                <a:srgbClr val="491C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rPr>
                  <a:t>апалутамид</a:t>
                </a:r>
              </a:p>
            </p:txBody>
          </p:sp>
          <p:sp>
            <p:nvSpPr>
              <p:cNvPr id="14" name="Rectangle 13">
                <a:extLst>
                  <a:ext uri="{FF2B5EF4-FFF2-40B4-BE49-F238E27FC236}">
                    <a16:creationId xmlns:a16="http://schemas.microsoft.com/office/drawing/2014/main" xmlns="" id="{434BCBF7-A47A-4DB8-B08E-7E1DDAE089C1}"/>
                  </a:ext>
                </a:extLst>
              </p:cNvPr>
              <p:cNvSpPr/>
              <p:nvPr/>
            </p:nvSpPr>
            <p:spPr>
              <a:xfrm flipH="1">
                <a:off x="3273434" y="4711177"/>
                <a:ext cx="1404000" cy="324000"/>
              </a:xfrm>
              <a:prstGeom prst="rect">
                <a:avLst/>
              </a:prstGeom>
              <a:solidFill>
                <a:srgbClr val="8282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энзалутамид</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451AE949-23CC-1176-C3BE-1FB0DAE71C95}"/>
                  </a:ext>
                </a:extLst>
              </p:cNvPr>
              <p:cNvSpPr>
                <a:spLocks noChangeAspect="1"/>
              </p:cNvSpPr>
              <p:nvPr/>
            </p:nvSpPr>
            <p:spPr>
              <a:xfrm>
                <a:off x="4589482" y="2063095"/>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16" name="Oval 15">
                <a:extLst>
                  <a:ext uri="{FF2B5EF4-FFF2-40B4-BE49-F238E27FC236}">
                    <a16:creationId xmlns:a16="http://schemas.microsoft.com/office/drawing/2014/main" xmlns="" id="{45124FB4-6979-3E8F-8DF7-A6F54C586D4D}"/>
                  </a:ext>
                </a:extLst>
              </p:cNvPr>
              <p:cNvSpPr>
                <a:spLocks noChangeAspect="1"/>
              </p:cNvSpPr>
              <p:nvPr/>
            </p:nvSpPr>
            <p:spPr>
              <a:xfrm>
                <a:off x="4585897" y="4513177"/>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17" name="Rectangle 16">
                <a:extLst>
                  <a:ext uri="{FF2B5EF4-FFF2-40B4-BE49-F238E27FC236}">
                    <a16:creationId xmlns:a16="http://schemas.microsoft.com/office/drawing/2014/main" xmlns="" id="{0BE4F17A-3107-DA55-03AF-D359BFA15576}"/>
                  </a:ext>
                </a:extLst>
              </p:cNvPr>
              <p:cNvSpPr/>
              <p:nvPr/>
            </p:nvSpPr>
            <p:spPr>
              <a:xfrm flipH="1">
                <a:off x="7187320" y="2261095"/>
                <a:ext cx="1404000" cy="324000"/>
              </a:xfrm>
              <a:prstGeom prst="rect">
                <a:avLst/>
              </a:prstGeom>
              <a:solidFill>
                <a:srgbClr val="8BAB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абиратерон</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484D24AE-7798-F9C9-40EC-3BDB0B931EF8}"/>
                  </a:ext>
                </a:extLst>
              </p:cNvPr>
              <p:cNvSpPr>
                <a:spLocks noChangeAspect="1"/>
              </p:cNvSpPr>
              <p:nvPr/>
            </p:nvSpPr>
            <p:spPr>
              <a:xfrm>
                <a:off x="6561666" y="2061771"/>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19" name="Rectangle 18">
                <a:extLst>
                  <a:ext uri="{FF2B5EF4-FFF2-40B4-BE49-F238E27FC236}">
                    <a16:creationId xmlns:a16="http://schemas.microsoft.com/office/drawing/2014/main" xmlns="" id="{1271E681-6340-EBF0-CA23-7EF346CBE5F8}"/>
                  </a:ext>
                </a:extLst>
              </p:cNvPr>
              <p:cNvSpPr/>
              <p:nvPr/>
            </p:nvSpPr>
            <p:spPr>
              <a:xfrm flipH="1">
                <a:off x="7187320" y="4710867"/>
                <a:ext cx="1404000" cy="324000"/>
              </a:xfrm>
              <a:prstGeom prst="rect">
                <a:avLst/>
              </a:prstGeom>
              <a:solidFill>
                <a:srgbClr val="8BAB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доцетаксел</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6B71509A-373A-FC5B-B5D0-10AC086E3AB3}"/>
                  </a:ext>
                </a:extLst>
              </p:cNvPr>
              <p:cNvSpPr>
                <a:spLocks noChangeAspect="1"/>
              </p:cNvSpPr>
              <p:nvPr/>
            </p:nvSpPr>
            <p:spPr>
              <a:xfrm>
                <a:off x="6561666" y="4511543"/>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21" name="Rectangle 20">
                <a:extLst>
                  <a:ext uri="{FF2B5EF4-FFF2-40B4-BE49-F238E27FC236}">
                    <a16:creationId xmlns:a16="http://schemas.microsoft.com/office/drawing/2014/main" xmlns="" id="{00503BC7-B6E8-8CCA-E4B2-A189D616A90E}"/>
                  </a:ext>
                </a:extLst>
              </p:cNvPr>
              <p:cNvSpPr/>
              <p:nvPr/>
            </p:nvSpPr>
            <p:spPr>
              <a:xfrm flipH="1">
                <a:off x="9159504" y="2262419"/>
                <a:ext cx="1404000" cy="324000"/>
              </a:xfrm>
              <a:prstGeom prst="rect">
                <a:avLst/>
              </a:prstGeom>
              <a:solidFill>
                <a:srgbClr val="8BABD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err="1">
                    <a:ln>
                      <a:noFill/>
                    </a:ln>
                    <a:solidFill>
                      <a:prstClr val="white"/>
                    </a:solidFill>
                    <a:effectLst/>
                    <a:uLnTx/>
                    <a:uFillTx/>
                    <a:latin typeface="Calibri" panose="020F0502020204030204"/>
                    <a:ea typeface="+mn-ea"/>
                    <a:cs typeface="+mn-cs"/>
                  </a:rPr>
                  <a:t>доцетаксел</a:t>
                </a:r>
                <a:endParaRPr kumimoji="0" lang="ru-RU"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7C46BF1C-70FB-85AA-64E7-DFE8A37582F5}"/>
                  </a:ext>
                </a:extLst>
              </p:cNvPr>
              <p:cNvSpPr>
                <a:spLocks noChangeAspect="1"/>
              </p:cNvSpPr>
              <p:nvPr/>
            </p:nvSpPr>
            <p:spPr>
              <a:xfrm>
                <a:off x="8533850" y="2063095"/>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23" name="Oval 22">
                <a:extLst>
                  <a:ext uri="{FF2B5EF4-FFF2-40B4-BE49-F238E27FC236}">
                    <a16:creationId xmlns:a16="http://schemas.microsoft.com/office/drawing/2014/main" xmlns="" id="{AC3FBA5C-C0AC-CC49-16D4-60247F9D25EC}"/>
                  </a:ext>
                </a:extLst>
              </p:cNvPr>
              <p:cNvSpPr>
                <a:spLocks noChangeAspect="1"/>
              </p:cNvSpPr>
              <p:nvPr/>
            </p:nvSpPr>
            <p:spPr>
              <a:xfrm>
                <a:off x="8533850" y="4510448"/>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cxnSp>
            <p:nvCxnSpPr>
              <p:cNvPr id="24" name="Straight Connector 23">
                <a:extLst>
                  <a:ext uri="{FF2B5EF4-FFF2-40B4-BE49-F238E27FC236}">
                    <a16:creationId xmlns:a16="http://schemas.microsoft.com/office/drawing/2014/main" xmlns="" id="{08C5A685-5684-719C-54BB-CF2FA45127ED}"/>
                  </a:ext>
                </a:extLst>
              </p:cNvPr>
              <p:cNvCxnSpPr/>
              <p:nvPr/>
            </p:nvCxnSpPr>
            <p:spPr>
              <a:xfrm>
                <a:off x="5342841" y="1423048"/>
                <a:ext cx="0" cy="3996000"/>
              </a:xfrm>
              <a:prstGeom prst="line">
                <a:avLst/>
              </a:prstGeom>
              <a:noFill/>
              <a:ln w="38100" cap="flat" cmpd="sng" algn="ctr">
                <a:solidFill>
                  <a:srgbClr val="C00000"/>
                </a:solidFill>
                <a:prstDash val="sysDash"/>
                <a:miter lim="800000"/>
              </a:ln>
              <a:effectLst/>
            </p:spPr>
          </p:cxnSp>
          <p:sp>
            <p:nvSpPr>
              <p:cNvPr id="25" name="TextBox 24">
                <a:extLst>
                  <a:ext uri="{FF2B5EF4-FFF2-40B4-BE49-F238E27FC236}">
                    <a16:creationId xmlns:a16="http://schemas.microsoft.com/office/drawing/2014/main" xmlns="" id="{2C19BD21-2EA2-6A7B-399B-135ED50A4F70}"/>
                  </a:ext>
                </a:extLst>
              </p:cNvPr>
              <p:cNvSpPr txBox="1"/>
              <p:nvPr/>
            </p:nvSpPr>
            <p:spPr>
              <a:xfrm>
                <a:off x="5362883" y="1301353"/>
                <a:ext cx="1771650" cy="584775"/>
              </a:xfrm>
              <a:prstGeom prst="rect">
                <a:avLst/>
              </a:prstGeom>
              <a:noFill/>
            </p:spPr>
            <p:txBody>
              <a:bodyPr wrap="square" rtlCol="0">
                <a:spAutoFit/>
              </a:bodyPr>
              <a:lstStyle/>
              <a:p>
                <a:pPr defTabSz="914400"/>
                <a:r>
                  <a:rPr lang="ru-RU" sz="1600" dirty="0" err="1">
                    <a:solidFill>
                      <a:srgbClr val="C00000"/>
                    </a:solidFill>
                    <a:latin typeface="Calibri" panose="020F0502020204030204"/>
                  </a:rPr>
                  <a:t>Кастрационная</a:t>
                </a:r>
                <a:r>
                  <a:rPr lang="ru-RU" sz="1600" dirty="0">
                    <a:solidFill>
                      <a:srgbClr val="C00000"/>
                    </a:solidFill>
                    <a:latin typeface="Calibri" panose="020F0502020204030204"/>
                  </a:rPr>
                  <a:t> резистентность</a:t>
                </a:r>
              </a:p>
            </p:txBody>
          </p:sp>
          <p:sp>
            <p:nvSpPr>
              <p:cNvPr id="26" name="Oval 25">
                <a:extLst>
                  <a:ext uri="{FF2B5EF4-FFF2-40B4-BE49-F238E27FC236}">
                    <a16:creationId xmlns:a16="http://schemas.microsoft.com/office/drawing/2014/main" xmlns="" id="{1025D353-80EB-8E30-E5EF-C7CFE29E0DC1}"/>
                  </a:ext>
                </a:extLst>
              </p:cNvPr>
              <p:cNvSpPr>
                <a:spLocks noChangeAspect="1"/>
              </p:cNvSpPr>
              <p:nvPr/>
            </p:nvSpPr>
            <p:spPr>
              <a:xfrm>
                <a:off x="10505813" y="2061771"/>
                <a:ext cx="720000" cy="720000"/>
              </a:xfrm>
              <a:prstGeom prst="ellipse">
                <a:avLst/>
              </a:prstGeom>
              <a:solidFill>
                <a:sysClr val="window" lastClr="FFFFFF"/>
              </a:solidFill>
              <a:ln w="28575" cap="flat" cmpd="sng" algn="ctr">
                <a:solidFill>
                  <a:srgbClr val="CDD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491C6B"/>
                    </a:solidFill>
                    <a:effectLst/>
                    <a:uLnTx/>
                    <a:uFillTx/>
                    <a:latin typeface="Calibri" panose="020F0502020204030204"/>
                    <a:ea typeface="+mn-ea"/>
                    <a:cs typeface="+mn-cs"/>
                  </a:rPr>
                  <a:t>ПЗ</a:t>
                </a:r>
              </a:p>
            </p:txBody>
          </p:sp>
          <p:sp>
            <p:nvSpPr>
              <p:cNvPr id="27" name="TextBox 26">
                <a:extLst>
                  <a:ext uri="{FF2B5EF4-FFF2-40B4-BE49-F238E27FC236}">
                    <a16:creationId xmlns:a16="http://schemas.microsoft.com/office/drawing/2014/main" xmlns="" id="{B6A84F17-DFC8-D9C3-59FB-1FF25BBEA0A6}"/>
                  </a:ext>
                </a:extLst>
              </p:cNvPr>
              <p:cNvSpPr txBox="1"/>
              <p:nvPr/>
            </p:nvSpPr>
            <p:spPr>
              <a:xfrm>
                <a:off x="7281774" y="2648448"/>
                <a:ext cx="1612076" cy="307777"/>
              </a:xfrm>
              <a:prstGeom prst="rect">
                <a:avLst/>
              </a:prstGeom>
              <a:noFill/>
            </p:spPr>
            <p:txBody>
              <a:bodyPr wrap="square">
                <a:spAutoFit/>
              </a:bodyPr>
              <a:lstStyle/>
              <a:p>
                <a:pPr defTabSz="914400"/>
                <a:r>
                  <a:rPr lang="ru-RU" sz="1400" dirty="0">
                    <a:solidFill>
                      <a:srgbClr val="82827F"/>
                    </a:solidFill>
                    <a:latin typeface="Verdana" panose="020B0604030504040204" pitchFamily="34" charset="0"/>
                    <a:ea typeface="Verdana" panose="020B0604030504040204" pitchFamily="34" charset="0"/>
                  </a:rPr>
                  <a:t>+преднизолон</a:t>
                </a:r>
                <a:endParaRPr lang="ru-RU" sz="700" dirty="0">
                  <a:solidFill>
                    <a:srgbClr val="82827F"/>
                  </a:solidFill>
                  <a:latin typeface="Verdana" panose="020B0604030504040204" pitchFamily="34" charset="0"/>
                  <a:ea typeface="Verdana" panose="020B0604030504040204" pitchFamily="34" charset="0"/>
                </a:endParaRPr>
              </a:p>
            </p:txBody>
          </p:sp>
          <p:sp>
            <p:nvSpPr>
              <p:cNvPr id="28" name="TextBox 27">
                <a:extLst>
                  <a:ext uri="{FF2B5EF4-FFF2-40B4-BE49-F238E27FC236}">
                    <a16:creationId xmlns:a16="http://schemas.microsoft.com/office/drawing/2014/main" xmlns="" id="{5B507061-44EC-7802-12CA-99D9A934A6F3}"/>
                  </a:ext>
                </a:extLst>
              </p:cNvPr>
              <p:cNvSpPr txBox="1"/>
              <p:nvPr/>
            </p:nvSpPr>
            <p:spPr>
              <a:xfrm>
                <a:off x="5274028" y="5092881"/>
                <a:ext cx="1612076" cy="307777"/>
              </a:xfrm>
              <a:prstGeom prst="rect">
                <a:avLst/>
              </a:prstGeom>
              <a:noFill/>
            </p:spPr>
            <p:txBody>
              <a:bodyPr wrap="square">
                <a:spAutoFit/>
              </a:bodyPr>
              <a:lstStyle/>
              <a:p>
                <a:pPr defTabSz="914400"/>
                <a:r>
                  <a:rPr lang="ru-RU" sz="1400" dirty="0">
                    <a:solidFill>
                      <a:srgbClr val="82827F"/>
                    </a:solidFill>
                    <a:latin typeface="Verdana" panose="020B0604030504040204" pitchFamily="34" charset="0"/>
                    <a:ea typeface="Verdana" panose="020B0604030504040204" pitchFamily="34" charset="0"/>
                  </a:rPr>
                  <a:t>+преднизолон</a:t>
                </a:r>
                <a:endParaRPr lang="ru-RU" sz="700" dirty="0">
                  <a:solidFill>
                    <a:srgbClr val="82827F"/>
                  </a:solidFill>
                  <a:latin typeface="Verdana" panose="020B0604030504040204" pitchFamily="34" charset="0"/>
                  <a:ea typeface="Verdana" panose="020B0604030504040204" pitchFamily="34" charset="0"/>
                </a:endParaRPr>
              </a:p>
            </p:txBody>
          </p:sp>
          <p:sp>
            <p:nvSpPr>
              <p:cNvPr id="30" name="TextBox 29">
                <a:extLst>
                  <a:ext uri="{FF2B5EF4-FFF2-40B4-BE49-F238E27FC236}">
                    <a16:creationId xmlns:a16="http://schemas.microsoft.com/office/drawing/2014/main" xmlns="" id="{7879E060-A71D-E3B5-E9E0-9EDBB732E2D3}"/>
                  </a:ext>
                </a:extLst>
              </p:cNvPr>
              <p:cNvSpPr txBox="1"/>
              <p:nvPr/>
            </p:nvSpPr>
            <p:spPr>
              <a:xfrm>
                <a:off x="1050809" y="5508521"/>
                <a:ext cx="2436363" cy="584775"/>
              </a:xfrm>
              <a:prstGeom prst="rect">
                <a:avLst/>
              </a:prstGeom>
              <a:noFill/>
            </p:spPr>
            <p:txBody>
              <a:bodyPr wrap="square">
                <a:spAutoFit/>
              </a:bodyPr>
              <a:lstStyle/>
              <a:p>
                <a:r>
                  <a:rPr lang="ru-RU" sz="3200" kern="0" dirty="0" err="1">
                    <a:solidFill>
                      <a:srgbClr val="82827F"/>
                    </a:solidFill>
                    <a:latin typeface="Verdana" panose="020B0604030504040204" pitchFamily="34" charset="0"/>
                    <a:ea typeface="Verdana" panose="020B0604030504040204" pitchFamily="34" charset="0"/>
                  </a:rPr>
                  <a:t>мГЧРПЖ</a:t>
                </a:r>
                <a:endParaRPr lang="ru-RU" sz="3200" dirty="0"/>
              </a:p>
            </p:txBody>
          </p:sp>
          <p:sp>
            <p:nvSpPr>
              <p:cNvPr id="31" name="TextBox 30">
                <a:extLst>
                  <a:ext uri="{FF2B5EF4-FFF2-40B4-BE49-F238E27FC236}">
                    <a16:creationId xmlns:a16="http://schemas.microsoft.com/office/drawing/2014/main" xmlns="" id="{D83CCBF2-D4F2-65C6-FE73-4C7A27DB7CA1}"/>
                  </a:ext>
                </a:extLst>
              </p:cNvPr>
              <p:cNvSpPr txBox="1"/>
              <p:nvPr/>
            </p:nvSpPr>
            <p:spPr>
              <a:xfrm>
                <a:off x="5362883" y="5508521"/>
                <a:ext cx="2436363" cy="584775"/>
              </a:xfrm>
              <a:prstGeom prst="rect">
                <a:avLst/>
              </a:prstGeom>
              <a:noFill/>
            </p:spPr>
            <p:txBody>
              <a:bodyPr wrap="square">
                <a:spAutoFit/>
              </a:bodyPr>
              <a:lstStyle/>
              <a:p>
                <a:r>
                  <a:rPr lang="ru-RU" sz="3200" kern="0" dirty="0" err="1">
                    <a:solidFill>
                      <a:srgbClr val="82827F"/>
                    </a:solidFill>
                    <a:latin typeface="Verdana" panose="020B0604030504040204" pitchFamily="34" charset="0"/>
                    <a:ea typeface="Verdana" panose="020B0604030504040204" pitchFamily="34" charset="0"/>
                  </a:rPr>
                  <a:t>мКРРПЖ</a:t>
                </a:r>
                <a:endParaRPr lang="ru-RU" sz="3200" dirty="0"/>
              </a:p>
            </p:txBody>
          </p:sp>
        </p:grpSp>
        <p:sp>
          <p:nvSpPr>
            <p:cNvPr id="36" name="Rectangle 35">
              <a:extLst>
                <a:ext uri="{FF2B5EF4-FFF2-40B4-BE49-F238E27FC236}">
                  <a16:creationId xmlns:a16="http://schemas.microsoft.com/office/drawing/2014/main" xmlns="" id="{13BA23EE-D3F3-D2A1-A7C3-B33AA728AB8C}"/>
                </a:ext>
              </a:extLst>
            </p:cNvPr>
            <p:cNvSpPr/>
            <p:nvPr/>
          </p:nvSpPr>
          <p:spPr>
            <a:xfrm>
              <a:off x="3142505" y="2103704"/>
              <a:ext cx="261857" cy="14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xmlns="" id="{7196738D-D7E6-F89A-DE21-D7B0BB990B7B}"/>
                </a:ext>
              </a:extLst>
            </p:cNvPr>
            <p:cNvSpPr/>
            <p:nvPr/>
          </p:nvSpPr>
          <p:spPr>
            <a:xfrm flipV="1">
              <a:off x="3190647" y="5034867"/>
              <a:ext cx="261857" cy="14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8506339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xmlns="" id="{D8BD1261-4F7C-8FDC-6E4C-47842C4699A6}"/>
              </a:ext>
            </a:extLst>
          </p:cNvPr>
          <p:cNvGraphicFramePr>
            <a:graphicFrameLocks noChangeAspect="1"/>
          </p:cNvGraphicFramePr>
          <p:nvPr>
            <p:custDataLst>
              <p:tags r:id="rId2"/>
            </p:custDataLst>
            <p:extLst>
              <p:ext uri="{D42A27DB-BD31-4B8C-83A1-F6EECF244321}">
                <p14:modId xmlns:p14="http://schemas.microsoft.com/office/powerpoint/2010/main" val="3361825240"/>
              </p:ext>
            </p:extLst>
          </p:nvPr>
        </p:nvGraphicFramePr>
        <p:xfrm>
          <a:off x="4108" y="3361"/>
          <a:ext cx="3361" cy="3361"/>
        </p:xfrm>
        <a:graphic>
          <a:graphicData uri="http://schemas.openxmlformats.org/presentationml/2006/ole">
            <mc:AlternateContent xmlns:mc="http://schemas.openxmlformats.org/markup-compatibility/2006">
              <mc:Choice xmlns:v="urn:schemas-microsoft-com:vml" Requires="v">
                <p:oleObj spid="_x0000_s22531" name="think-cell Slide" r:id="rId4" imgW="592" imgH="595" progId="TCLayout.ActiveDocument.1">
                  <p:embed/>
                </p:oleObj>
              </mc:Choice>
              <mc:Fallback>
                <p:oleObj name="think-cell Slide" r:id="rId4" imgW="592" imgH="595" progId="TCLayout.ActiveDocument.1">
                  <p:embed/>
                  <p:pic>
                    <p:nvPicPr>
                      <p:cNvPr id="0" name=""/>
                      <p:cNvPicPr/>
                      <p:nvPr/>
                    </p:nvPicPr>
                    <p:blipFill>
                      <a:blip r:embed="rId5"/>
                      <a:stretch>
                        <a:fillRect/>
                      </a:stretch>
                    </p:blipFill>
                    <p:spPr>
                      <a:xfrm>
                        <a:off x="4108" y="3361"/>
                        <a:ext cx="3361" cy="3361"/>
                      </a:xfrm>
                      <a:prstGeom prst="rect">
                        <a:avLst/>
                      </a:prstGeom>
                    </p:spPr>
                  </p:pic>
                </p:oleObj>
              </mc:Fallback>
            </mc:AlternateContent>
          </a:graphicData>
        </a:graphic>
      </p:graphicFrame>
      <p:pic>
        <p:nvPicPr>
          <p:cNvPr id="5" name="Object 5" descr="preencoded.png">
            <a:extLst>
              <a:ext uri="{FF2B5EF4-FFF2-40B4-BE49-F238E27FC236}">
                <a16:creationId xmlns:a16="http://schemas.microsoft.com/office/drawing/2014/main" xmlns="" id="{E5F1F568-0CDE-0989-CA99-CFE3A2EE502C}"/>
              </a:ext>
            </a:extLst>
          </p:cNvPr>
          <p:cNvPicPr>
            <a:picLocks noChangeAspect="1"/>
          </p:cNvPicPr>
          <p:nvPr/>
        </p:nvPicPr>
        <p:blipFill>
          <a:blip r:embed="rId6"/>
          <a:srcRect/>
          <a:stretch/>
        </p:blipFill>
        <p:spPr>
          <a:xfrm>
            <a:off x="6019800" y="3530600"/>
            <a:ext cx="5981700" cy="2070101"/>
          </a:xfrm>
          <a:prstGeom prst="rect">
            <a:avLst/>
          </a:prstGeom>
        </p:spPr>
      </p:pic>
      <p:pic>
        <p:nvPicPr>
          <p:cNvPr id="30" name="Object 7" descr="preencoded.png">
            <a:extLst>
              <a:ext uri="{FF2B5EF4-FFF2-40B4-BE49-F238E27FC236}">
                <a16:creationId xmlns:a16="http://schemas.microsoft.com/office/drawing/2014/main" xmlns="" id="{68B6C0CD-9E02-A7D5-C8C0-3733AE9D7F91}"/>
              </a:ext>
            </a:extLst>
          </p:cNvPr>
          <p:cNvPicPr>
            <a:picLocks noChangeAspect="1"/>
          </p:cNvPicPr>
          <p:nvPr/>
        </p:nvPicPr>
        <p:blipFill>
          <a:blip r:embed="rId7"/>
          <a:srcRect/>
          <a:stretch/>
        </p:blipFill>
        <p:spPr>
          <a:xfrm>
            <a:off x="241300" y="1663700"/>
            <a:ext cx="5981700" cy="2070100"/>
          </a:xfrm>
          <a:prstGeom prst="rect">
            <a:avLst/>
          </a:prstGeom>
        </p:spPr>
      </p:pic>
      <p:pic>
        <p:nvPicPr>
          <p:cNvPr id="6" name="Object 8" descr="preencoded.png">
            <a:extLst>
              <a:ext uri="{FF2B5EF4-FFF2-40B4-BE49-F238E27FC236}">
                <a16:creationId xmlns:a16="http://schemas.microsoft.com/office/drawing/2014/main" xmlns="" id="{16D5A1D7-822E-994F-65D5-EA3DD2818846}"/>
              </a:ext>
            </a:extLst>
          </p:cNvPr>
          <p:cNvPicPr>
            <a:picLocks noChangeAspect="1"/>
          </p:cNvPicPr>
          <p:nvPr/>
        </p:nvPicPr>
        <p:blipFill>
          <a:blip r:embed="rId7"/>
          <a:srcRect/>
          <a:stretch/>
        </p:blipFill>
        <p:spPr>
          <a:xfrm>
            <a:off x="6019800" y="1663700"/>
            <a:ext cx="5981700" cy="2070100"/>
          </a:xfrm>
          <a:prstGeom prst="rect">
            <a:avLst/>
          </a:prstGeom>
        </p:spPr>
      </p:pic>
      <p:pic>
        <p:nvPicPr>
          <p:cNvPr id="27" name="Picture 26" descr="A picture containing graphics&#10;&#10;Description automatically generated">
            <a:extLst>
              <a:ext uri="{FF2B5EF4-FFF2-40B4-BE49-F238E27FC236}">
                <a16:creationId xmlns:a16="http://schemas.microsoft.com/office/drawing/2014/main" xmlns="" id="{28E11BE0-6CF8-85CE-5794-E1081AC8286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173" b="78274" l="37006" r="63136">
                        <a14:foregroundMark x1="48234" y1="22321" x2="48234" y2="22321"/>
                        <a14:foregroundMark x1="38277" y1="52083" x2="38277" y2="52083"/>
                        <a14:foregroundMark x1="37076" y1="50893" x2="37076" y2="50893"/>
                        <a14:foregroundMark x1="51342" y1="75893" x2="51342" y2="75893"/>
                        <a14:foregroundMark x1="50777" y1="78274" x2="50777" y2="78274"/>
                        <a14:foregroundMark x1="62076" y1="44345" x2="62076" y2="44345"/>
                        <a14:foregroundMark x1="63136" y1="48810" x2="63136" y2="48810"/>
                      </a14:backgroundRemoval>
                    </a14:imgEffect>
                    <a14:imgEffect>
                      <a14:sharpenSoften amount="100000"/>
                    </a14:imgEffect>
                  </a14:imgLayer>
                </a14:imgProps>
              </a:ext>
              <a:ext uri="{28A0092B-C50C-407E-A947-70E740481C1C}">
                <a14:useLocalDpi xmlns:a14="http://schemas.microsoft.com/office/drawing/2010/main" val="0"/>
              </a:ext>
            </a:extLst>
          </a:blip>
          <a:srcRect l="36111" t="19490" r="36042" b="19490"/>
          <a:stretch/>
        </p:blipFill>
        <p:spPr>
          <a:xfrm>
            <a:off x="4231157" y="1648678"/>
            <a:ext cx="3760318" cy="3910333"/>
          </a:xfrm>
          <a:prstGeom prst="rect">
            <a:avLst/>
          </a:prstGeom>
        </p:spPr>
      </p:pic>
      <p:pic>
        <p:nvPicPr>
          <p:cNvPr id="11" name="Object 11" descr="preencoded.png">
            <a:extLst>
              <a:ext uri="{FF2B5EF4-FFF2-40B4-BE49-F238E27FC236}">
                <a16:creationId xmlns:a16="http://schemas.microsoft.com/office/drawing/2014/main" xmlns="" id="{4930C8C2-C6FC-AFF0-0441-5359AAF4899B}"/>
              </a:ext>
            </a:extLst>
          </p:cNvPr>
          <p:cNvPicPr>
            <a:picLocks noChangeAspect="1"/>
          </p:cNvPicPr>
          <p:nvPr/>
        </p:nvPicPr>
        <p:blipFill>
          <a:blip r:embed="rId10"/>
          <a:srcRect/>
          <a:stretch/>
        </p:blipFill>
        <p:spPr>
          <a:xfrm>
            <a:off x="5133998" y="2495550"/>
            <a:ext cx="2159000" cy="2159000"/>
          </a:xfrm>
          <a:prstGeom prst="rect">
            <a:avLst/>
          </a:prstGeom>
        </p:spPr>
      </p:pic>
      <p:sp>
        <p:nvSpPr>
          <p:cNvPr id="12" name="Заголовок 1">
            <a:extLst>
              <a:ext uri="{FF2B5EF4-FFF2-40B4-BE49-F238E27FC236}">
                <a16:creationId xmlns:a16="http://schemas.microsoft.com/office/drawing/2014/main" xmlns="" id="{B2DE85B6-8727-D230-45F5-48E5DACD179F}"/>
              </a:ext>
            </a:extLst>
          </p:cNvPr>
          <p:cNvSpPr txBox="1">
            <a:spLocks/>
          </p:cNvSpPr>
          <p:nvPr/>
        </p:nvSpPr>
        <p:spPr>
          <a:xfrm>
            <a:off x="838200" y="872614"/>
            <a:ext cx="10515600" cy="610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i="0" kern="1200">
                <a:solidFill>
                  <a:srgbClr val="318AD7"/>
                </a:solidFill>
                <a:latin typeface="Arial Black" panose="020B0604020202020204" pitchFamily="34" charset="0"/>
                <a:ea typeface="Verdana" panose="020B0604030504040204" pitchFamily="34" charset="0"/>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Основные выводы исследования </a:t>
            </a:r>
            <a:r>
              <a:rPr kumimoji="0" lang="en-US"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rPr>
              <a:t>TITAN¹</a:t>
            </a:r>
            <a:endParaRPr kumimoji="0" lang="ru-RU" sz="2400" b="1" i="0" u="none" strike="noStrike" kern="1200" cap="none" spc="0" normalizeH="0" baseline="0" noProof="0" dirty="0">
              <a:ln>
                <a:noFill/>
              </a:ln>
              <a:solidFill>
                <a:srgbClr val="491C6B"/>
              </a:solidFill>
              <a:effectLst/>
              <a:uLnTx/>
              <a:uFillTx/>
              <a:latin typeface="Arial Black" panose="020B0604020202020204" pitchFamily="34" charset="0"/>
              <a:ea typeface="Verdana" panose="020B0604030504040204" pitchFamily="34" charset="0"/>
            </a:endParaRPr>
          </a:p>
        </p:txBody>
      </p:sp>
      <p:sp>
        <p:nvSpPr>
          <p:cNvPr id="13" name="Object14">
            <a:extLst>
              <a:ext uri="{FF2B5EF4-FFF2-40B4-BE49-F238E27FC236}">
                <a16:creationId xmlns:a16="http://schemas.microsoft.com/office/drawing/2014/main" xmlns="" id="{476CD620-240F-5DA2-6269-DB849C7F2DE7}"/>
              </a:ext>
            </a:extLst>
          </p:cNvPr>
          <p:cNvSpPr/>
          <p:nvPr/>
        </p:nvSpPr>
        <p:spPr>
          <a:xfrm>
            <a:off x="622299" y="2216150"/>
            <a:ext cx="3278733" cy="1073150"/>
          </a:xfrm>
          <a:prstGeom prst="rect">
            <a:avLst/>
          </a:prstGeom>
          <a:noFill/>
          <a:ln/>
        </p:spPr>
        <p:txBody>
          <a:bodyPr wrap="square" lIns="0" tIns="0" rIns="0" bIns="0" rtlCol="0" anchor="ctr"/>
          <a:lstStyle/>
          <a:p>
            <a:pPr defTabSz="914400">
              <a:defRPr/>
            </a:pP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При раннем назначении </a:t>
            </a:r>
            <a:r>
              <a:rPr lang="en-US" sz="1500" b="1" dirty="0">
                <a:solidFill>
                  <a:srgbClr val="491C6B"/>
                </a:solidFill>
                <a:latin typeface="Calibri" panose="020F0502020204030204"/>
                <a:ea typeface="Roboto Condensed Medium" pitchFamily="34" charset="-122"/>
                <a:cs typeface="Roboto Condensed Medium" pitchFamily="34" charset="-120"/>
              </a:rPr>
              <a:t>Эрлеады + А</a:t>
            </a:r>
            <a:r>
              <a:rPr lang="ru-RU" sz="1500" b="1" dirty="0">
                <a:solidFill>
                  <a:srgbClr val="491C6B"/>
                </a:solidFill>
                <a:latin typeface="Calibri" panose="020F0502020204030204"/>
                <a:ea typeface="Roboto Condensed Medium" pitchFamily="34" charset="-122"/>
                <a:cs typeface="Roboto Condensed Medium" pitchFamily="34" charset="-120"/>
              </a:rPr>
              <a:t>ДТ</a:t>
            </a:r>
            <a:r>
              <a:rPr lang="en-US" sz="1500" b="1" dirty="0">
                <a:solidFill>
                  <a:srgbClr val="491C6B"/>
                </a:solidFill>
                <a:latin typeface="Calibri" panose="020F0502020204030204"/>
                <a:ea typeface="Roboto Condensed Regular" pitchFamily="34" charset="-122"/>
                <a:cs typeface="Roboto Condensed Regular" pitchFamily="34" charset="-120"/>
              </a:rPr>
              <a:t> </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больше половины пациентов оставались живы</a:t>
            </a:r>
            <a:r>
              <a:rPr lang="ru-RU" sz="1500" dirty="0">
                <a:solidFill>
                  <a:prstClr val="black">
                    <a:lumMod val="65000"/>
                    <a:lumOff val="35000"/>
                  </a:prstClr>
                </a:solidFill>
                <a:latin typeface="Calibri" panose="020F0502020204030204"/>
                <a:ea typeface="Roboto Condensed Regular" pitchFamily="34" charset="-122"/>
                <a:cs typeface="Roboto Condensed Regular" pitchFamily="34" charset="-120"/>
              </a:rPr>
              <a:t>, в среднем,</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
в течение более чем</a:t>
            </a:r>
            <a:endParaRPr lang="en-US" sz="1500" dirty="0">
              <a:solidFill>
                <a:prstClr val="black">
                  <a:lumMod val="65000"/>
                  <a:lumOff val="35000"/>
                </a:prstClr>
              </a:solidFill>
              <a:latin typeface="Calibri" panose="020F0502020204030204"/>
            </a:endParaRPr>
          </a:p>
        </p:txBody>
      </p:sp>
      <p:sp>
        <p:nvSpPr>
          <p:cNvPr id="14" name="Object15">
            <a:extLst>
              <a:ext uri="{FF2B5EF4-FFF2-40B4-BE49-F238E27FC236}">
                <a16:creationId xmlns:a16="http://schemas.microsoft.com/office/drawing/2014/main" xmlns="" id="{A3FF961C-3188-138B-C93A-64E4BAE4D2EC}"/>
              </a:ext>
            </a:extLst>
          </p:cNvPr>
          <p:cNvSpPr/>
          <p:nvPr/>
        </p:nvSpPr>
        <p:spPr>
          <a:xfrm>
            <a:off x="622300" y="3906559"/>
            <a:ext cx="3771900" cy="1816100"/>
          </a:xfrm>
          <a:prstGeom prst="rect">
            <a:avLst/>
          </a:prstGeom>
          <a:noFill/>
          <a:ln/>
        </p:spPr>
        <p:txBody>
          <a:bodyPr wrap="square" lIns="0" tIns="0" rIns="0" bIns="0" rtlCol="0" anchor="ctr"/>
          <a:lstStyle/>
          <a:p>
            <a:pPr defTabSz="914400">
              <a:defRPr/>
            </a:pP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Своевременное назначение комбинации </a:t>
            </a:r>
            <a:r>
              <a:rPr lang="en-US" sz="1500" b="1" dirty="0">
                <a:solidFill>
                  <a:srgbClr val="491C6B"/>
                </a:solidFill>
                <a:latin typeface="Calibri" panose="020F0502020204030204"/>
                <a:ea typeface="Roboto Condensed Medium" pitchFamily="34" charset="-122"/>
                <a:cs typeface="Roboto Condensed Medium" pitchFamily="34" charset="-120"/>
              </a:rPr>
              <a:t>Эрлеада + А</a:t>
            </a:r>
            <a:r>
              <a:rPr lang="ru-RU" sz="1500" b="1" dirty="0">
                <a:solidFill>
                  <a:srgbClr val="491C6B"/>
                </a:solidFill>
                <a:latin typeface="Calibri" panose="020F0502020204030204"/>
                <a:ea typeface="Roboto Condensed Medium" pitchFamily="34" charset="-122"/>
                <a:cs typeface="Roboto Condensed Medium" pitchFamily="34" charset="-120"/>
              </a:rPr>
              <a:t>ДТ</a:t>
            </a:r>
            <a:r>
              <a:rPr lang="en-US" sz="1500" b="1" dirty="0">
                <a:solidFill>
                  <a:srgbClr val="491C6B"/>
                </a:solidFill>
                <a:latin typeface="Calibri" panose="020F0502020204030204"/>
                <a:ea typeface="Roboto Condensed Medium" pitchFamily="34" charset="-122"/>
                <a:cs typeface="Roboto Condensed Medium" pitchFamily="34" charset="-120"/>
              </a:rPr>
              <a:t> </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при мГЧРПЖ улучшает результаты последующего лечения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на стадии мКРРПЖ, снижая риск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повторного прогрессирования и смерти на</a:t>
            </a:r>
            <a:endParaRPr lang="en-US" sz="1500" dirty="0">
              <a:solidFill>
                <a:prstClr val="black">
                  <a:lumMod val="65000"/>
                  <a:lumOff val="35000"/>
                </a:prstClr>
              </a:solidFill>
              <a:latin typeface="Calibri" panose="020F0502020204030204"/>
            </a:endParaRPr>
          </a:p>
        </p:txBody>
      </p:sp>
      <p:sp>
        <p:nvSpPr>
          <p:cNvPr id="15" name="Object16">
            <a:extLst>
              <a:ext uri="{FF2B5EF4-FFF2-40B4-BE49-F238E27FC236}">
                <a16:creationId xmlns:a16="http://schemas.microsoft.com/office/drawing/2014/main" xmlns="" id="{2C6D7A0E-9B9E-241C-510C-5EB11D731896}"/>
              </a:ext>
            </a:extLst>
          </p:cNvPr>
          <p:cNvSpPr/>
          <p:nvPr/>
        </p:nvSpPr>
        <p:spPr>
          <a:xfrm>
            <a:off x="8026400" y="2076450"/>
            <a:ext cx="3676650" cy="1320800"/>
          </a:xfrm>
          <a:prstGeom prst="rect">
            <a:avLst/>
          </a:prstGeom>
          <a:noFill/>
          <a:ln/>
        </p:spPr>
        <p:txBody>
          <a:bodyPr wrap="square" lIns="0" tIns="0" rIns="0" bIns="0" rtlCol="0" anchor="ctr"/>
          <a:lstStyle/>
          <a:p>
            <a:pPr defTabSz="914400">
              <a:defRPr/>
            </a:pP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Снижение риска смерти на терапии </a:t>
            </a:r>
            <a:r>
              <a:rPr lang="ru-RU" sz="1200" dirty="0">
                <a:solidFill>
                  <a:prstClr val="black">
                    <a:lumMod val="65000"/>
                    <a:lumOff val="35000"/>
                  </a:prstClr>
                </a:solidFill>
                <a:latin typeface="Calibri" panose="020F0502020204030204"/>
              </a:rPr>
              <a:t/>
            </a:r>
            <a:br>
              <a:rPr lang="ru-RU" sz="1200" dirty="0">
                <a:solidFill>
                  <a:prstClr val="black">
                    <a:lumMod val="65000"/>
                    <a:lumOff val="35000"/>
                  </a:prstClr>
                </a:solidFill>
                <a:latin typeface="Calibri" panose="020F0502020204030204"/>
              </a:rPr>
            </a:br>
            <a:r>
              <a:rPr lang="en-US" sz="1500" b="1" dirty="0">
                <a:solidFill>
                  <a:srgbClr val="491C6B"/>
                </a:solidFill>
                <a:latin typeface="Calibri" panose="020F0502020204030204"/>
                <a:ea typeface="Roboto Condensed Medium" pitchFamily="34" charset="-122"/>
                <a:cs typeface="Roboto Condensed Medium" pitchFamily="34" charset="-120"/>
              </a:rPr>
              <a:t>Эрлеадой</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в сравнении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только с А</a:t>
            </a:r>
            <a:r>
              <a:rPr lang="ru-RU"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ДТ</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 в</a:t>
            </a:r>
            <a:endParaRPr lang="en-US" sz="1500" dirty="0">
              <a:solidFill>
                <a:prstClr val="black">
                  <a:lumMod val="65000"/>
                  <a:lumOff val="35000"/>
                </a:prstClr>
              </a:solidFill>
              <a:latin typeface="Calibri" panose="020F0502020204030204"/>
            </a:endParaRPr>
          </a:p>
        </p:txBody>
      </p:sp>
      <p:sp>
        <p:nvSpPr>
          <p:cNvPr id="16" name="Object17">
            <a:extLst>
              <a:ext uri="{FF2B5EF4-FFF2-40B4-BE49-F238E27FC236}">
                <a16:creationId xmlns:a16="http://schemas.microsoft.com/office/drawing/2014/main" xmlns="" id="{9836864E-3A8A-ECE6-0721-16BC20287377}"/>
              </a:ext>
            </a:extLst>
          </p:cNvPr>
          <p:cNvSpPr/>
          <p:nvPr/>
        </p:nvSpPr>
        <p:spPr>
          <a:xfrm>
            <a:off x="8026400" y="3943350"/>
            <a:ext cx="3676650" cy="1371600"/>
          </a:xfrm>
          <a:prstGeom prst="rect">
            <a:avLst/>
          </a:prstGeom>
          <a:noFill/>
          <a:ln/>
        </p:spPr>
        <p:txBody>
          <a:bodyPr wrap="square" lIns="0" tIns="0" rIns="0" bIns="0" rtlCol="0" anchor="ctr"/>
          <a:lstStyle/>
          <a:p>
            <a:pPr defTabSz="914400">
              <a:defRPr/>
            </a:pP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При назначении </a:t>
            </a:r>
            <a:r>
              <a:rPr lang="en-US" sz="1500" b="1" dirty="0">
                <a:solidFill>
                  <a:srgbClr val="491C6B"/>
                </a:solidFill>
                <a:latin typeface="Calibri" panose="020F0502020204030204"/>
                <a:ea typeface="Roboto Condensed Medium" pitchFamily="34" charset="-122"/>
                <a:cs typeface="Roboto Condensed Medium" pitchFamily="34" charset="-120"/>
              </a:rPr>
              <a:t>Эрлеада + А</a:t>
            </a:r>
            <a:r>
              <a:rPr lang="ru-RU" sz="1500" b="1" dirty="0">
                <a:solidFill>
                  <a:srgbClr val="491C6B"/>
                </a:solidFill>
                <a:latin typeface="Calibri" panose="020F0502020204030204"/>
                <a:ea typeface="Roboto Condensed Medium" pitchFamily="34" charset="-122"/>
                <a:cs typeface="Roboto Condensed Medium" pitchFamily="34" charset="-120"/>
              </a:rPr>
              <a:t>ДТ</a:t>
            </a:r>
            <a:r>
              <a:rPr lang="en-US" sz="1500" b="1" dirty="0">
                <a:solidFill>
                  <a:srgbClr val="491C6B"/>
                </a:solidFill>
                <a:latin typeface="Calibri" panose="020F0502020204030204"/>
                <a:ea typeface="Roboto Condensed Medium" pitchFamily="34" charset="-122"/>
                <a:cs typeface="Roboto Condensed Medium" pitchFamily="34" charset="-120"/>
              </a:rPr>
              <a:t> </a:t>
            </a: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прогрессирование</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до стадии мКРРПЖ </a:t>
            </a:r>
            <a:r>
              <a:rPr sz="1200" dirty="0">
                <a:solidFill>
                  <a:prstClr val="black">
                    <a:lumMod val="65000"/>
                    <a:lumOff val="35000"/>
                  </a:prstClr>
                </a:solidFill>
                <a:latin typeface="Calibri" panose="020F0502020204030204"/>
              </a:rPr>
              <a:t/>
            </a:r>
            <a:br>
              <a:rPr sz="1200" dirty="0">
                <a:solidFill>
                  <a:prstClr val="black">
                    <a:lumMod val="65000"/>
                    <a:lumOff val="35000"/>
                  </a:prstClr>
                </a:solidFill>
                <a:latin typeface="Calibri" panose="020F0502020204030204"/>
              </a:rPr>
            </a:br>
            <a:r>
              <a:rPr lang="en-US" sz="1500" dirty="0" err="1">
                <a:solidFill>
                  <a:prstClr val="black">
                    <a:lumMod val="65000"/>
                    <a:lumOff val="35000"/>
                  </a:prstClr>
                </a:solidFill>
                <a:latin typeface="Calibri" panose="020F0502020204030204"/>
                <a:ea typeface="Roboto Condensed Regular" pitchFamily="34" charset="-122"/>
                <a:cs typeface="Roboto Condensed Regular" pitchFamily="34" charset="-120"/>
              </a:rPr>
              <a:t>отодвигается</a:t>
            </a:r>
            <a:r>
              <a:rPr lang="ru-RU" sz="1500" dirty="0">
                <a:solidFill>
                  <a:prstClr val="black">
                    <a:lumMod val="65000"/>
                    <a:lumOff val="35000"/>
                  </a:prstClr>
                </a:solidFill>
                <a:latin typeface="Calibri" panose="020F0502020204030204"/>
                <a:ea typeface="Roboto Condensed Regular" pitchFamily="34" charset="-122"/>
                <a:cs typeface="Roboto Condensed Regular" pitchFamily="34" charset="-120"/>
              </a:rPr>
              <a:t>,</a:t>
            </a:r>
          </a:p>
          <a:p>
            <a:pPr defTabSz="914400">
              <a:defRPr/>
            </a:pPr>
            <a:r>
              <a:rPr lang="ru-RU"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в среднем,</a:t>
            </a:r>
            <a:r>
              <a:rPr lang="ru-RU" sz="1200" dirty="0">
                <a:solidFill>
                  <a:prstClr val="black">
                    <a:lumMod val="65000"/>
                    <a:lumOff val="35000"/>
                  </a:prstClr>
                </a:solidFill>
                <a:latin typeface="Calibri" panose="020F0502020204030204"/>
              </a:rPr>
              <a:t/>
            </a:r>
            <a:br>
              <a:rPr lang="ru-RU" sz="1200" dirty="0">
                <a:solidFill>
                  <a:prstClr val="black">
                    <a:lumMod val="65000"/>
                    <a:lumOff val="35000"/>
                  </a:prstClr>
                </a:solidFill>
                <a:latin typeface="Calibri" panose="020F0502020204030204"/>
              </a:rPr>
            </a:br>
            <a:r>
              <a:rPr lang="ru-RU" sz="1500" dirty="0">
                <a:solidFill>
                  <a:prstClr val="black">
                    <a:lumMod val="65000"/>
                    <a:lumOff val="35000"/>
                  </a:prstClr>
                </a:solidFill>
                <a:latin typeface="Calibri" panose="020F0502020204030204"/>
                <a:ea typeface="Roboto Condensed Regular" pitchFamily="34" charset="-122"/>
                <a:cs typeface="Roboto Condensed Regular" pitchFamily="34" charset="-120"/>
              </a:rPr>
              <a:t>более, чем на</a:t>
            </a:r>
            <a:endParaRPr lang="ru-RU" sz="1500" dirty="0">
              <a:solidFill>
                <a:prstClr val="black">
                  <a:lumMod val="65000"/>
                  <a:lumOff val="35000"/>
                </a:prstClr>
              </a:solidFill>
              <a:latin typeface="Calibri" panose="020F0502020204030204"/>
            </a:endParaRPr>
          </a:p>
        </p:txBody>
      </p:sp>
      <p:sp>
        <p:nvSpPr>
          <p:cNvPr id="17" name="Object18">
            <a:extLst>
              <a:ext uri="{FF2B5EF4-FFF2-40B4-BE49-F238E27FC236}">
                <a16:creationId xmlns:a16="http://schemas.microsoft.com/office/drawing/2014/main" xmlns="" id="{FE4CBC5B-779B-9A06-0B05-89425B4F5EB6}"/>
              </a:ext>
            </a:extLst>
          </p:cNvPr>
          <p:cNvSpPr/>
          <p:nvPr/>
        </p:nvSpPr>
        <p:spPr>
          <a:xfrm>
            <a:off x="3152873" y="2247901"/>
            <a:ext cx="1651000" cy="1143000"/>
          </a:xfrm>
          <a:prstGeom prst="rect">
            <a:avLst/>
          </a:prstGeom>
          <a:noFill/>
          <a:ln/>
        </p:spPr>
        <p:txBody>
          <a:bodyPr wrap="square" lIns="0" tIns="0" rIns="0" bIns="0" rtlCol="0" anchor="ctr"/>
          <a:lstStyle/>
          <a:p>
            <a:pPr defTabSz="914400">
              <a:lnSpc>
                <a:spcPts val="9000"/>
              </a:lnSpc>
              <a:defRPr/>
            </a:pPr>
            <a:r>
              <a:rPr lang="en-US" sz="6000" b="1" dirty="0">
                <a:solidFill>
                  <a:srgbClr val="CDD500"/>
                </a:solidFill>
                <a:latin typeface="Calibri" panose="020F0502020204030204"/>
                <a:ea typeface="Roboto Condensed Bold" pitchFamily="34" charset="-122"/>
                <a:cs typeface="Roboto Condensed Bold" pitchFamily="34" charset="-120"/>
              </a:rPr>
              <a:t>4,5</a:t>
            </a:r>
            <a:r>
              <a:rPr lang="en-US" sz="3200" b="1" dirty="0">
                <a:solidFill>
                  <a:srgbClr val="CDD500"/>
                </a:solidFill>
                <a:latin typeface="Calibri" panose="020F0502020204030204"/>
                <a:ea typeface="Roboto Condensed Bold" pitchFamily="34" charset="-122"/>
                <a:cs typeface="Roboto Condensed Bold" pitchFamily="34" charset="-120"/>
              </a:rPr>
              <a:t> лет</a:t>
            </a:r>
            <a:endParaRPr lang="en-US" sz="6000" dirty="0">
              <a:solidFill>
                <a:srgbClr val="CDD500"/>
              </a:solidFill>
              <a:latin typeface="Calibri" panose="020F0502020204030204"/>
            </a:endParaRPr>
          </a:p>
        </p:txBody>
      </p:sp>
      <p:sp>
        <p:nvSpPr>
          <p:cNvPr id="18" name="Object19">
            <a:extLst>
              <a:ext uri="{FF2B5EF4-FFF2-40B4-BE49-F238E27FC236}">
                <a16:creationId xmlns:a16="http://schemas.microsoft.com/office/drawing/2014/main" xmlns="" id="{4D3AFDF7-E6E4-F6C4-9F77-331CB79E7DE0}"/>
              </a:ext>
            </a:extLst>
          </p:cNvPr>
          <p:cNvSpPr/>
          <p:nvPr/>
        </p:nvSpPr>
        <p:spPr>
          <a:xfrm>
            <a:off x="9550400" y="4335151"/>
            <a:ext cx="2025650" cy="1143000"/>
          </a:xfrm>
          <a:prstGeom prst="rect">
            <a:avLst/>
          </a:prstGeom>
          <a:noFill/>
          <a:ln/>
        </p:spPr>
        <p:txBody>
          <a:bodyPr wrap="square" lIns="0" tIns="0" rIns="0" bIns="0" rtlCol="0" anchor="ctr"/>
          <a:lstStyle/>
          <a:p>
            <a:pPr defTabSz="914400">
              <a:lnSpc>
                <a:spcPts val="9000"/>
              </a:lnSpc>
              <a:defRPr/>
            </a:pPr>
            <a:r>
              <a:rPr lang="en-US" sz="6000" b="1" dirty="0">
                <a:solidFill>
                  <a:srgbClr val="CDD500"/>
                </a:solidFill>
                <a:latin typeface="Calibri" panose="020F0502020204030204"/>
                <a:ea typeface="Roboto Condensed Bold" pitchFamily="34" charset="-122"/>
                <a:cs typeface="Roboto Condensed Bold" pitchFamily="34" charset="-120"/>
              </a:rPr>
              <a:t>4,5</a:t>
            </a:r>
            <a:r>
              <a:rPr lang="en-US" sz="3200" b="1" dirty="0">
                <a:solidFill>
                  <a:srgbClr val="CDD500"/>
                </a:solidFill>
                <a:latin typeface="Calibri" panose="020F0502020204030204"/>
                <a:ea typeface="Roboto Condensed Bold" pitchFamily="34" charset="-122"/>
                <a:cs typeface="Roboto Condensed Bold" pitchFamily="34" charset="-120"/>
              </a:rPr>
              <a:t> года</a:t>
            </a:r>
            <a:endParaRPr lang="en-US" sz="6000" dirty="0">
              <a:solidFill>
                <a:srgbClr val="CDD500"/>
              </a:solidFill>
              <a:latin typeface="Calibri" panose="020F0502020204030204"/>
            </a:endParaRPr>
          </a:p>
        </p:txBody>
      </p:sp>
      <p:sp>
        <p:nvSpPr>
          <p:cNvPr id="19" name="Object20">
            <a:extLst>
              <a:ext uri="{FF2B5EF4-FFF2-40B4-BE49-F238E27FC236}">
                <a16:creationId xmlns:a16="http://schemas.microsoft.com/office/drawing/2014/main" xmlns="" id="{D457D1A4-749D-7ACD-6543-4BA8CD5B7E8A}"/>
              </a:ext>
            </a:extLst>
          </p:cNvPr>
          <p:cNvSpPr/>
          <p:nvPr/>
        </p:nvSpPr>
        <p:spPr>
          <a:xfrm>
            <a:off x="9550400" y="2230617"/>
            <a:ext cx="1327150" cy="1143000"/>
          </a:xfrm>
          <a:prstGeom prst="rect">
            <a:avLst/>
          </a:prstGeom>
          <a:noFill/>
          <a:ln/>
        </p:spPr>
        <p:txBody>
          <a:bodyPr wrap="square" lIns="0" tIns="0" rIns="0" bIns="0" rtlCol="0" anchor="ctr"/>
          <a:lstStyle/>
          <a:p>
            <a:pPr defTabSz="914400">
              <a:lnSpc>
                <a:spcPts val="9000"/>
              </a:lnSpc>
              <a:defRPr/>
            </a:pPr>
            <a:r>
              <a:rPr lang="en-US" sz="6000" b="1" dirty="0">
                <a:solidFill>
                  <a:srgbClr val="CDD500"/>
                </a:solidFill>
                <a:latin typeface="Calibri" panose="020F0502020204030204"/>
                <a:ea typeface="Roboto Condensed Bold" pitchFamily="34" charset="-122"/>
                <a:cs typeface="Roboto Condensed Bold" pitchFamily="34" charset="-120"/>
              </a:rPr>
              <a:t>2</a:t>
            </a:r>
            <a:r>
              <a:rPr lang="en-US" sz="5086" b="1" dirty="0">
                <a:solidFill>
                  <a:srgbClr val="CDD500"/>
                </a:solidFill>
                <a:latin typeface="Calibri" panose="020F0502020204030204"/>
                <a:ea typeface="Roboto Condensed Bold" pitchFamily="34" charset="-122"/>
                <a:cs typeface="Roboto Condensed Bold" pitchFamily="34" charset="-120"/>
              </a:rPr>
              <a:t> </a:t>
            </a:r>
            <a:r>
              <a:rPr lang="en-US" sz="3200" b="1" dirty="0">
                <a:solidFill>
                  <a:srgbClr val="CDD500"/>
                </a:solidFill>
                <a:latin typeface="Calibri" panose="020F0502020204030204"/>
                <a:ea typeface="Roboto Condensed Bold" pitchFamily="34" charset="-122"/>
                <a:cs typeface="Roboto Condensed Bold" pitchFamily="34" charset="-120"/>
              </a:rPr>
              <a:t>раза</a:t>
            </a:r>
            <a:endParaRPr lang="en-US" sz="6000" dirty="0">
              <a:solidFill>
                <a:srgbClr val="CDD500"/>
              </a:solidFill>
              <a:latin typeface="Calibri" panose="020F0502020204030204"/>
            </a:endParaRPr>
          </a:p>
        </p:txBody>
      </p:sp>
      <p:sp>
        <p:nvSpPr>
          <p:cNvPr id="20" name="Object21">
            <a:extLst>
              <a:ext uri="{FF2B5EF4-FFF2-40B4-BE49-F238E27FC236}">
                <a16:creationId xmlns:a16="http://schemas.microsoft.com/office/drawing/2014/main" xmlns="" id="{47EC1802-E2AE-A816-E8AF-F66F71B2A1E4}"/>
              </a:ext>
            </a:extLst>
          </p:cNvPr>
          <p:cNvSpPr/>
          <p:nvPr/>
        </p:nvSpPr>
        <p:spPr>
          <a:xfrm>
            <a:off x="4219575" y="4438650"/>
            <a:ext cx="1536699" cy="1143000"/>
          </a:xfrm>
          <a:prstGeom prst="rect">
            <a:avLst/>
          </a:prstGeom>
          <a:noFill/>
          <a:ln/>
        </p:spPr>
        <p:txBody>
          <a:bodyPr wrap="square" lIns="0" tIns="0" rIns="0" bIns="0" rtlCol="0" anchor="ctr"/>
          <a:lstStyle/>
          <a:p>
            <a:pPr defTabSz="914400">
              <a:lnSpc>
                <a:spcPts val="9000"/>
              </a:lnSpc>
              <a:defRPr/>
            </a:pPr>
            <a:r>
              <a:rPr lang="en-US" sz="6000" b="1" dirty="0">
                <a:solidFill>
                  <a:srgbClr val="CDD500"/>
                </a:solidFill>
                <a:latin typeface="Calibri" panose="020F0502020204030204"/>
                <a:ea typeface="Roboto Condensed Bold" pitchFamily="34" charset="-122"/>
                <a:cs typeface="Roboto Condensed Bold" pitchFamily="34" charset="-120"/>
              </a:rPr>
              <a:t>38%</a:t>
            </a:r>
            <a:endParaRPr lang="en-US" sz="6000" dirty="0">
              <a:solidFill>
                <a:srgbClr val="CDD500"/>
              </a:solidFill>
              <a:latin typeface="Calibri" panose="020F0502020204030204"/>
            </a:endParaRPr>
          </a:p>
        </p:txBody>
      </p:sp>
      <p:sp>
        <p:nvSpPr>
          <p:cNvPr id="21" name="Object22">
            <a:extLst>
              <a:ext uri="{FF2B5EF4-FFF2-40B4-BE49-F238E27FC236}">
                <a16:creationId xmlns:a16="http://schemas.microsoft.com/office/drawing/2014/main" xmlns="" id="{90A2D82A-E151-3224-A9F9-0FB0421C2EF2}"/>
              </a:ext>
            </a:extLst>
          </p:cNvPr>
          <p:cNvSpPr/>
          <p:nvPr/>
        </p:nvSpPr>
        <p:spPr>
          <a:xfrm>
            <a:off x="11438966" y="3695700"/>
            <a:ext cx="365685" cy="342900"/>
          </a:xfrm>
          <a:prstGeom prst="rect">
            <a:avLst/>
          </a:prstGeom>
          <a:noFill/>
          <a:ln/>
        </p:spPr>
        <p:txBody>
          <a:bodyPr wrap="square" lIns="0" tIns="0" rIns="0" bIns="0" rtlCol="0" anchor="ctr"/>
          <a:lstStyle/>
          <a:p>
            <a:pPr defTabSz="914400">
              <a:lnSpc>
                <a:spcPts val="2700"/>
              </a:lnSpc>
              <a:defRPr/>
            </a:pPr>
            <a:r>
              <a:rPr lang="en-US" sz="1800" b="1" dirty="0">
                <a:solidFill>
                  <a:srgbClr val="491C6B"/>
                </a:solidFill>
                <a:latin typeface="Calibri" panose="020F0502020204030204"/>
                <a:ea typeface="Roboto Condensed Bold" pitchFamily="34" charset="-122"/>
                <a:cs typeface="Roboto Condensed Bold" pitchFamily="34" charset="-120"/>
              </a:rPr>
              <a:t>***</a:t>
            </a:r>
            <a:endParaRPr lang="en-US" sz="1800" dirty="0">
              <a:solidFill>
                <a:srgbClr val="491C6B"/>
              </a:solidFill>
              <a:latin typeface="Calibri" panose="020F0502020204030204"/>
            </a:endParaRPr>
          </a:p>
        </p:txBody>
      </p:sp>
      <p:sp>
        <p:nvSpPr>
          <p:cNvPr id="22" name="Object23">
            <a:extLst>
              <a:ext uri="{FF2B5EF4-FFF2-40B4-BE49-F238E27FC236}">
                <a16:creationId xmlns:a16="http://schemas.microsoft.com/office/drawing/2014/main" xmlns="" id="{C8FB6BF0-6534-D29A-1986-1F5BABDA2697}"/>
              </a:ext>
            </a:extLst>
          </p:cNvPr>
          <p:cNvSpPr/>
          <p:nvPr/>
        </p:nvSpPr>
        <p:spPr>
          <a:xfrm>
            <a:off x="11576050" y="1828800"/>
            <a:ext cx="228600" cy="342900"/>
          </a:xfrm>
          <a:prstGeom prst="rect">
            <a:avLst/>
          </a:prstGeom>
          <a:noFill/>
          <a:ln/>
        </p:spPr>
        <p:txBody>
          <a:bodyPr wrap="square" lIns="0" tIns="0" rIns="0" bIns="0" rtlCol="0" anchor="ctr"/>
          <a:lstStyle/>
          <a:p>
            <a:pPr defTabSz="914400">
              <a:lnSpc>
                <a:spcPts val="2700"/>
              </a:lnSpc>
              <a:defRPr/>
            </a:pPr>
            <a:r>
              <a:rPr lang="en-US" sz="1800" b="1" dirty="0">
                <a:solidFill>
                  <a:srgbClr val="491C6B"/>
                </a:solidFill>
                <a:latin typeface="Calibri" panose="020F0502020204030204"/>
                <a:ea typeface="Roboto Condensed Bold" pitchFamily="34" charset="-122"/>
                <a:cs typeface="Roboto Condensed Bold" pitchFamily="34" charset="-120"/>
              </a:rPr>
              <a:t>**</a:t>
            </a:r>
            <a:endParaRPr lang="en-US" sz="1800" dirty="0">
              <a:solidFill>
                <a:srgbClr val="491C6B"/>
              </a:solidFill>
              <a:latin typeface="Calibri" panose="020F0502020204030204"/>
            </a:endParaRPr>
          </a:p>
        </p:txBody>
      </p:sp>
      <p:sp>
        <p:nvSpPr>
          <p:cNvPr id="23" name="Object24">
            <a:extLst>
              <a:ext uri="{FF2B5EF4-FFF2-40B4-BE49-F238E27FC236}">
                <a16:creationId xmlns:a16="http://schemas.microsoft.com/office/drawing/2014/main" xmlns="" id="{F0682FDA-D75E-AB27-A6BF-2BF8A38F896A}"/>
              </a:ext>
            </a:extLst>
          </p:cNvPr>
          <p:cNvSpPr/>
          <p:nvPr/>
        </p:nvSpPr>
        <p:spPr>
          <a:xfrm>
            <a:off x="406400" y="1828800"/>
            <a:ext cx="127000" cy="342900"/>
          </a:xfrm>
          <a:prstGeom prst="rect">
            <a:avLst/>
          </a:prstGeom>
          <a:noFill/>
          <a:ln/>
        </p:spPr>
        <p:txBody>
          <a:bodyPr wrap="square" lIns="0" tIns="0" rIns="0" bIns="0" rtlCol="0" anchor="ctr"/>
          <a:lstStyle/>
          <a:p>
            <a:pPr defTabSz="914400">
              <a:lnSpc>
                <a:spcPts val="2700"/>
              </a:lnSpc>
              <a:defRPr/>
            </a:pPr>
            <a:r>
              <a:rPr lang="en-US" sz="1800" b="1" dirty="0">
                <a:solidFill>
                  <a:prstClr val="black">
                    <a:lumMod val="65000"/>
                    <a:lumOff val="35000"/>
                  </a:prstClr>
                </a:solidFill>
                <a:latin typeface="Calibri" panose="020F0502020204030204"/>
                <a:ea typeface="Roboto Condensed Bold" pitchFamily="34" charset="-122"/>
                <a:cs typeface="Roboto Condensed Bold" pitchFamily="34" charset="-120"/>
              </a:rPr>
              <a:t>*</a:t>
            </a:r>
            <a:endParaRPr lang="en-US" sz="1800" dirty="0">
              <a:solidFill>
                <a:prstClr val="black">
                  <a:lumMod val="65000"/>
                  <a:lumOff val="35000"/>
                </a:prstClr>
              </a:solidFill>
              <a:latin typeface="Calibri" panose="020F0502020204030204"/>
            </a:endParaRPr>
          </a:p>
        </p:txBody>
      </p:sp>
      <p:sp>
        <p:nvSpPr>
          <p:cNvPr id="24" name="Object25">
            <a:extLst>
              <a:ext uri="{FF2B5EF4-FFF2-40B4-BE49-F238E27FC236}">
                <a16:creationId xmlns:a16="http://schemas.microsoft.com/office/drawing/2014/main" xmlns="" id="{76D83E66-04B8-467A-7B26-060C85AE857F}"/>
              </a:ext>
            </a:extLst>
          </p:cNvPr>
          <p:cNvSpPr/>
          <p:nvPr/>
        </p:nvSpPr>
        <p:spPr>
          <a:xfrm>
            <a:off x="5215413" y="2610589"/>
            <a:ext cx="1955800" cy="1936750"/>
          </a:xfrm>
          <a:prstGeom prst="rect">
            <a:avLst/>
          </a:prstGeom>
          <a:noFill/>
          <a:ln/>
        </p:spPr>
        <p:txBody>
          <a:bodyPr wrap="square" lIns="0" tIns="0" rIns="0" bIns="0" rtlCol="0" anchor="ctr"/>
          <a:lstStyle/>
          <a:p>
            <a:pPr algn="ctr" defTabSz="914400">
              <a:lnSpc>
                <a:spcPts val="2400"/>
              </a:lnSpc>
              <a:defRPr/>
            </a:pPr>
            <a:r>
              <a:rPr lang="ru-RU" sz="2000" b="1" dirty="0">
                <a:solidFill>
                  <a:srgbClr val="491C6B"/>
                </a:solidFill>
                <a:latin typeface="Calibri" panose="020F0502020204030204"/>
                <a:ea typeface="Roboto Condensed Regular" pitchFamily="34" charset="-122"/>
                <a:cs typeface="Roboto Condensed Regular" pitchFamily="34" charset="-120"/>
              </a:rPr>
              <a:t>ВЫВОДЫ</a:t>
            </a:r>
            <a:r>
              <a:rPr lang="ru-RU" sz="1200" b="1" dirty="0">
                <a:solidFill>
                  <a:srgbClr val="491C6B"/>
                </a:solidFill>
                <a:latin typeface="Calibri" panose="020F0502020204030204"/>
              </a:rPr>
              <a:t/>
            </a:r>
            <a:br>
              <a:rPr lang="ru-RU" sz="1200" b="1" dirty="0">
                <a:solidFill>
                  <a:srgbClr val="491C6B"/>
                </a:solidFill>
                <a:latin typeface="Calibri" panose="020F0502020204030204"/>
              </a:rPr>
            </a:br>
            <a:r>
              <a:rPr lang="en-US" sz="2000" b="1" dirty="0">
                <a:solidFill>
                  <a:srgbClr val="491C6B"/>
                </a:solidFill>
                <a:latin typeface="Calibri" panose="020F0502020204030204"/>
                <a:ea typeface="Roboto Condensed Medium" pitchFamily="34" charset="-122"/>
                <a:cs typeface="Roboto Condensed Medium" pitchFamily="34" charset="-120"/>
              </a:rPr>
              <a:t>TITAN</a:t>
            </a:r>
            <a:endParaRPr lang="en-US" sz="2000" b="1" dirty="0">
              <a:solidFill>
                <a:srgbClr val="491C6B"/>
              </a:solidFill>
              <a:latin typeface="Calibri" panose="020F0502020204030204"/>
            </a:endParaRPr>
          </a:p>
        </p:txBody>
      </p:sp>
      <p:sp>
        <p:nvSpPr>
          <p:cNvPr id="25" name="Object13">
            <a:extLst>
              <a:ext uri="{FF2B5EF4-FFF2-40B4-BE49-F238E27FC236}">
                <a16:creationId xmlns:a16="http://schemas.microsoft.com/office/drawing/2014/main" xmlns="" id="{8C129246-9D5A-1FE4-B558-98C07630B007}"/>
              </a:ext>
            </a:extLst>
          </p:cNvPr>
          <p:cNvSpPr/>
          <p:nvPr/>
        </p:nvSpPr>
        <p:spPr>
          <a:xfrm>
            <a:off x="622300" y="5970690"/>
            <a:ext cx="10275236" cy="383875"/>
          </a:xfrm>
          <a:prstGeom prst="rect">
            <a:avLst/>
          </a:prstGeom>
          <a:noFill/>
          <a:ln/>
        </p:spPr>
        <p:txBody>
          <a:bodyPr wrap="square" lIns="0" tIns="0" rIns="0" bIns="0" rtlCol="0" anchor="ctr"/>
          <a:lstStyle/>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55 мес. ** Снижение риска смерти на 48% – с учетом перехода 40% пациентов из группы ПБО + АДТ на терапию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Эрлеада</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АДТ после раскрытия данных. Без учета этого перехода снижение риска смерти составило 35%. *** На 3,5 года по сравнению с моно АДТ. Медиана времени до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кастрационной</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резистентности составила 11,4 мес. в группе ПБО + АДТ, а в группе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Эрлеада</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 АДТ медиана не была достигнута в течение 55 мес. (4,5 года) наблюдения. Снижение риска составило 66%. Время до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кастрационной</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резистентности = времени до рентгенологического прогрессирования, до прогрессирования по уровню ПСА или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симптомного</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костного осложнения.</a:t>
            </a:r>
            <a:b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b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Chi</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K.N.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et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al</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Presented</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at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ASCO GU 21; </a:t>
            </a:r>
            <a:r>
              <a:rPr lang="ru-RU" sz="700" dirty="0" err="1">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аbstract</a:t>
            </a: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 11.</a:t>
            </a:r>
            <a:endParaRPr lang="en-US"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endParaRPr>
          </a:p>
          <a:p>
            <a:pPr defTabSz="914400">
              <a:lnSpc>
                <a:spcPct val="80000"/>
              </a:lnSpc>
            </a:pPr>
            <a:r>
              <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rPr>
              <a:t>Материал предназначен исключительно для медицинских и фармацевтических работников</a:t>
            </a:r>
          </a:p>
          <a:p>
            <a:pPr defTabSz="914400">
              <a:lnSpc>
                <a:spcPct val="80000"/>
              </a:lnSpc>
            </a:pPr>
            <a:endParaRPr lang="ru-RU" sz="700" dirty="0">
              <a:solidFill>
                <a:prstClr val="black">
                  <a:lumMod val="50000"/>
                  <a:lumOff val="50000"/>
                </a:prstClr>
              </a:solidFill>
              <a:latin typeface="Calibri" panose="020F0502020204030204"/>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60810021"/>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556849" y="3034124"/>
            <a:ext cx="5943605" cy="561692"/>
          </a:xfrm>
          <a:prstGeom prst="rect">
            <a:avLst/>
          </a:prstGeom>
          <a:noFill/>
        </p:spPr>
        <p:txBody>
          <a:bodyPr wrap="square" lIns="68580" tIns="34290" rIns="68580" bIns="34290">
            <a:spAutoFit/>
          </a:bodyPr>
          <a:lstStyle/>
          <a:p>
            <a:pPr algn="ctr" defTabSz="685800"/>
            <a:r>
              <a:rPr lang="ru-RU" sz="3200" b="1" dirty="0">
                <a:solidFill>
                  <a:schemeClr val="accent4">
                    <a:lumMod val="75000"/>
                  </a:schemeClr>
                </a:solidFill>
                <a:latin typeface="Arial Narrow" pitchFamily="34" charset="0"/>
                <a:ea typeface="Verdana" panose="020B0604030504040204" pitchFamily="34" charset="0"/>
                <a:cs typeface="Arial" panose="020B0604020202020204" pitchFamily="34" charset="0"/>
              </a:rPr>
              <a:t>БЛАГОДАРЮ ЗА ВНИМАНИЕ!</a:t>
            </a:r>
          </a:p>
        </p:txBody>
      </p:sp>
      <p:sp>
        <p:nvSpPr>
          <p:cNvPr id="3" name="Прямоугольник 2"/>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108009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hidden="1">
            <a:extLst>
              <a:ext uri="{FF2B5EF4-FFF2-40B4-BE49-F238E27FC236}">
                <a16:creationId xmlns:a16="http://schemas.microsoft.com/office/drawing/2014/main" xmlns="" id="{CD2FE57E-9234-4215-BCA4-ED76AF9F473F}"/>
              </a:ext>
            </a:extLst>
          </p:cNvPr>
          <p:cNvGraphicFramePr>
            <a:graphicFrameLocks noChangeAspect="1"/>
          </p:cNvGraphicFramePr>
          <p:nvPr>
            <p:custDataLst>
              <p:tags r:id="rId2"/>
            </p:custDataLst>
            <p:extLst>
              <p:ext uri="{D42A27DB-BD31-4B8C-83A1-F6EECF244321}">
                <p14:modId xmlns:p14="http://schemas.microsoft.com/office/powerpoint/2010/main" val="1286066313"/>
              </p:ext>
            </p:extLst>
          </p:nvPr>
        </p:nvGraphicFramePr>
        <p:xfrm>
          <a:off x="3360" y="3361"/>
          <a:ext cx="3361" cy="3361"/>
        </p:xfrm>
        <a:graphic>
          <a:graphicData uri="http://schemas.openxmlformats.org/presentationml/2006/ole">
            <mc:AlternateContent xmlns:mc="http://schemas.openxmlformats.org/markup-compatibility/2006">
              <mc:Choice xmlns:v="urn:schemas-microsoft-com:vml" Requires="v">
                <p:oleObj spid="_x0000_s8195"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3360" y="3361"/>
                        <a:ext cx="3361" cy="3361"/>
                      </a:xfrm>
                      <a:prstGeom prst="rect">
                        <a:avLst/>
                      </a:prstGeom>
                    </p:spPr>
                  </p:pic>
                </p:oleObj>
              </mc:Fallback>
            </mc:AlternateContent>
          </a:graphicData>
        </a:graphic>
      </p:graphicFrame>
      <p:sp>
        <p:nvSpPr>
          <p:cNvPr id="30722" name="Title 1">
            <a:extLst>
              <a:ext uri="{FF2B5EF4-FFF2-40B4-BE49-F238E27FC236}">
                <a16:creationId xmlns:a16="http://schemas.microsoft.com/office/drawing/2014/main" xmlns="" id="{DC3DE28D-6E52-43B8-A40B-5CEDF77E9E20}"/>
              </a:ext>
            </a:extLst>
          </p:cNvPr>
          <p:cNvSpPr>
            <a:spLocks noGrp="1" noChangeArrowheads="1"/>
          </p:cNvSpPr>
          <p:nvPr>
            <p:ph type="title"/>
          </p:nvPr>
        </p:nvSpPr>
        <p:spPr>
          <a:xfrm>
            <a:off x="607471" y="762003"/>
            <a:ext cx="10972800" cy="1143001"/>
          </a:xfrm>
        </p:spPr>
        <p:txBody>
          <a:bodyPr vert="horz" lIns="0" tIns="0" rIns="0" bIns="0" rtlCol="0" anchor="ctr">
            <a:normAutofit/>
          </a:bodyPr>
          <a:lstStyle/>
          <a:p>
            <a:pPr algn="l"/>
            <a:r>
              <a:rPr lang="ru-RU" altLang="ru-RU" sz="2300" b="1" dirty="0">
                <a:solidFill>
                  <a:schemeClr val="accent4">
                    <a:lumMod val="75000"/>
                  </a:schemeClr>
                </a:solidFill>
                <a:latin typeface="Arial Narrow" pitchFamily="34" charset="0"/>
              </a:rPr>
              <a:t>Заболеваемость и пятилетняя выживаемость больных РПЖ в РК в 2020 году</a:t>
            </a:r>
          </a:p>
        </p:txBody>
      </p:sp>
      <p:graphicFrame>
        <p:nvGraphicFramePr>
          <p:cNvPr id="5" name="Content Placeholder 4">
            <a:extLst>
              <a:ext uri="{FF2B5EF4-FFF2-40B4-BE49-F238E27FC236}">
                <a16:creationId xmlns:a16="http://schemas.microsoft.com/office/drawing/2014/main" xmlns="" id="{DD3E9A75-2CC4-4B72-B2D8-E71AC2497A48}"/>
              </a:ext>
            </a:extLst>
          </p:cNvPr>
          <p:cNvGraphicFramePr>
            <a:graphicFrameLocks noGrp="1"/>
          </p:cNvGraphicFramePr>
          <p:nvPr>
            <p:ph idx="1"/>
            <p:extLst>
              <p:ext uri="{D42A27DB-BD31-4B8C-83A1-F6EECF244321}">
                <p14:modId xmlns:p14="http://schemas.microsoft.com/office/powerpoint/2010/main" val="2157975950"/>
              </p:ext>
            </p:extLst>
          </p:nvPr>
        </p:nvGraphicFramePr>
        <p:xfrm>
          <a:off x="609982" y="1976442"/>
          <a:ext cx="10768407" cy="2016300"/>
        </p:xfrm>
        <a:graphic>
          <a:graphicData uri="http://schemas.openxmlformats.org/drawingml/2006/table">
            <a:tbl>
              <a:tblPr firstRow="1" bandRow="1">
                <a:tableStyleId>{5C22544A-7EE6-4342-B048-85BDC9FD1C3A}</a:tableStyleId>
              </a:tblPr>
              <a:tblGrid>
                <a:gridCol w="2428975">
                  <a:extLst>
                    <a:ext uri="{9D8B030D-6E8A-4147-A177-3AD203B41FA5}">
                      <a16:colId xmlns:a16="http://schemas.microsoft.com/office/drawing/2014/main" xmlns="" val="20000"/>
                    </a:ext>
                  </a:extLst>
                </a:gridCol>
                <a:gridCol w="2084858">
                  <a:extLst>
                    <a:ext uri="{9D8B030D-6E8A-4147-A177-3AD203B41FA5}">
                      <a16:colId xmlns:a16="http://schemas.microsoft.com/office/drawing/2014/main" xmlns="" val="20001"/>
                    </a:ext>
                  </a:extLst>
                </a:gridCol>
                <a:gridCol w="2084858">
                  <a:extLst>
                    <a:ext uri="{9D8B030D-6E8A-4147-A177-3AD203B41FA5}">
                      <a16:colId xmlns:a16="http://schemas.microsoft.com/office/drawing/2014/main" xmlns="" val="20002"/>
                    </a:ext>
                  </a:extLst>
                </a:gridCol>
                <a:gridCol w="2084858">
                  <a:extLst>
                    <a:ext uri="{9D8B030D-6E8A-4147-A177-3AD203B41FA5}">
                      <a16:colId xmlns:a16="http://schemas.microsoft.com/office/drawing/2014/main" xmlns="" val="20003"/>
                    </a:ext>
                  </a:extLst>
                </a:gridCol>
                <a:gridCol w="2084858">
                  <a:extLst>
                    <a:ext uri="{9D8B030D-6E8A-4147-A177-3AD203B41FA5}">
                      <a16:colId xmlns:a16="http://schemas.microsoft.com/office/drawing/2014/main" xmlns="" val="20004"/>
                    </a:ext>
                  </a:extLst>
                </a:gridCol>
              </a:tblGrid>
              <a:tr h="672100">
                <a:tc rowSpan="2">
                  <a:txBody>
                    <a:bodyPr/>
                    <a:lstStyle/>
                    <a:p>
                      <a:r>
                        <a:rPr lang="ru-RU" sz="1900" dirty="0"/>
                        <a:t>Локализация</a:t>
                      </a:r>
                      <a:r>
                        <a:rPr lang="ru-RU" sz="1900" baseline="0" dirty="0"/>
                        <a:t> ЗН</a:t>
                      </a:r>
                      <a:endParaRPr lang="ru-RU" sz="1900" dirty="0"/>
                    </a:p>
                  </a:txBody>
                  <a:tcPr marL="121906" marR="121906" marT="45736" marB="45736">
                    <a:solidFill>
                      <a:schemeClr val="accent4">
                        <a:lumMod val="75000"/>
                      </a:schemeClr>
                    </a:solidFill>
                  </a:tcPr>
                </a:tc>
                <a:tc gridSpan="2">
                  <a:txBody>
                    <a:bodyPr/>
                    <a:lstStyle/>
                    <a:p>
                      <a:pPr algn="ctr"/>
                      <a:r>
                        <a:rPr lang="ru-RU" sz="1900" dirty="0">
                          <a:solidFill>
                            <a:schemeClr val="bg1"/>
                          </a:solidFill>
                        </a:rPr>
                        <a:t>Находились под наблюдением на конец года</a:t>
                      </a:r>
                    </a:p>
                  </a:txBody>
                  <a:tcPr marL="121906" marR="121906" marT="45736" marB="45736" anchor="ctr">
                    <a:solidFill>
                      <a:schemeClr val="accent4">
                        <a:lumMod val="75000"/>
                      </a:schemeClr>
                    </a:solidFill>
                  </a:tcPr>
                </a:tc>
                <a:tc hMerge="1">
                  <a:txBody>
                    <a:bodyPr/>
                    <a:lstStyle/>
                    <a:p>
                      <a:pPr algn="ctr"/>
                      <a:endParaRPr lang="ru-RU" sz="1600" dirty="0"/>
                    </a:p>
                  </a:txBody>
                  <a:tcPr anchor="ctr"/>
                </a:tc>
                <a:tc rowSpan="2">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ru-RU" sz="1900" b="1" kern="1200" dirty="0">
                          <a:solidFill>
                            <a:schemeClr val="lt1"/>
                          </a:solidFill>
                          <a:latin typeface="+mn-lt"/>
                          <a:ea typeface="+mn-ea"/>
                          <a:cs typeface="+mn-cs"/>
                        </a:rPr>
                        <a:t>Летальность (%)</a:t>
                      </a:r>
                    </a:p>
                  </a:txBody>
                  <a:tcPr marL="121906" marR="121906" marT="45736" marB="45736" anchor="ctr">
                    <a:solidFill>
                      <a:schemeClr val="accent4">
                        <a:lumMod val="75000"/>
                      </a:schemeClr>
                    </a:solidFill>
                  </a:tcPr>
                </a:tc>
                <a:tc rowSpan="2">
                  <a:txBody>
                    <a:bodyPr/>
                    <a:lstStyle/>
                    <a:p>
                      <a:pPr algn="ctr"/>
                      <a:r>
                        <a:rPr lang="ru-RU" sz="1900" dirty="0"/>
                        <a:t>Из них живут 5 лет и более (%)</a:t>
                      </a:r>
                    </a:p>
                  </a:txBody>
                  <a:tcPr marL="121906" marR="121906" marT="45736" marB="45736" anchor="ctr">
                    <a:solidFill>
                      <a:schemeClr val="accent4">
                        <a:lumMod val="75000"/>
                      </a:schemeClr>
                    </a:solidFill>
                  </a:tcPr>
                </a:tc>
                <a:extLst>
                  <a:ext uri="{0D108BD9-81ED-4DB2-BD59-A6C34878D82A}">
                    <a16:rowId xmlns:a16="http://schemas.microsoft.com/office/drawing/2014/main" xmlns="" val="10000"/>
                  </a:ext>
                </a:extLst>
              </a:tr>
              <a:tr h="672100">
                <a:tc vMerge="1">
                  <a:txBody>
                    <a:bodyPr/>
                    <a:lstStyle/>
                    <a:p>
                      <a:endParaRPr lang="ru-RU" sz="1600" dirty="0"/>
                    </a:p>
                  </a:txBody>
                  <a:tcPr/>
                </a:tc>
                <a:tc>
                  <a:txBody>
                    <a:bodyPr/>
                    <a:lstStyle/>
                    <a:p>
                      <a:pPr algn="ctr"/>
                      <a:r>
                        <a:rPr lang="ru-RU" sz="1900" dirty="0" err="1"/>
                        <a:t>Абс</a:t>
                      </a:r>
                      <a:r>
                        <a:rPr lang="ru-RU" sz="1900" dirty="0"/>
                        <a:t>. число</a:t>
                      </a:r>
                    </a:p>
                  </a:txBody>
                  <a:tcPr marL="121906" marR="121906" marT="45736" marB="45736" anchor="ctr">
                    <a:solidFill>
                      <a:schemeClr val="accent4">
                        <a:lumMod val="40000"/>
                        <a:lumOff val="60000"/>
                      </a:schemeClr>
                    </a:solidFill>
                  </a:tcPr>
                </a:tc>
                <a:tc>
                  <a:txBody>
                    <a:bodyPr/>
                    <a:lstStyle/>
                    <a:p>
                      <a:pPr algn="ctr"/>
                      <a:r>
                        <a:rPr lang="ru-RU" sz="1900" dirty="0"/>
                        <a:t>На 100 тыс. населения</a:t>
                      </a:r>
                    </a:p>
                  </a:txBody>
                  <a:tcPr marL="121906" marR="121906" marT="45736" marB="45736" anchor="ctr">
                    <a:solidFill>
                      <a:schemeClr val="accent4">
                        <a:lumMod val="40000"/>
                        <a:lumOff val="60000"/>
                      </a:schemeClr>
                    </a:solidFill>
                  </a:tcPr>
                </a:tc>
                <a:tc vMerge="1">
                  <a:txBody>
                    <a:bodyPr/>
                    <a:lstStyle/>
                    <a:p>
                      <a:pPr algn="ctr"/>
                      <a:endParaRPr lang="ru-RU" sz="1600" dirty="0"/>
                    </a:p>
                  </a:txBody>
                  <a:tcPr anchor="ctr"/>
                </a:tc>
                <a:tc vMerge="1">
                  <a:txBody>
                    <a:bodyPr/>
                    <a:lstStyle/>
                    <a:p>
                      <a:pPr algn="ctr"/>
                      <a:endParaRPr lang="ru-RU" sz="1600" dirty="0"/>
                    </a:p>
                  </a:txBody>
                  <a:tcPr anchor="ctr"/>
                </a:tc>
                <a:extLst>
                  <a:ext uri="{0D108BD9-81ED-4DB2-BD59-A6C34878D82A}">
                    <a16:rowId xmlns:a16="http://schemas.microsoft.com/office/drawing/2014/main" xmlns="" val="10001"/>
                  </a:ext>
                </a:extLst>
              </a:tr>
              <a:tr h="672100">
                <a:tc>
                  <a:txBody>
                    <a:bodyPr/>
                    <a:lstStyle/>
                    <a:p>
                      <a:r>
                        <a:rPr lang="ru-RU" sz="1900" dirty="0"/>
                        <a:t>Предстательная железа</a:t>
                      </a:r>
                    </a:p>
                  </a:txBody>
                  <a:tcPr marL="121906" marR="121906" marT="45736" marB="45736">
                    <a:solidFill>
                      <a:schemeClr val="accent4">
                        <a:lumMod val="40000"/>
                        <a:lumOff val="60000"/>
                      </a:schemeClr>
                    </a:solidFill>
                  </a:tcPr>
                </a:tc>
                <a:tc>
                  <a:txBody>
                    <a:bodyPr/>
                    <a:lstStyle/>
                    <a:p>
                      <a:pPr algn="ctr"/>
                      <a:r>
                        <a:rPr lang="ru-RU" sz="1900" dirty="0"/>
                        <a:t>6337</a:t>
                      </a:r>
                    </a:p>
                  </a:txBody>
                  <a:tcPr marL="121906" marR="121906" marT="45736" marB="45736" anchor="ctr">
                    <a:solidFill>
                      <a:schemeClr val="accent4">
                        <a:lumMod val="40000"/>
                        <a:lumOff val="60000"/>
                      </a:schemeClr>
                    </a:solidFill>
                  </a:tcPr>
                </a:tc>
                <a:tc>
                  <a:txBody>
                    <a:bodyPr/>
                    <a:lstStyle/>
                    <a:p>
                      <a:pPr algn="ctr"/>
                      <a:r>
                        <a:rPr lang="en-US" sz="1900" dirty="0"/>
                        <a:t>3</a:t>
                      </a:r>
                      <a:r>
                        <a:rPr lang="ru-RU" sz="1900" dirty="0"/>
                        <a:t>3,6</a:t>
                      </a:r>
                    </a:p>
                  </a:txBody>
                  <a:tcPr marL="121906" marR="121906" marT="45736" marB="45736" anchor="ctr">
                    <a:solidFill>
                      <a:schemeClr val="accent4">
                        <a:lumMod val="40000"/>
                        <a:lumOff val="60000"/>
                      </a:schemeClr>
                    </a:solidFill>
                  </a:tcPr>
                </a:tc>
                <a:tc>
                  <a:txBody>
                    <a:bodyPr/>
                    <a:lstStyle/>
                    <a:p>
                      <a:pPr algn="ctr"/>
                      <a:r>
                        <a:rPr lang="en-US" sz="1900" dirty="0"/>
                        <a:t>6,</a:t>
                      </a:r>
                      <a:r>
                        <a:rPr lang="ru-RU" sz="1900" dirty="0"/>
                        <a:t>8</a:t>
                      </a:r>
                    </a:p>
                  </a:txBody>
                  <a:tcPr marL="121906" marR="121906" marT="45736" marB="45736" anchor="ctr">
                    <a:solidFill>
                      <a:schemeClr val="accent4">
                        <a:lumMod val="40000"/>
                        <a:lumOff val="60000"/>
                      </a:schemeClr>
                    </a:solidFill>
                  </a:tcPr>
                </a:tc>
                <a:tc>
                  <a:txBody>
                    <a:bodyPr/>
                    <a:lstStyle/>
                    <a:p>
                      <a:pPr algn="ctr"/>
                      <a:r>
                        <a:rPr lang="ru-RU" sz="1900" dirty="0"/>
                        <a:t>35,9</a:t>
                      </a:r>
                    </a:p>
                  </a:txBody>
                  <a:tcPr marL="121906" marR="121906" marT="45736" marB="45736" anchor="ctr">
                    <a:solidFill>
                      <a:schemeClr val="accent4">
                        <a:lumMod val="40000"/>
                        <a:lumOff val="60000"/>
                      </a:schemeClr>
                    </a:solidFill>
                  </a:tcPr>
                </a:tc>
                <a:extLst>
                  <a:ext uri="{0D108BD9-81ED-4DB2-BD59-A6C34878D82A}">
                    <a16:rowId xmlns:a16="http://schemas.microsoft.com/office/drawing/2014/main" xmlns="" val="10002"/>
                  </a:ext>
                </a:extLst>
              </a:tr>
            </a:tbl>
          </a:graphicData>
        </a:graphic>
      </p:graphicFrame>
      <p:sp>
        <p:nvSpPr>
          <p:cNvPr id="3" name="Down Arrow 2">
            <a:extLst>
              <a:ext uri="{FF2B5EF4-FFF2-40B4-BE49-F238E27FC236}">
                <a16:creationId xmlns:a16="http://schemas.microsoft.com/office/drawing/2014/main" xmlns="" id="{7DE48FE9-5F7A-4C91-AF5C-7820D10BD21C}"/>
              </a:ext>
            </a:extLst>
          </p:cNvPr>
          <p:cNvSpPr/>
          <p:nvPr/>
        </p:nvSpPr>
        <p:spPr>
          <a:xfrm>
            <a:off x="9938749" y="4102101"/>
            <a:ext cx="465066" cy="471487"/>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93524" tIns="96762" rIns="193524" bIns="96762" anchor="ctr"/>
          <a:lstStyle/>
          <a:p>
            <a:pPr algn="ctr">
              <a:defRPr/>
            </a:pPr>
            <a:endParaRPr lang="ru-RU"/>
          </a:p>
        </p:txBody>
      </p:sp>
      <p:sp>
        <p:nvSpPr>
          <p:cNvPr id="4" name="Rounded Rectangle 3">
            <a:extLst>
              <a:ext uri="{FF2B5EF4-FFF2-40B4-BE49-F238E27FC236}">
                <a16:creationId xmlns:a16="http://schemas.microsoft.com/office/drawing/2014/main" xmlns="" id="{F6271C4A-5A4E-46AD-AB52-3D69EF869241}"/>
              </a:ext>
            </a:extLst>
          </p:cNvPr>
          <p:cNvSpPr/>
          <p:nvPr/>
        </p:nvSpPr>
        <p:spPr>
          <a:xfrm>
            <a:off x="624725" y="4716469"/>
            <a:ext cx="5782377" cy="6016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93524" tIns="96762" rIns="193524" bIns="96762" anchor="ctr"/>
          <a:lstStyle/>
          <a:p>
            <a:pPr algn="ctr">
              <a:defRPr/>
            </a:pPr>
            <a:r>
              <a:rPr lang="ru-RU" dirty="0"/>
              <a:t>Около 342 пациента в РК имеют КРРПЖ</a:t>
            </a:r>
          </a:p>
        </p:txBody>
      </p:sp>
      <p:sp>
        <p:nvSpPr>
          <p:cNvPr id="11" name="Rounded Rectangle 10">
            <a:extLst>
              <a:ext uri="{FF2B5EF4-FFF2-40B4-BE49-F238E27FC236}">
                <a16:creationId xmlns:a16="http://schemas.microsoft.com/office/drawing/2014/main" xmlns="" id="{23C99E3A-1CB5-46ED-9DA4-A5F9D11A0DFA}"/>
              </a:ext>
            </a:extLst>
          </p:cNvPr>
          <p:cNvSpPr/>
          <p:nvPr/>
        </p:nvSpPr>
        <p:spPr>
          <a:xfrm>
            <a:off x="7953091" y="4716469"/>
            <a:ext cx="3425301" cy="6016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93524" tIns="96762" rIns="193524" bIns="96762" anchor="ctr"/>
          <a:lstStyle/>
          <a:p>
            <a:pPr algn="ctr">
              <a:defRPr/>
            </a:pPr>
            <a:r>
              <a:rPr lang="ru-RU" dirty="0"/>
              <a:t>2 275 пациентов</a:t>
            </a:r>
          </a:p>
        </p:txBody>
      </p:sp>
      <p:sp>
        <p:nvSpPr>
          <p:cNvPr id="12" name="Left Arrow 11">
            <a:extLst>
              <a:ext uri="{FF2B5EF4-FFF2-40B4-BE49-F238E27FC236}">
                <a16:creationId xmlns:a16="http://schemas.microsoft.com/office/drawing/2014/main" xmlns="" id="{095328BC-3015-4A34-A11F-6BB19A933E89}"/>
              </a:ext>
            </a:extLst>
          </p:cNvPr>
          <p:cNvSpPr/>
          <p:nvPr/>
        </p:nvSpPr>
        <p:spPr>
          <a:xfrm>
            <a:off x="6664237" y="4838705"/>
            <a:ext cx="930133" cy="334964"/>
          </a:xfrm>
          <a:prstGeom prst="lef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93524" tIns="96762" rIns="193524" bIns="96762" anchor="ctr"/>
          <a:lstStyle/>
          <a:p>
            <a:pPr algn="ctr">
              <a:defRPr/>
            </a:pPr>
            <a:endParaRPr lang="ru-RU"/>
          </a:p>
        </p:txBody>
      </p:sp>
      <p:sp>
        <p:nvSpPr>
          <p:cNvPr id="30756" name="TextBox 12">
            <a:extLst>
              <a:ext uri="{FF2B5EF4-FFF2-40B4-BE49-F238E27FC236}">
                <a16:creationId xmlns:a16="http://schemas.microsoft.com/office/drawing/2014/main" xmlns="" id="{4AAEFA4B-91D5-465E-B45B-CF4F232DA942}"/>
              </a:ext>
            </a:extLst>
          </p:cNvPr>
          <p:cNvSpPr txBox="1">
            <a:spLocks noChangeArrowheads="1"/>
          </p:cNvSpPr>
          <p:nvPr/>
        </p:nvSpPr>
        <p:spPr bwMode="auto">
          <a:xfrm>
            <a:off x="6767411" y="4573588"/>
            <a:ext cx="879312" cy="4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3524" tIns="96762" rIns="193524" bIns="96762">
            <a:spAutoFit/>
          </a:bodyPr>
          <a:lstStyle>
            <a:lvl1pPr>
              <a:spcBef>
                <a:spcPts val="1000"/>
              </a:spcBef>
              <a:spcAft>
                <a:spcPts val="600"/>
              </a:spcAft>
              <a:buClr>
                <a:schemeClr val="tx2"/>
              </a:buClr>
              <a:buSzPct val="90000"/>
              <a:buBlip>
                <a:blip r:embed="rId7"/>
              </a:buBlip>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ts val="500"/>
              </a:spcBef>
              <a:spcAft>
                <a:spcPts val="600"/>
              </a:spcAft>
              <a:buClr>
                <a:schemeClr val="tx2"/>
              </a:buClr>
              <a:buSzPct val="100000"/>
              <a:buBlip>
                <a:blip r:embed="rId7"/>
              </a:buBlip>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Verdana" panose="020B0604030504040204" pitchFamily="34" charset="0"/>
                <a:cs typeface="Verdana" panose="020B0604030504040204" pitchFamily="34" charset="0"/>
              </a:defRPr>
            </a:lvl9pPr>
          </a:lstStyle>
          <a:p>
            <a:pPr>
              <a:spcBef>
                <a:spcPct val="0"/>
              </a:spcBef>
              <a:spcAft>
                <a:spcPct val="0"/>
              </a:spcAft>
              <a:buClrTx/>
              <a:buSzTx/>
              <a:buFontTx/>
              <a:buNone/>
            </a:pPr>
            <a:r>
              <a:rPr lang="ru-RU" altLang="ru-RU" sz="1900">
                <a:latin typeface="Arial" panose="020B0604020202020204" pitchFamily="34" charset="0"/>
              </a:rPr>
              <a:t>15%</a:t>
            </a:r>
          </a:p>
        </p:txBody>
      </p:sp>
      <p:sp>
        <p:nvSpPr>
          <p:cNvPr id="13" name="Прямоугольник 12"/>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9" name="Text Placeholder 8">
            <a:extLst>
              <a:ext uri="{FF2B5EF4-FFF2-40B4-BE49-F238E27FC236}">
                <a16:creationId xmlns:a16="http://schemas.microsoft.com/office/drawing/2014/main" xmlns="" id="{9B2F5CD1-3215-C719-12B5-9D33AA7DD52A}"/>
              </a:ext>
            </a:extLst>
          </p:cNvPr>
          <p:cNvSpPr>
            <a:spLocks noGrp="1"/>
          </p:cNvSpPr>
          <p:nvPr>
            <p:ph type="body" sz="quarter" idx="10"/>
          </p:nvPr>
        </p:nvSpPr>
        <p:spPr/>
        <p:txBody>
          <a:bodyPr/>
          <a:lstStyle/>
          <a:p>
            <a:pPr defTabSz="914400">
              <a:spcAft>
                <a:spcPct val="0"/>
              </a:spcAft>
            </a:pPr>
            <a:r>
              <a:rPr lang="ru-RU" altLang="ru-RU" sz="700" kern="0" dirty="0">
                <a:solidFill>
                  <a:srgbClr val="333333"/>
                </a:solidFill>
              </a:rPr>
              <a:t>Показатели онкологической помощи 2021</a:t>
            </a:r>
            <a:r>
              <a:rPr lang="en-US" altLang="ru-RU" sz="700" kern="0" dirty="0">
                <a:solidFill>
                  <a:srgbClr val="333333"/>
                </a:solidFill>
              </a:rPr>
              <a:t> </a:t>
            </a:r>
            <a:r>
              <a:rPr lang="ru-RU" altLang="ru-RU" sz="700" kern="0" dirty="0">
                <a:solidFill>
                  <a:srgbClr val="333333"/>
                </a:solidFill>
              </a:rPr>
              <a:t>Кайдарова Д.Р. и </a:t>
            </a:r>
            <a:r>
              <a:rPr lang="ru-RU" altLang="ru-RU" sz="700" kern="0" dirty="0" err="1">
                <a:solidFill>
                  <a:srgbClr val="333333"/>
                </a:solidFill>
              </a:rPr>
              <a:t>соавт</a:t>
            </a:r>
            <a:r>
              <a:rPr lang="ru-RU" altLang="ru-RU" sz="700" kern="0" dirty="0">
                <a:solidFill>
                  <a:srgbClr val="333333"/>
                </a:solidFill>
              </a:rPr>
              <a:t>. 2021, </a:t>
            </a:r>
            <a:r>
              <a:rPr lang="ru-RU" altLang="ru-RU" sz="700" kern="0" dirty="0" err="1">
                <a:solidFill>
                  <a:srgbClr val="333333"/>
                </a:solidFill>
              </a:rPr>
              <a:t>г.Алматы</a:t>
            </a:r>
            <a:endParaRPr lang="ru-RU" altLang="ru-RU" sz="700" kern="0" dirty="0">
              <a:solidFill>
                <a:srgbClr val="333333"/>
              </a:solidFill>
            </a:endParaRPr>
          </a:p>
          <a:p>
            <a:pPr defTabSz="914400">
              <a:spcAft>
                <a:spcPct val="0"/>
              </a:spcAft>
            </a:pPr>
            <a:r>
              <a:rPr lang="ru-RU" altLang="ru-RU" sz="700" kern="0" dirty="0">
                <a:solidFill>
                  <a:srgbClr val="333333"/>
                </a:solidFill>
              </a:rPr>
              <a:t>Материал предназначен исключительно для медицинских и фармацевтических работников</a:t>
            </a:r>
            <a:endParaRPr lang="ru-RU" dirty="0"/>
          </a:p>
        </p:txBody>
      </p:sp>
    </p:spTree>
    <p:extLst>
      <p:ext uri="{BB962C8B-B14F-4D97-AF65-F5344CB8AC3E}">
        <p14:creationId xmlns:p14="http://schemas.microsoft.com/office/powerpoint/2010/main" val="418931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hidden="1">
            <a:extLst>
              <a:ext uri="{FF2B5EF4-FFF2-40B4-BE49-F238E27FC236}">
                <a16:creationId xmlns:a16="http://schemas.microsoft.com/office/drawing/2014/main" xmlns="" id="{CD2FE57E-9234-4215-BCA4-ED76AF9F473F}"/>
              </a:ext>
            </a:extLst>
          </p:cNvPr>
          <p:cNvGraphicFramePr>
            <a:graphicFrameLocks noChangeAspect="1"/>
          </p:cNvGraphicFramePr>
          <p:nvPr>
            <p:custDataLst>
              <p:tags r:id="rId2"/>
            </p:custDataLst>
            <p:extLst>
              <p:ext uri="{D42A27DB-BD31-4B8C-83A1-F6EECF244321}">
                <p14:modId xmlns:p14="http://schemas.microsoft.com/office/powerpoint/2010/main" val="1883749701"/>
              </p:ext>
            </p:extLst>
          </p:nvPr>
        </p:nvGraphicFramePr>
        <p:xfrm>
          <a:off x="3360" y="3361"/>
          <a:ext cx="3361" cy="3361"/>
        </p:xfrm>
        <a:graphic>
          <a:graphicData uri="http://schemas.openxmlformats.org/presentationml/2006/ole">
            <mc:AlternateContent xmlns:mc="http://schemas.openxmlformats.org/markup-compatibility/2006">
              <mc:Choice xmlns:v="urn:schemas-microsoft-com:vml" Requires="v">
                <p:oleObj spid="_x0000_s9219"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3360" y="3361"/>
                        <a:ext cx="3361" cy="3361"/>
                      </a:xfrm>
                      <a:prstGeom prst="rect">
                        <a:avLst/>
                      </a:prstGeom>
                    </p:spPr>
                  </p:pic>
                </p:oleObj>
              </mc:Fallback>
            </mc:AlternateContent>
          </a:graphicData>
        </a:graphic>
      </p:graphicFrame>
      <p:sp>
        <p:nvSpPr>
          <p:cNvPr id="30722" name="Title 1">
            <a:extLst>
              <a:ext uri="{FF2B5EF4-FFF2-40B4-BE49-F238E27FC236}">
                <a16:creationId xmlns:a16="http://schemas.microsoft.com/office/drawing/2014/main" xmlns="" id="{DC3DE28D-6E52-43B8-A40B-5CEDF77E9E20}"/>
              </a:ext>
            </a:extLst>
          </p:cNvPr>
          <p:cNvSpPr>
            <a:spLocks noGrp="1" noChangeArrowheads="1"/>
          </p:cNvSpPr>
          <p:nvPr>
            <p:ph type="title"/>
          </p:nvPr>
        </p:nvSpPr>
        <p:spPr>
          <a:xfrm>
            <a:off x="609600" y="381000"/>
            <a:ext cx="10970671" cy="1219204"/>
          </a:xfrm>
        </p:spPr>
        <p:txBody>
          <a:bodyPr vert="horz" lIns="0" tIns="0" rIns="0" bIns="0" rtlCol="0" anchor="ctr">
            <a:normAutofit/>
          </a:bodyPr>
          <a:lstStyle/>
          <a:p>
            <a:pPr algn="l"/>
            <a:r>
              <a:rPr lang="ru-RU" altLang="ru-RU" sz="2300" b="1" dirty="0">
                <a:solidFill>
                  <a:schemeClr val="accent4">
                    <a:lumMod val="75000"/>
                  </a:schemeClr>
                </a:solidFill>
                <a:latin typeface="Arial Narrow" pitchFamily="34" charset="0"/>
              </a:rPr>
              <a:t>Программа скрининга рака предстательной железы в РК (2012 – 2016 г.)</a:t>
            </a:r>
          </a:p>
        </p:txBody>
      </p:sp>
      <p:sp>
        <p:nvSpPr>
          <p:cNvPr id="30751" name="Текст 1">
            <a:extLst>
              <a:ext uri="{FF2B5EF4-FFF2-40B4-BE49-F238E27FC236}">
                <a16:creationId xmlns:a16="http://schemas.microsoft.com/office/drawing/2014/main" xmlns="" id="{15195C6E-EA0A-4B01-9355-23663AA2E6B8}"/>
              </a:ext>
            </a:extLst>
          </p:cNvPr>
          <p:cNvSpPr>
            <a:spLocks noGrp="1" noChangeArrowheads="1"/>
          </p:cNvSpPr>
          <p:nvPr>
            <p:ph type="body" sz="quarter" idx="10"/>
          </p:nvPr>
        </p:nvSpPr>
        <p:spPr>
          <a:xfrm>
            <a:off x="240612" y="6319839"/>
            <a:ext cx="10940960" cy="504824"/>
          </a:xfrm>
        </p:spPr>
        <p:txBody>
          <a:bodyPr/>
          <a:lstStyle/>
          <a:p>
            <a:pPr defTabSz="914400">
              <a:spcAft>
                <a:spcPct val="0"/>
              </a:spcAft>
            </a:pPr>
            <a:r>
              <a:rPr lang="ru-RU" altLang="ru-RU" sz="800" kern="0" dirty="0">
                <a:solidFill>
                  <a:srgbClr val="333333"/>
                </a:solidFill>
              </a:rPr>
              <a:t>Показатели онкологической помощи 2021</a:t>
            </a:r>
            <a:r>
              <a:rPr lang="en-US" altLang="ru-RU" sz="800" kern="0" dirty="0">
                <a:solidFill>
                  <a:srgbClr val="333333"/>
                </a:solidFill>
              </a:rPr>
              <a:t> </a:t>
            </a:r>
            <a:r>
              <a:rPr lang="ru-RU" altLang="ru-RU" sz="800" kern="0" dirty="0">
                <a:solidFill>
                  <a:srgbClr val="333333"/>
                </a:solidFill>
              </a:rPr>
              <a:t>Кайдарова Д.Р. и </a:t>
            </a:r>
            <a:r>
              <a:rPr lang="ru-RU" altLang="ru-RU" sz="800" kern="0" dirty="0" err="1">
                <a:solidFill>
                  <a:srgbClr val="333333"/>
                </a:solidFill>
              </a:rPr>
              <a:t>соавт</a:t>
            </a:r>
            <a:r>
              <a:rPr lang="ru-RU" altLang="ru-RU" sz="800" kern="0" dirty="0">
                <a:solidFill>
                  <a:srgbClr val="333333"/>
                </a:solidFill>
              </a:rPr>
              <a:t>. 2021, </a:t>
            </a:r>
            <a:r>
              <a:rPr lang="ru-RU" altLang="ru-RU" sz="800" kern="0" dirty="0" err="1">
                <a:solidFill>
                  <a:srgbClr val="333333"/>
                </a:solidFill>
              </a:rPr>
              <a:t>г.Алматы</a:t>
            </a:r>
            <a:endParaRPr lang="ru-RU" altLang="ru-RU" sz="800" kern="0" dirty="0">
              <a:solidFill>
                <a:srgbClr val="333333"/>
              </a:solidFill>
            </a:endParaRPr>
          </a:p>
          <a:p>
            <a:pPr defTabSz="914400">
              <a:spcAft>
                <a:spcPct val="0"/>
              </a:spcAft>
            </a:pPr>
            <a:r>
              <a:rPr lang="ru-RU" altLang="ru-RU" sz="800" kern="0" dirty="0">
                <a:solidFill>
                  <a:srgbClr val="333333"/>
                </a:solidFill>
              </a:rPr>
              <a:t>Материал предназначен исключительно для медицинских и фармацевтических работников</a:t>
            </a:r>
            <a:endParaRPr lang="en-GB" altLang="ru-RU" sz="800" dirty="0">
              <a:solidFill>
                <a:srgbClr val="333333"/>
              </a:solidFill>
            </a:endParaRPr>
          </a:p>
        </p:txBody>
      </p:sp>
      <p:sp>
        <p:nvSpPr>
          <p:cNvPr id="2" name="Объект 1"/>
          <p:cNvSpPr>
            <a:spLocks noGrp="1"/>
          </p:cNvSpPr>
          <p:nvPr>
            <p:ph idx="1"/>
          </p:nvPr>
        </p:nvSpPr>
        <p:spPr>
          <a:xfrm>
            <a:off x="624431" y="1524005"/>
            <a:ext cx="10943167" cy="4711546"/>
          </a:xfrm>
        </p:spPr>
        <p:txBody>
          <a:bodyPr/>
          <a:lstStyle/>
          <a:p>
            <a:endParaRPr lang="ru-RU" dirty="0"/>
          </a:p>
          <a:p>
            <a:pPr marL="342900" indent="-342900">
              <a:buAutoNum type="arabicPeriod"/>
            </a:pPr>
            <a:r>
              <a:rPr lang="ru-RU" dirty="0"/>
              <a:t>Определение уровня ПСА в крови:</a:t>
            </a:r>
          </a:p>
          <a:p>
            <a:pPr marL="285750" indent="-285750">
              <a:buFont typeface="Arial" pitchFamily="34" charset="0"/>
              <a:buChar char="•"/>
            </a:pPr>
            <a:r>
              <a:rPr lang="ru-RU" dirty="0"/>
              <a:t>недорогой, </a:t>
            </a:r>
          </a:p>
          <a:p>
            <a:pPr marL="285750" indent="-285750">
              <a:buFont typeface="Arial" pitchFamily="34" charset="0"/>
              <a:buChar char="•"/>
            </a:pPr>
            <a:r>
              <a:rPr lang="ru-RU" dirty="0"/>
              <a:t>хорошо воспроизводимый, </a:t>
            </a:r>
          </a:p>
          <a:p>
            <a:pPr marL="285750" indent="-285750">
              <a:buFont typeface="Arial" pitchFamily="34" charset="0"/>
              <a:buChar char="•"/>
            </a:pPr>
            <a:r>
              <a:rPr lang="ru-RU" dirty="0"/>
              <a:t>высоко чувствительный, </a:t>
            </a:r>
          </a:p>
          <a:p>
            <a:pPr marL="285750" indent="-285750">
              <a:buFont typeface="Arial" pitchFamily="34" charset="0"/>
              <a:buChar char="•"/>
            </a:pPr>
            <a:r>
              <a:rPr lang="ru-RU" dirty="0" err="1"/>
              <a:t>неинвазивный</a:t>
            </a:r>
            <a:r>
              <a:rPr lang="ru-RU" dirty="0"/>
              <a:t>, </a:t>
            </a:r>
          </a:p>
          <a:p>
            <a:pPr marL="285750" indent="-285750">
              <a:buFont typeface="Arial" pitchFamily="34" charset="0"/>
              <a:buChar char="•"/>
            </a:pPr>
            <a:r>
              <a:rPr lang="en-US" dirty="0"/>
              <a:t>N=</a:t>
            </a:r>
            <a:r>
              <a:rPr lang="ru-RU" dirty="0"/>
              <a:t>4-6,5</a:t>
            </a:r>
          </a:p>
          <a:p>
            <a:pPr marL="285750" indent="-285750">
              <a:buFont typeface="Arial" pitchFamily="34" charset="0"/>
              <a:buChar char="•"/>
            </a:pPr>
            <a:r>
              <a:rPr lang="ru-RU" dirty="0"/>
              <a:t>возможность обследования больших групп мужчин,</a:t>
            </a:r>
          </a:p>
          <a:p>
            <a:pPr marL="285750" indent="-285750">
              <a:buFont typeface="Arial" pitchFamily="34" charset="0"/>
              <a:buChar char="•"/>
            </a:pPr>
            <a:r>
              <a:rPr lang="ru-RU" dirty="0"/>
              <a:t>не требуется контакт пациента с врачом,</a:t>
            </a:r>
          </a:p>
          <a:p>
            <a:pPr marL="285750" indent="-285750">
              <a:buFont typeface="Arial" pitchFamily="34" charset="0"/>
              <a:buChar char="•"/>
            </a:pPr>
            <a:r>
              <a:rPr lang="ru-RU" dirty="0" err="1"/>
              <a:t>органоспецифичный</a:t>
            </a:r>
            <a:r>
              <a:rPr lang="ru-RU" dirty="0"/>
              <a:t>, но не </a:t>
            </a:r>
            <a:r>
              <a:rPr lang="ru-RU" dirty="0" err="1"/>
              <a:t>опухолеспецифичный</a:t>
            </a:r>
            <a:endParaRPr lang="ru-RU" dirty="0"/>
          </a:p>
          <a:p>
            <a:endParaRPr lang="ru-RU" dirty="0"/>
          </a:p>
          <a:p>
            <a:r>
              <a:rPr lang="ru-RU" dirty="0"/>
              <a:t>2. Осмотр уролога</a:t>
            </a:r>
          </a:p>
          <a:p>
            <a:endParaRPr lang="ru-RU" dirty="0"/>
          </a:p>
          <a:p>
            <a:r>
              <a:rPr lang="ru-RU" dirty="0"/>
              <a:t>3. ТРУЗИ</a:t>
            </a:r>
          </a:p>
        </p:txBody>
      </p:sp>
      <p:sp>
        <p:nvSpPr>
          <p:cNvPr id="7" name="Прямоугольник 6"/>
          <p:cNvSpPr/>
          <p:nvPr/>
        </p:nvSpPr>
        <p:spPr>
          <a:xfrm>
            <a:off x="10668000" y="152400"/>
            <a:ext cx="1295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3928605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rrowheads="1"/>
          </p:cNvSpPr>
          <p:nvPr>
            <p:ph type="title"/>
          </p:nvPr>
        </p:nvSpPr>
        <p:spPr>
          <a:xfrm>
            <a:off x="2543605" y="44624"/>
            <a:ext cx="9505056" cy="1035496"/>
          </a:xfrm>
        </p:spPr>
        <p:txBody>
          <a:bodyPr>
            <a:normAutofit fontScale="90000"/>
          </a:bodyPr>
          <a:lstStyle/>
          <a:p>
            <a:r>
              <a:rPr lang="ru-RU" sz="3200" dirty="0"/>
              <a:t>Зональное строение предстательной железы (анатомическая модель)</a:t>
            </a:r>
          </a:p>
        </p:txBody>
      </p:sp>
      <p:pic>
        <p:nvPicPr>
          <p:cNvPr id="320515" name="Picture 3" descr="zona"/>
          <p:cNvPicPr>
            <a:picLocks noGrp="1" noChangeAspect="1" noChangeArrowheads="1"/>
          </p:cNvPicPr>
          <p:nvPr>
            <p:ph sz="half" idx="1"/>
          </p:nvPr>
        </p:nvPicPr>
        <p:blipFill>
          <a:blip r:embed="rId2"/>
          <a:srcRect/>
          <a:stretch>
            <a:fillRect/>
          </a:stretch>
        </p:blipFill>
        <p:spPr>
          <a:xfrm>
            <a:off x="239349" y="1196752"/>
            <a:ext cx="6293701" cy="3212430"/>
          </a:xfrm>
          <a:noFill/>
          <a:ln/>
        </p:spPr>
      </p:pic>
      <p:sp>
        <p:nvSpPr>
          <p:cNvPr id="320516" name="Rectangle 4"/>
          <p:cNvSpPr>
            <a:spLocks noGrp="1" noChangeArrowheads="1"/>
          </p:cNvSpPr>
          <p:nvPr>
            <p:ph type="body" sz="half" idx="2"/>
          </p:nvPr>
        </p:nvSpPr>
        <p:spPr>
          <a:xfrm>
            <a:off x="7048507" y="1196752"/>
            <a:ext cx="4520101" cy="4752528"/>
          </a:xfrm>
        </p:spPr>
        <p:txBody>
          <a:bodyPr/>
          <a:lstStyle/>
          <a:p>
            <a:pPr marL="533400" indent="-533400">
              <a:buFont typeface="Wingdings" pitchFamily="2" charset="2"/>
              <a:buNone/>
            </a:pPr>
            <a:r>
              <a:rPr lang="ru-RU" sz="2400" dirty="0"/>
              <a:t>В ПЖ различают 5 зон:</a:t>
            </a:r>
          </a:p>
          <a:p>
            <a:pPr marL="533400" indent="-533400">
              <a:buFont typeface="Wingdings" pitchFamily="2" charset="2"/>
              <a:buAutoNum type="arabicPeriod"/>
            </a:pPr>
            <a:r>
              <a:rPr lang="ru-RU" sz="2400" dirty="0"/>
              <a:t>Периферическая</a:t>
            </a:r>
          </a:p>
          <a:p>
            <a:pPr marL="533400" indent="-533400">
              <a:buFont typeface="Wingdings" pitchFamily="2" charset="2"/>
              <a:buAutoNum type="arabicPeriod"/>
            </a:pPr>
            <a:r>
              <a:rPr lang="ru-RU" sz="2400" dirty="0"/>
              <a:t>Центральная</a:t>
            </a:r>
          </a:p>
          <a:p>
            <a:pPr marL="533400" indent="-533400">
              <a:buFont typeface="Wingdings" pitchFamily="2" charset="2"/>
              <a:buAutoNum type="arabicPeriod"/>
            </a:pPr>
            <a:r>
              <a:rPr lang="ru-RU" sz="2400" dirty="0"/>
              <a:t>Транзиторная</a:t>
            </a:r>
          </a:p>
          <a:p>
            <a:pPr marL="533400" indent="-533400">
              <a:buFont typeface="Wingdings" pitchFamily="2" charset="2"/>
              <a:buAutoNum type="arabicPeriod"/>
            </a:pPr>
            <a:r>
              <a:rPr lang="ru-RU" sz="2400" dirty="0"/>
              <a:t>Периуретральная</a:t>
            </a:r>
          </a:p>
          <a:p>
            <a:pPr marL="533400" indent="-533400">
              <a:buFont typeface="Wingdings" pitchFamily="2" charset="2"/>
              <a:buAutoNum type="arabicPeriod"/>
            </a:pPr>
            <a:r>
              <a:rPr lang="ru-RU" sz="2400" dirty="0"/>
              <a:t>Передний фибро-мускулярный тяж.</a:t>
            </a:r>
          </a:p>
          <a:p>
            <a:pPr marL="533400" indent="-533400">
              <a:buFont typeface="Wingdings" pitchFamily="2" charset="2"/>
              <a:buAutoNum type="arabicPeriod"/>
            </a:pPr>
            <a:endParaRPr lang="ru-RU" sz="2800" dirty="0"/>
          </a:p>
        </p:txBody>
      </p:sp>
      <p:pic>
        <p:nvPicPr>
          <p:cNvPr id="5" name="Picture 6" descr="Ris3"/>
          <p:cNvPicPr>
            <a:picLocks noChangeAspect="1" noChangeArrowheads="1"/>
          </p:cNvPicPr>
          <p:nvPr/>
        </p:nvPicPr>
        <p:blipFill>
          <a:blip r:embed="rId3"/>
          <a:srcRect/>
          <a:stretch>
            <a:fillRect/>
          </a:stretch>
        </p:blipFill>
        <p:spPr>
          <a:xfrm>
            <a:off x="7920203" y="4293094"/>
            <a:ext cx="2715725" cy="1820099"/>
          </a:xfrm>
          <a:prstGeom prst="rect">
            <a:avLst/>
          </a:prstGeom>
          <a:noFill/>
        </p:spPr>
      </p:pic>
      <p:sp>
        <p:nvSpPr>
          <p:cNvPr id="6" name="TextBox 5">
            <a:extLst>
              <a:ext uri="{FF2B5EF4-FFF2-40B4-BE49-F238E27FC236}">
                <a16:creationId xmlns:a16="http://schemas.microsoft.com/office/drawing/2014/main" xmlns="" id="{CCE0C3FB-6CCF-C013-444F-4B1840FF83E0}"/>
              </a:ext>
            </a:extLst>
          </p:cNvPr>
          <p:cNvSpPr txBox="1"/>
          <p:nvPr/>
        </p:nvSpPr>
        <p:spPr>
          <a:xfrm>
            <a:off x="239349" y="6400800"/>
            <a:ext cx="6547449" cy="338554"/>
          </a:xfrm>
          <a:prstGeom prst="rect">
            <a:avLst/>
          </a:prstGeom>
          <a:noFill/>
        </p:spPr>
        <p:txBody>
          <a:bodyPr wrap="square" rtlCol="0">
            <a:spAutoFit/>
          </a:bodyPr>
          <a:lstStyle/>
          <a:p>
            <a:r>
              <a:rPr lang="ru-RU" sz="800" dirty="0"/>
              <a:t>Патоморфологическая диагностика рака предстательной железы, рака мочевого пузыря, рака почки. </a:t>
            </a:r>
            <a:r>
              <a:rPr lang="ru-RU" sz="800" dirty="0" err="1"/>
              <a:t>М.В.Ковылина</a:t>
            </a:r>
            <a:r>
              <a:rPr lang="ru-RU" sz="800" dirty="0"/>
              <a:t> и др., 2017</a:t>
            </a:r>
          </a:p>
          <a:p>
            <a:r>
              <a:rPr lang="ru-RU" sz="800" dirty="0"/>
              <a:t>Материал предназначен исключительно для медицинских и фармацевтических работников</a:t>
            </a:r>
          </a:p>
        </p:txBody>
      </p:sp>
    </p:spTree>
    <p:extLst>
      <p:ext uri="{BB962C8B-B14F-4D97-AF65-F5344CB8AC3E}">
        <p14:creationId xmlns:p14="http://schemas.microsoft.com/office/powerpoint/2010/main" val="1936428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SLIDE_DUENO" val="100"/>
  <p:tag name="ARS_SLIDE_PARTICIPANTNUM" val="10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SLIDE_DUENO" val="100"/>
  <p:tag name="ARS_SLIDE_PARTICIPANTNUM" val="100"/>
  <p:tag name="ARS_SLIDE_SUBMITNUM" val="0"/>
  <p:tag name="ARS_SLIDE_CORRECTNUM" val="0"/>
  <p:tag name="ARS_SLIDE_VOTEMEAN" val="0"/>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gKbaJKCLQoCr51GBmUl5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7680</TotalTime>
  <Words>4099</Words>
  <Application>Microsoft Office PowerPoint</Application>
  <PresentationFormat>Произвольный</PresentationFormat>
  <Paragraphs>756</Paragraphs>
  <Slides>65</Slides>
  <Notes>44</Notes>
  <HiddenSlides>1</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65</vt:i4>
      </vt:variant>
    </vt:vector>
  </HeadingPairs>
  <TitlesOfParts>
    <vt:vector size="68" baseType="lpstr">
      <vt:lpstr>Office Theme</vt:lpstr>
      <vt:lpstr>1_Тема Office</vt:lpstr>
      <vt:lpstr>think-cell Slide</vt:lpstr>
      <vt:lpstr>Гистологическая градация рака предстательной железы. Шкала Глисона. Трудности и ошибки в диагностике.  </vt:lpstr>
      <vt:lpstr>Общая информация </vt:lpstr>
      <vt:lpstr>Презентация PowerPoint</vt:lpstr>
      <vt:lpstr>Презентация PowerPoint</vt:lpstr>
      <vt:lpstr>Заболеваемость злокачественными новообразованиями среди мужчин в РК (2020 год) </vt:lpstr>
      <vt:lpstr>Смертность от злокачественных новообразований среди мужчин в РК (2020г)</vt:lpstr>
      <vt:lpstr>Заболеваемость и пятилетняя выживаемость больных РПЖ в РК в 2020 году</vt:lpstr>
      <vt:lpstr>Программа скрининга рака предстательной железы в РК (2012 – 2016 г.)</vt:lpstr>
      <vt:lpstr>Зональное строение предстательной железы (анатомическая модель)</vt:lpstr>
      <vt:lpstr>Презентация PowerPoint</vt:lpstr>
      <vt:lpstr>Факторы, влияющие на качество диагностики</vt:lpstr>
      <vt:lpstr>Презентация PowerPoint</vt:lpstr>
      <vt:lpstr>Презентация PowerPoint</vt:lpstr>
      <vt:lpstr>Презентация PowerPoint</vt:lpstr>
      <vt:lpstr>Презентация PowerPoint</vt:lpstr>
      <vt:lpstr>Шкала Глисона</vt:lpstr>
      <vt:lpstr>Презентация PowerPoint</vt:lpstr>
      <vt:lpstr>Grade 3</vt:lpstr>
      <vt:lpstr>Grade 4 (криброзная)</vt:lpstr>
      <vt:lpstr>Презентация PowerPoint</vt:lpstr>
      <vt:lpstr>Варианты аденокарциномы</vt:lpstr>
      <vt:lpstr>Варианты аденокарциномы</vt:lpstr>
      <vt:lpstr>Внутрипротоковая аденокарцинома</vt:lpstr>
      <vt:lpstr>Протоковая аденокарцинома ПЖ</vt:lpstr>
      <vt:lpstr>Аденосквамозный рак </vt:lpstr>
      <vt:lpstr>Базально-клеточный рак</vt:lpstr>
      <vt:lpstr>Базально-клеточный</vt:lpstr>
      <vt:lpstr>ПРОГНОСТИЧЕСКИЕ ГРУППЫ АЦИНАРНОЙ АДЕНОКАРЦИНОМЫ</vt:lpstr>
      <vt:lpstr>Правила интерпретации шкалы Глисона</vt:lpstr>
      <vt:lpstr>ИНТЕПРЕТАЦИЯ ВТОРИЧНОГО ПАТТЕРНА НИЗКОЙ СТЕПЕНИ ДИФФЕРЕНЦИРОВКИ ОБНАРУЖЕННОЙ В ОГРАНИЧЕННОМ ОБЪЕМЕ (СТОЛБИК ТКАНИ)</vt:lpstr>
      <vt:lpstr>Презентация PowerPoint</vt:lpstr>
      <vt:lpstr>Презентация PowerPoint</vt:lpstr>
      <vt:lpstr>Презентация PowerPoint</vt:lpstr>
      <vt:lpstr>Презентация PowerPoint</vt:lpstr>
      <vt:lpstr>PIN-HG, ацинарная аденокарцинома</vt:lpstr>
      <vt:lpstr>1. Аденоз (склерозирующий, диффузный аденоз периферической зоны)  2. Базальноклеточная гиперплазия  3. Гиперплазия остатков мезонефроса  4. Светлоклеточная гиперплазия  5. Неспецифический гранулематозный простатит  6. ксантома  7. нормальные структуры (слизистая кишки, параганглий, семенные пузырьки, гиперплазия слизистых желез Verumontanum, скопления светлых желез Купера).  </vt:lpstr>
      <vt:lpstr>Атипическая железистая гиперплазия предстательной железы (аденоз).  Иммуногистохимическая окраска на высокомолекулярный цитокератин</vt:lpstr>
      <vt:lpstr>Презентация PowerPoint</vt:lpstr>
      <vt:lpstr>Презентация PowerPoint</vt:lpstr>
      <vt:lpstr>Презентация PowerPoint</vt:lpstr>
      <vt:lpstr> Атрофические изменения предстательной железы</vt:lpstr>
      <vt:lpstr> Атрофические изменения предстательной железы</vt:lpstr>
      <vt:lpstr>Неспецифический гранулематозный простатит</vt:lpstr>
      <vt:lpstr>Нефрогенная аденома</vt:lpstr>
      <vt:lpstr>Презентация PowerPoint</vt:lpstr>
      <vt:lpstr>Презентация PowerPoint</vt:lpstr>
      <vt:lpstr>Презентация PowerPoint</vt:lpstr>
      <vt:lpstr>Презентация PowerPoint</vt:lpstr>
      <vt:lpstr>Basal Cell Coctail (P63+CK 34bE12, Ventana)</vt:lpstr>
      <vt:lpstr>Basal Cell Coctail (P63+CK 34bE12, Ventana)</vt:lpstr>
      <vt:lpstr>Дифференциальная диагностика </vt:lpstr>
      <vt:lpstr>ВЫВОДЫ</vt:lpstr>
      <vt:lpstr>Презентация PowerPoint</vt:lpstr>
      <vt:lpstr>Презентация PowerPoint</vt:lpstr>
      <vt:lpstr>Презентация PowerPoint</vt:lpstr>
      <vt:lpstr>мРПЖ с терапией на АДТ &gt;6 месяцев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CARE IN KAZAKHSTAN  DURING THE COVID-19  PANDEMIC</dc:title>
  <dc:creator>Admin</dc:creator>
  <cp:lastModifiedBy>Пользователь Windows</cp:lastModifiedBy>
  <cp:revision>160</cp:revision>
  <cp:lastPrinted>2020-09-22T07:25:46Z</cp:lastPrinted>
  <dcterms:created xsi:type="dcterms:W3CDTF">2020-06-12T06:28:56Z</dcterms:created>
  <dcterms:modified xsi:type="dcterms:W3CDTF">2023-06-27T09:23:00Z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2020-06-12T00:00:00Z</vt:filetime>
  </property>
  <property fmtid="{D5CDD505-2E9C-101B-9397-08002B2CF9AE}" pid="3" name="Creator">
    <vt:lpwstr>PDFium</vt:lpwstr>
  </property>
  <property fmtid="{D5CDD505-2E9C-101B-9397-08002B2CF9AE}" pid="4" name="LastSaved">
    <vt:filetime>2020-06-12T00:00:00Z</vt:filetime>
  </property>
</Properties>
</file>